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19"/>
  </p:notesMasterIdLst>
  <p:sldIdLst>
    <p:sldId id="264" r:id="rId3"/>
    <p:sldId id="276" r:id="rId4"/>
    <p:sldId id="277" r:id="rId5"/>
    <p:sldId id="283" r:id="rId6"/>
    <p:sldId id="285" r:id="rId7"/>
    <p:sldId id="286" r:id="rId8"/>
    <p:sldId id="296" r:id="rId9"/>
    <p:sldId id="297" r:id="rId10"/>
    <p:sldId id="298" r:id="rId11"/>
    <p:sldId id="299" r:id="rId12"/>
    <p:sldId id="291" r:id="rId13"/>
    <p:sldId id="292" r:id="rId14"/>
    <p:sldId id="293" r:id="rId15"/>
    <p:sldId id="294" r:id="rId16"/>
    <p:sldId id="295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B4704-EBC0-4DA5-8811-7E87D0060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26226-0BEF-43CA-A16C-5A2CEB7C5B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D3758728-0E72-4565-8690-752195890FC2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CE03AA-FD5B-4D45-B6B3-1D286AA56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6E7C59-1B5A-4239-A6A1-CB09DDE84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E2FE-A858-4724-9093-D00DA093C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E3769-5741-49F6-B6F4-1E7DFEC35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60D9772-B6A7-44E5-A695-E16AA2DB95B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F43882-7956-4776-9079-78BF937A3A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F639BC30-F060-4566-B0B1-3EF918C375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7D59A016-51B5-4FAF-B40A-2E91522B46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37B7287-DF7A-43A1-85C3-B0BA7417D39F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7A2D0DAC-4BF3-4DC0-A214-F5F72DA2A9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6A1D12CB-FC2F-4AA2-A1B0-0B8A14E8D6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99843CF-59F3-4FAD-A9B3-9A8EE26A19F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66F9A389-AE4A-4271-971B-2BC9246B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7370-0EE1-40CA-BF71-358956FB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D8539-20FE-462B-8AB4-A57D30AB6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75B6-3B0E-4184-AC95-69F7CA70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8CAB7-14FF-43E4-A038-B6BCF36DAABD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AA66-2E04-4671-9A82-72FA8468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903-8A8E-4DC8-9B48-FFC2825F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DD45F-44D9-44A2-A92B-4BCD113C4A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74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FF994-B221-472E-8618-CF35FE7AD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DA73E-1C47-4F56-ADCA-2D882B97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C6BE-8B60-4364-B036-E316BB4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4326F4-416B-470C-8387-1BE0C5E182F3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5A9FD-5EFE-467F-B002-955A3DFE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1EC2-4449-4A2A-A998-ECBBB5A6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21CB5-B9A3-4E16-9D02-85895B409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93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47D8C9-6A00-418E-B4E7-69C3BA31BD03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5FD8C-A973-4C13-B8DC-9D20361C608E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CF24C-8BEF-450B-B2F0-EBD1776C29FA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66706-FCD6-4B67-8BF0-36861195CFE6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E625-34A4-437B-A76D-7857DF509966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F91163C-94E8-4582-86F2-6BC555E1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1CA3D-9EC0-4751-BDCB-DDE8349376A9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DB2897-AC80-4FAE-A657-9B2F02B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93A3CA-DA6C-4792-8BEB-C60E5FB0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7472C807-7D78-4184-9FCF-0B07CE7635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7D0FF-237D-4C6C-8CF2-8B98B4A9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53C30-4EFE-4890-A835-035AB1FBB9FB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062C-0451-42CD-B818-645F00F9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D40B0-7F21-4261-A199-07CD5BA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850DA17-63EF-4160-84A0-1E75A9923D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69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65264D-4087-4044-BC0B-BB4E444C697B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382D1-60E8-4B4A-931F-A606E6280F4A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FE964-83B3-4381-BCE9-E18FF7E0E2B8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127F4-0200-497B-9195-CA84DAAE9E17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F0CBE-C14C-4A47-AB52-31FE707E6058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AA8F83-FBDF-4C19-B2CE-1DFAACEB0F4B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16FC31FF-F0B2-4707-A3CC-81282338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EB1FF-40F1-41FB-87C7-BB9B66EB827C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BBF46052-C4CF-408E-87E8-C67AB711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5B0C76C-5961-4F99-8DE5-3A4FFB31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0FBBAC9-882F-4199-8BE5-976D7D5FB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16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5BD7F6-8DF4-4F60-8EF0-BD2CA917E5A8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4FE2F-DA15-4D78-8BA8-DABDAF3E387F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78CB9-89C8-4963-92CF-FA0040F47403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40830-3557-4114-8C4F-48C5FEA8D4DA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A9AF1-4387-4390-A08A-EAB2D46A4EA1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A7047A-9A6A-48E9-ADDC-DB0F55AEB612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5A2702DE-4507-4ABC-8C52-1A550B89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3E713-A994-42E2-AA30-C56D8F711E78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6F67292-834B-4C55-9B7F-B15D1FAF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276066A-A360-4B0A-98B8-075167FA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91BEB79-7986-45FC-8F3F-A371635F22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89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AAE1FD-964F-4503-B160-D1BDA0F84562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6A5D9-F274-4617-8AF5-514A38ED06D8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4586B-F2E1-40AA-955C-CAD728CF6764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3B8E85-09B3-4603-B689-D9B6F8CB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C13D7-2BD0-415D-B3B4-1AFBF5FD16DD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734D2F-E5D7-4704-9644-BB9A752A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F0A8B7-1546-4EF5-98B9-C2966BB6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7CBF1-9DD6-4F9B-B589-F06EA6A23B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900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E64E-B717-4872-A916-611CB000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C7CA-57DF-42DC-9B52-17CEC088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3C1B-7971-4C95-B477-0B8F44F5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EDD124-B5F5-4EB6-884A-52B0F8192A73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AD10-0581-4E4D-98FE-7FAD9ECA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202E-5AFE-4827-A601-D151B208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F3F19-9DD0-47DA-9F26-CC25DF68D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4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A7C5-12B1-4101-AEFA-AA887907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0B720-6BF4-46DC-B665-88DF0D9C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E829-87E7-4D38-8292-866BA682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A634F0-B5F2-4186-AE67-5A08506A3BFD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1E7D-B93E-4AD4-820E-6F2D8AC6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9CF39-10D1-492F-8FCE-86FD49C1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D860E-F006-431F-9D52-09D54BE74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B2F1-AFE7-460B-BA71-96F1CA57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5C32-A572-46A2-A44E-F474B1093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D8516-C384-4389-A8E1-79FA21AE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6B6C-580B-475A-8485-DAB10638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95D4D-C9C1-477D-9A3B-BBD126D3A474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C85C6-CC5C-4BE7-86E1-BAE5CF5F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3137-6CFE-4CF2-A7E0-F464B5E6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9DE6D-0C82-44B6-8145-DD6A313A4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34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D220-5547-4ED2-AC46-86E703D9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2170D-FFBF-4EF6-9040-6A7C4060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F2DFE-874B-4D01-872A-52724777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2E4B8-7637-446E-8A24-A378A42F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7EE38-7487-47A4-8591-C4256818D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C16B6-9E8F-45AD-9214-9F6752B0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201B17-3342-4D02-930D-EEC21A8D3B3D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FC625-34A7-40DC-8CCC-4C88655C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92E74-8FB6-48BA-B4B8-76649F0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0F473-FA93-427C-9D18-3B24D41F2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8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C55D-EB4F-4239-980D-99AA8B5D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B7543-8AA1-4B96-8A1F-0A0F4150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4F61F2-BCF7-4200-9FB7-A8C7263C3E37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0B2D4-0CC2-4207-B412-10A99CF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58038-4A31-4258-B349-6E224CC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0B959-49CF-4065-AFCC-2E503A37C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84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DE9E9-35DB-4A68-8577-13AAA370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9CB38C-49DD-4578-A7C6-12219E137175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E0870-F2FD-42AF-9987-EED86472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1D45-BAA1-4A6B-BB9B-E7A09D5A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D95A3-983B-44D3-B3E3-BCB13A7CA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1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8357-0C21-46EF-BD94-2F86E64B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7019-FDE2-4C73-A002-C4CBCC8E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71BE-1F5B-4860-BB8A-987773C2D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C78D-ECE8-4F8E-8E67-9888218E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12E44-5401-4EEB-A45D-9A729DF322B5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12D9-AFA9-46F7-B84C-DB63C165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D1F1-E9D9-49EA-AF92-5AD179B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1AD8-20C5-459B-BF39-6F8C30219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1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A566-3FBE-478E-9C0A-C7E67E46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A4B30-531D-4A90-966C-11AFE36B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F864-E6CC-4CCC-82D4-DB4EFF0D0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9AB48-A074-4641-9F82-2159F3A1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809AD-55FE-4825-BA4F-D5652E190374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A5AB-1553-4DA9-A0EE-F964C5F8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A630-07AC-4C8B-8FE8-ACE261A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D2B7-35D5-4DBB-AE43-CD1FCBFD9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20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5163F1B-F105-45C1-B41B-5BD743808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9A4AD15B-1DF7-42A1-BD00-99730FE16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AC764F52-8E1F-4D88-B588-CB46ABD0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7E9E66F4-FD53-444A-B6F7-3EAC03F7F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EB8CB671-6B70-4CFB-BB9A-614CB6D0F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B4E31D35-F1D0-407D-BE97-2170B7C3708B}" type="datetimeFigureOut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E170F116-8889-461C-98AD-ED61E48ED1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E256EA03-A88A-4BCB-8D91-FCB2D32EF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79493087-24DD-4445-AB43-27FDCE3237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A9196-6542-4560-B553-A7FF73E6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70E54AFC-DBF0-4AA2-A7F4-D021ABB216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049723-0B8A-4A2B-8473-AC02BD3BE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A4045374-B982-47E9-AD3E-83745316190F}" type="datetimeFigureOut">
              <a:rPr lang="en-US"/>
              <a:pPr>
                <a:defRPr/>
              </a:pPr>
              <a:t>9/17/2020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3B00236-149C-4936-BB99-A1E3899BA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7483212-E482-4DE4-86D2-075E2DF4B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1F02E71F-F1F2-4107-BEE8-76540BE1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4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w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2C80E298-B7AD-479A-84E9-AA264FFB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7772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>
                <a:solidFill>
                  <a:srgbClr val="0000CC"/>
                </a:solidFill>
              </a:rPr>
              <a:t>SHORTEST RELIABLE PATHS</a:t>
            </a:r>
          </a:p>
          <a:p>
            <a:pPr algn="ctr"/>
            <a:r>
              <a:rPr lang="en-US" altLang="en-US" sz="3600" b="1">
                <a:solidFill>
                  <a:srgbClr val="0000CC"/>
                </a:solidFill>
              </a:rPr>
              <a:t>FLOYD-WARSHALL Algorithm and  INDEPENDENT SET in TREES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870FD385-2CF2-445A-BDBE-78B24234F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133600"/>
            <a:ext cx="344011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DYNAMIC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D69A1C0-09DF-407C-A640-3BA0C94EF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FLOYD-WARSHALL ALGORITHM</a:t>
            </a:r>
          </a:p>
        </p:txBody>
      </p:sp>
      <p:pic>
        <p:nvPicPr>
          <p:cNvPr id="416772" name="Picture 4">
            <a:extLst>
              <a:ext uri="{FF2B5EF4-FFF2-40B4-BE49-F238E27FC236}">
                <a16:creationId xmlns:a16="http://schemas.microsoft.com/office/drawing/2014/main" id="{1091DA55-D2BB-4620-A9F5-F360A070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426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6773" name="Picture 5">
            <a:extLst>
              <a:ext uri="{FF2B5EF4-FFF2-40B4-BE49-F238E27FC236}">
                <a16:creationId xmlns:a16="http://schemas.microsoft.com/office/drawing/2014/main" id="{3B335889-868B-438C-BA1E-50336874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971800"/>
            <a:ext cx="787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4">
            <a:extLst>
              <a:ext uri="{FF2B5EF4-FFF2-40B4-BE49-F238E27FC236}">
                <a16:creationId xmlns:a16="http://schemas.microsoft.com/office/drawing/2014/main" id="{18F7A2DD-DE03-4F64-95A4-424F461DE6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1ADB0D27-BBCB-4DF7-87ED-9FA2FD8AA1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819400"/>
            <a:ext cx="70104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800" b="1">
                <a:solidFill>
                  <a:srgbClr val="0000CC"/>
                </a:solidFill>
              </a:rPr>
              <a:t>INDEPENDENT SET </a:t>
            </a:r>
          </a:p>
          <a:p>
            <a:pPr>
              <a:lnSpc>
                <a:spcPct val="80000"/>
              </a:lnSpc>
            </a:pPr>
            <a:r>
              <a:rPr lang="en-US" altLang="en-US" sz="4800" b="1">
                <a:solidFill>
                  <a:srgbClr val="0000CC"/>
                </a:solidFill>
              </a:rPr>
              <a:t>in </a:t>
            </a:r>
          </a:p>
          <a:p>
            <a:pPr>
              <a:lnSpc>
                <a:spcPct val="80000"/>
              </a:lnSpc>
            </a:pPr>
            <a:r>
              <a:rPr lang="en-US" altLang="en-US" sz="4800" b="1">
                <a:solidFill>
                  <a:srgbClr val="0000CC"/>
                </a:solidFill>
              </a:rPr>
              <a:t>TREES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9F3A89CB-8BEA-4628-8811-6033ECEEA1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 b="1">
                <a:solidFill>
                  <a:srgbClr val="0000CC"/>
                </a:solidFill>
              </a:rPr>
              <a:t>The Problem</a:t>
            </a:r>
          </a:p>
        </p:txBody>
      </p:sp>
      <p:sp>
        <p:nvSpPr>
          <p:cNvPr id="401416" name="Rectangle 8">
            <a:extLst>
              <a:ext uri="{FF2B5EF4-FFF2-40B4-BE49-F238E27FC236}">
                <a16:creationId xmlns:a16="http://schemas.microsoft.com/office/drawing/2014/main" id="{C352B38D-DBC9-4187-9A1C-8A45DFE3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7772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A subset of nodes S of V is an </a:t>
            </a:r>
            <a:r>
              <a:rPr lang="en-US" altLang="en-US" sz="2400" b="1" i="1"/>
              <a:t>independent set </a:t>
            </a:r>
            <a:r>
              <a:rPr lang="en-US" altLang="en-US" sz="2400" b="1"/>
              <a:t>of graph G = (V,E) if there are no edges between them.</a:t>
            </a:r>
          </a:p>
        </p:txBody>
      </p:sp>
      <p:pic>
        <p:nvPicPr>
          <p:cNvPr id="401418" name="Picture 10">
            <a:extLst>
              <a:ext uri="{FF2B5EF4-FFF2-40B4-BE49-F238E27FC236}">
                <a16:creationId xmlns:a16="http://schemas.microsoft.com/office/drawing/2014/main" id="{1754C8EF-A9A4-4FFE-B745-2523C264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9963"/>
            <a:ext cx="7543800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612F7356-88DF-4894-9DC2-73445943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The Problem (Contd.)</a:t>
            </a:r>
          </a:p>
        </p:txBody>
      </p:sp>
      <p:sp>
        <p:nvSpPr>
          <p:cNvPr id="409604" name="Rectangle 4">
            <a:extLst>
              <a:ext uri="{FF2B5EF4-FFF2-40B4-BE49-F238E27FC236}">
                <a16:creationId xmlns:a16="http://schemas.microsoft.com/office/drawing/2014/main" id="{FFCA38DF-E3FF-48E7-9868-1D84883C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FF0000"/>
                </a:solidFill>
              </a:rPr>
              <a:t>Question: What is the largest independent set, given a tree 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5BD1D2DE-65DC-4B75-AA08-4EEF945438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FF0000"/>
                </a:solidFill>
              </a:rPr>
              <a:t>A DYNAMIC PROGRAMMING SOLUTION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3DE35D9F-09B6-4D0B-BD7D-77E17DA229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0000CC"/>
                </a:solidFill>
              </a:rPr>
              <a:t>What Are The Sub-Problems?</a:t>
            </a:r>
          </a:p>
        </p:txBody>
      </p:sp>
      <p:pic>
        <p:nvPicPr>
          <p:cNvPr id="410629" name="Picture 5">
            <a:extLst>
              <a:ext uri="{FF2B5EF4-FFF2-40B4-BE49-F238E27FC236}">
                <a16:creationId xmlns:a16="http://schemas.microsoft.com/office/drawing/2014/main" id="{E5F00DF3-B41E-404C-A3BB-2C6B5BFC4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5019675"/>
            <a:ext cx="7607300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2" name="Picture 4">
            <a:extLst>
              <a:ext uri="{FF2B5EF4-FFF2-40B4-BE49-F238E27FC236}">
                <a16:creationId xmlns:a16="http://schemas.microsoft.com/office/drawing/2014/main" id="{2BA78595-AA4D-4480-B965-7BA8608BCA1E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4800"/>
            <a:ext cx="8153400" cy="9969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1653" name="Rectangle 5">
            <a:extLst>
              <a:ext uri="{FF2B5EF4-FFF2-40B4-BE49-F238E27FC236}">
                <a16:creationId xmlns:a16="http://schemas.microsoft.com/office/drawing/2014/main" id="{C9899DBF-3EEF-487C-A2CA-FDC17DB8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How can we compute </a:t>
            </a:r>
            <a:r>
              <a:rPr lang="en-US" altLang="en-US" sz="2000" b="1" i="1"/>
              <a:t>I(u)</a:t>
            </a:r>
            <a:r>
              <a:rPr lang="en-US" altLang="en-US" sz="2000" b="1"/>
              <a:t>? Let's split the computation into two cases: any independent set either includes </a:t>
            </a:r>
            <a:r>
              <a:rPr lang="en-US" altLang="en-US" sz="2000" b="1" i="1"/>
              <a:t>u</a:t>
            </a:r>
            <a:r>
              <a:rPr lang="en-US" altLang="en-US" sz="2000" b="1"/>
              <a:t> or it doesn't</a:t>
            </a:r>
          </a:p>
        </p:txBody>
      </p:sp>
      <p:pic>
        <p:nvPicPr>
          <p:cNvPr id="411654" name="Picture 6">
            <a:extLst>
              <a:ext uri="{FF2B5EF4-FFF2-40B4-BE49-F238E27FC236}">
                <a16:creationId xmlns:a16="http://schemas.microsoft.com/office/drawing/2014/main" id="{4BC006CD-2002-4654-BB76-528F1CDB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7600"/>
            <a:ext cx="7772400" cy="1782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C8D79358-4655-4C93-A190-27EB636133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991A4421-88F4-4B39-899D-ECECE670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7F6ECC43-5421-4996-8EAB-70F83203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EC10B16F-27B2-4405-A91F-3E095020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6225"/>
            <a:ext cx="8534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0000CC"/>
                </a:solidFill>
              </a:rPr>
              <a:t>SUMMARY: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0000CC"/>
                </a:solidFill>
              </a:rPr>
              <a:t> Dynamic programming solutions for shortest reliable paths and largest independent sets in trees.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0000CC"/>
                </a:solidFill>
              </a:rPr>
              <a:t> Floyd-Warshall Algorithm</a:t>
            </a:r>
          </a:p>
          <a:p>
            <a:endParaRPr lang="en-US" altLang="en-US" sz="2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CE9EA93B-980C-41B2-A253-E84A119AF6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Dynamic Programming 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64379972-D059-4D7B-A5F9-99AA73F86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7543800" cy="297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o"/>
            </a:pPr>
            <a:r>
              <a:rPr lang="en-US" altLang="en-US" b="1"/>
              <a:t> Shortest Path in DAGs</a:t>
            </a:r>
          </a:p>
          <a:p>
            <a:pPr>
              <a:buFont typeface="Wingdings" panose="05000000000000000000" pitchFamily="2" charset="2"/>
              <a:buChar char="o"/>
            </a:pPr>
            <a:r>
              <a:rPr lang="en-US" altLang="en-US" b="1"/>
              <a:t> Longest Increasing Subsequence</a:t>
            </a:r>
          </a:p>
          <a:p>
            <a:pPr>
              <a:buFont typeface="Wingdings" panose="05000000000000000000" pitchFamily="2" charset="2"/>
              <a:buChar char="o"/>
            </a:pPr>
            <a:r>
              <a:rPr lang="en-US" altLang="en-US" b="1"/>
              <a:t> Edit Distance</a:t>
            </a:r>
          </a:p>
          <a:p>
            <a:pPr>
              <a:buFont typeface="Wingdings" panose="05000000000000000000" pitchFamily="2" charset="2"/>
              <a:buChar char="o"/>
            </a:pPr>
            <a:r>
              <a:rPr lang="en-US" altLang="en-US" b="1"/>
              <a:t> Chain Matrix Multiplication</a:t>
            </a:r>
          </a:p>
          <a:p>
            <a:pPr>
              <a:buFont typeface="Wingdings" panose="05000000000000000000" pitchFamily="2" charset="2"/>
              <a:buChar char="o"/>
            </a:pPr>
            <a:r>
              <a:rPr lang="en-US" altLang="en-US" b="1"/>
              <a:t> Knapsack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2A49822E-D622-4B72-85F6-63174649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91200"/>
            <a:ext cx="845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Today: Shortest Reliable Paths, Floyd-Warshall &amp; Independent Sets in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>
            <a:extLst>
              <a:ext uri="{FF2B5EF4-FFF2-40B4-BE49-F238E27FC236}">
                <a16:creationId xmlns:a16="http://schemas.microsoft.com/office/drawing/2014/main" id="{274F856B-7E60-42E8-9B0D-5DCAAE1708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200400"/>
            <a:ext cx="7772400" cy="13716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SHORTEST RELIABLE PATHS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0953201E-4C9C-421E-9C29-3D8CF39A8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The Problem</a:t>
            </a:r>
          </a:p>
        </p:txBody>
      </p:sp>
      <p:pic>
        <p:nvPicPr>
          <p:cNvPr id="371729" name="Picture 17">
            <a:extLst>
              <a:ext uri="{FF2B5EF4-FFF2-40B4-BE49-F238E27FC236}">
                <a16:creationId xmlns:a16="http://schemas.microsoft.com/office/drawing/2014/main" id="{C55A6F4A-62A5-438E-A154-1B4B6A531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8523288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Rectangle 4">
            <a:extLst>
              <a:ext uri="{FF2B5EF4-FFF2-40B4-BE49-F238E27FC236}">
                <a16:creationId xmlns:a16="http://schemas.microsoft.com/office/drawing/2014/main" id="{DE38E3C6-13BF-4BD0-A54F-280B20E6B8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b="1">
                <a:solidFill>
                  <a:srgbClr val="FF0000"/>
                </a:solidFill>
              </a:rPr>
              <a:t>A DYNAMIC PROGRAMMING SOLUTION</a:t>
            </a:r>
          </a:p>
        </p:txBody>
      </p:sp>
      <p:sp>
        <p:nvSpPr>
          <p:cNvPr id="377861" name="Rectangle 5">
            <a:extLst>
              <a:ext uri="{FF2B5EF4-FFF2-40B4-BE49-F238E27FC236}">
                <a16:creationId xmlns:a16="http://schemas.microsoft.com/office/drawing/2014/main" id="{58828CA3-52E7-4925-A46E-82B8ADBA5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0000CC"/>
                </a:solidFill>
              </a:rPr>
              <a:t>What Are The Sub-Problems?</a:t>
            </a:r>
          </a:p>
        </p:txBody>
      </p:sp>
      <p:pic>
        <p:nvPicPr>
          <p:cNvPr id="377864" name="Picture 8">
            <a:extLst>
              <a:ext uri="{FF2B5EF4-FFF2-40B4-BE49-F238E27FC236}">
                <a16:creationId xmlns:a16="http://schemas.microsoft.com/office/drawing/2014/main" id="{F0B90222-87DC-434E-8CE2-D8CEF8BA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53000"/>
            <a:ext cx="845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16" name="Picture 12">
            <a:extLst>
              <a:ext uri="{FF2B5EF4-FFF2-40B4-BE49-F238E27FC236}">
                <a16:creationId xmlns:a16="http://schemas.microsoft.com/office/drawing/2014/main" id="{AAF36CAA-63F4-4971-A6FA-9857C1795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45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9917" name="Picture 13">
            <a:extLst>
              <a:ext uri="{FF2B5EF4-FFF2-40B4-BE49-F238E27FC236}">
                <a16:creationId xmlns:a16="http://schemas.microsoft.com/office/drawing/2014/main" id="{FC9A44CB-1080-4291-B5CE-4A71EB4B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848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6" name="Rectangle 4">
            <a:extLst>
              <a:ext uri="{FF2B5EF4-FFF2-40B4-BE49-F238E27FC236}">
                <a16:creationId xmlns:a16="http://schemas.microsoft.com/office/drawing/2014/main" id="{C0349AD9-2B1D-47C0-A67E-ACE384BA87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ALL-PAIRS SHORTEST PATH</a:t>
            </a:r>
          </a:p>
        </p:txBody>
      </p:sp>
      <p:sp>
        <p:nvSpPr>
          <p:cNvPr id="412677" name="Rectangle 5">
            <a:extLst>
              <a:ext uri="{FF2B5EF4-FFF2-40B4-BE49-F238E27FC236}">
                <a16:creationId xmlns:a16="http://schemas.microsoft.com/office/drawing/2014/main" id="{047240CD-EB74-45C3-AAAE-825D459063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Floyd-Warshall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6D5FF0AE-E0B0-4D1A-8E32-4CB0586EF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216025"/>
          </a:xfrm>
        </p:spPr>
        <p:txBody>
          <a:bodyPr/>
          <a:lstStyle/>
          <a:p>
            <a:r>
              <a:rPr lang="en-US" altLang="en-US" sz="3000" b="1">
                <a:solidFill>
                  <a:srgbClr val="0000CC"/>
                </a:solidFill>
              </a:rPr>
              <a:t>|V| Single-source shortest path algorithms (Dijkstra’s), O(|V|</a:t>
            </a:r>
            <a:r>
              <a:rPr lang="en-US" altLang="en-US" sz="3000" b="1" baseline="30000">
                <a:solidFill>
                  <a:srgbClr val="0000CC"/>
                </a:solidFill>
              </a:rPr>
              <a:t>2</a:t>
            </a:r>
            <a:r>
              <a:rPr lang="en-US" altLang="en-US" sz="3000" b="1">
                <a:solidFill>
                  <a:srgbClr val="0000CC"/>
                </a:solidFill>
              </a:rPr>
              <a:t>|E|)</a:t>
            </a:r>
          </a:p>
        </p:txBody>
      </p:sp>
      <p:sp>
        <p:nvSpPr>
          <p:cNvPr id="414724" name="Rectangle 4">
            <a:extLst>
              <a:ext uri="{FF2B5EF4-FFF2-40B4-BE49-F238E27FC236}">
                <a16:creationId xmlns:a16="http://schemas.microsoft.com/office/drawing/2014/main" id="{E3CAF028-9BF9-4030-B408-3C67D792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2213"/>
            <a:ext cx="7696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/>
              <a:t>Let dist(i, j, k) denote the length of the shortest path from i to j in which only nodes {1, 2, …, k} can be used as intermediates.</a:t>
            </a:r>
          </a:p>
        </p:txBody>
      </p:sp>
      <p:sp>
        <p:nvSpPr>
          <p:cNvPr id="414725" name="Rectangle 5">
            <a:extLst>
              <a:ext uri="{FF2B5EF4-FFF2-40B4-BE49-F238E27FC236}">
                <a16:creationId xmlns:a16="http://schemas.microsoft.com/office/drawing/2014/main" id="{E472C19D-E755-48EF-B7BE-63F4C951C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2390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/>
              <a:t>Floyd-Warshall Algorithm O(|V|</a:t>
            </a:r>
            <a:r>
              <a:rPr lang="en-US" altLang="en-US" sz="3200" b="1" baseline="30000"/>
              <a:t>3</a:t>
            </a:r>
            <a:r>
              <a:rPr lang="en-US" altLang="en-US" sz="32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48" name="Picture 4">
            <a:extLst>
              <a:ext uri="{FF2B5EF4-FFF2-40B4-BE49-F238E27FC236}">
                <a16:creationId xmlns:a16="http://schemas.microsoft.com/office/drawing/2014/main" id="{DA687DFA-1C1F-491D-9267-D30FAA496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5749" name="Picture 5">
            <a:extLst>
              <a:ext uri="{FF2B5EF4-FFF2-40B4-BE49-F238E27FC236}">
                <a16:creationId xmlns:a16="http://schemas.microsoft.com/office/drawing/2014/main" id="{5B04A94C-9A1E-4749-806E-C49355294E98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81000"/>
            <a:ext cx="8077200" cy="838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2533</TotalTime>
  <Words>187</Words>
  <Application>Microsoft Office PowerPoint</Application>
  <PresentationFormat>On-screen Show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Profile</vt:lpstr>
      <vt:lpstr>7_Crypto Theme</vt:lpstr>
      <vt:lpstr>PowerPoint Presentation</vt:lpstr>
      <vt:lpstr>Dynamic Programming (Review)</vt:lpstr>
      <vt:lpstr>SHORTEST RELIABLE PATHS</vt:lpstr>
      <vt:lpstr>The Problem</vt:lpstr>
      <vt:lpstr>A DYNAMIC PROGRAMMING SOLUTION</vt:lpstr>
      <vt:lpstr>PowerPoint Presentation</vt:lpstr>
      <vt:lpstr>ALL-PAIRS SHORTEST PATH</vt:lpstr>
      <vt:lpstr>|V| Single-source shortest path algorithms (Dijkstra’s), O(|V|2|E|)</vt:lpstr>
      <vt:lpstr>PowerPoint Presentation</vt:lpstr>
      <vt:lpstr>FLOYD-WARSHALL ALGORITHM</vt:lpstr>
      <vt:lpstr>PowerPoint Presentation</vt:lpstr>
      <vt:lpstr>The Problem</vt:lpstr>
      <vt:lpstr>The Problem (Contd.)</vt:lpstr>
      <vt:lpstr>A DYNAMIC PROGRAMMING SOLUTION</vt:lpstr>
      <vt:lpstr>PowerPoint Presentation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213</cp:revision>
  <dcterms:created xsi:type="dcterms:W3CDTF">2010-01-08T14:00:28Z</dcterms:created>
  <dcterms:modified xsi:type="dcterms:W3CDTF">2020-09-17T03:57:03Z</dcterms:modified>
</cp:coreProperties>
</file>