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81" r:id="rId2"/>
    <p:sldMasterId id="2147483703" r:id="rId3"/>
  </p:sldMasterIdLst>
  <p:notesMasterIdLst>
    <p:notesMasterId r:id="rId25"/>
  </p:notesMasterIdLst>
  <p:sldIdLst>
    <p:sldId id="264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94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75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0" autoAdjust="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26" Type="http://schemas.openxmlformats.org/officeDocument/2006/relationships/presProps" Target="presProps.xml" /><Relationship Id="rId3" Type="http://schemas.openxmlformats.org/officeDocument/2006/relationships/slideMaster" Target="slideMasters/slideMaster3.xml" /><Relationship Id="rId21" Type="http://schemas.openxmlformats.org/officeDocument/2006/relationships/slide" Target="slides/slide18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5" Type="http://schemas.openxmlformats.org/officeDocument/2006/relationships/notesMaster" Target="notesMasters/notesMaster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slide" Target="slides/slide17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24" Type="http://schemas.openxmlformats.org/officeDocument/2006/relationships/slide" Target="slides/slide21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slide" Target="slides/slide20.xml" /><Relationship Id="rId28" Type="http://schemas.openxmlformats.org/officeDocument/2006/relationships/theme" Target="theme/theme1.xml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slide" Target="slides/slide19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5ADD7F-AFA6-4115-A555-1389C256C1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D9C7E-1A34-47E6-8095-970AE110E2D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AE1BD9B-9896-49FD-B926-C52672DF8B7C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65EB41F-51E8-4084-B28F-AD7E1971FD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DFFAA5B-5D74-4BC1-8647-3A2CB7911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F7AEF-3379-4AB5-BE73-4148C122AA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9880B-E1F1-4B9E-8F3C-8CC829DF8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82217CF-B50C-45D0-89BF-C94FEED20B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60EE44A8-5C37-48D5-9E73-2AB796F242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2AC2A72F-6823-47D6-A7C8-39E8C7B74B9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17015F78-1B0B-4D73-AAF6-E58AC5B2A7B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5210AF7-4E5A-4173-A621-DCF321294320}" type="datetimeFigureOut">
              <a:rPr lang="en-US" altLang="en-US"/>
              <a:pPr/>
              <a:t>10/1/2020</a:t>
            </a:fld>
            <a:endParaRPr lang="en-US" altLang="en-US"/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CCFBF25C-C0D7-4E4D-BF92-6FDD5FE2D61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1A9F3C65-000E-4EF5-AB9F-3ED182A6E9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9A2911-9C34-4C12-B034-7DF54C1BD08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3063" name="AutoShape 7">
            <a:extLst>
              <a:ext uri="{FF2B5EF4-FFF2-40B4-BE49-F238E27FC236}">
                <a16:creationId xmlns:a16="http://schemas.microsoft.com/office/drawing/2014/main" id="{4DABE2B7-1994-42DB-B6CA-A65BD1F25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4C0F-4F36-4F5B-8216-0F46FC73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8C878-A5B1-4BAC-95AB-1A9D7DF4E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C5370-18FE-45C2-9762-03FBEFC5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02B19E-674F-4197-B050-FB9A689844E1}" type="datetimeFigureOut">
              <a:rPr lang="en-US" altLang="en-US"/>
              <a:pPr/>
              <a:t>10/1/2020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E2BA3-9AFE-4F43-9B48-5F4CB5EC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4086A-0927-4908-81A2-653A3C5C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62A04-2C95-4C88-BBFE-1178F078C0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050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C67B6-38F5-414A-B157-FED8C413D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C13F1-4CDB-493A-B2FE-8210301A8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CB2BA-5280-408E-B153-CF91352F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6DB3B8-B7A9-4B2A-B781-7A17ECC1C036}" type="datetimeFigureOut">
              <a:rPr lang="en-US" altLang="en-US"/>
              <a:pPr/>
              <a:t>10/1/2020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880A3-35BD-4821-9AE5-C3A59409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1808-FFB4-4886-AF62-8D560C69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873750-F5F5-4ED2-939B-203049FAC1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96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5D75-FDB5-4226-A4A0-AB2D70FA2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4A4E6-BE8C-4720-BEC6-E009F58E4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1EC7E-933D-4A72-95BD-98995772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729AC-D0C6-48A4-964C-B3C7CE9DA69D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EA450-9B60-4EEC-BE84-76779C0E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8D29C-D53D-4E25-9210-6BD9ADC7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6ABE3-6538-4E2C-BF33-D8C26AD9CC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4491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F5BF-5EB2-40D9-B545-23F7C07D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9F1D-A345-4463-86EC-C3726B8AC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15834-62F2-483C-8E5F-D5BC4322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CBD7A-C0D2-4E99-A7E9-DD32D368EE21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AB937-E8F1-43FC-9C32-F00DDC2F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315F-E6AA-4859-B1B3-99E8AE82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E1D50-DB23-418A-BDB3-51865D65EB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414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46086-722B-48DF-938A-D077817B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2875A-D154-450B-B950-02920E2FC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6EA65-17BC-45FB-B1C4-D514D4C7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70E02-0A81-4490-99FC-BCA0693825BC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FB629-2F35-44E1-8D77-4B9D764F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3B84D-4014-4E3E-A540-5CED9457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B20A69-8207-4024-AA6B-81A71ECC5F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126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0C35-E0D9-44FA-80F6-9AC0BF35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52518-C80A-4B0E-879F-9122B2EB2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5100" y="1447800"/>
            <a:ext cx="3673475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48BE9-9FC0-415F-B552-AD9CD9C1F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0975" y="1447800"/>
            <a:ext cx="3673475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56D39-1D9B-4509-8215-5F6FB8E9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6E466-0CDE-4FB4-AF2E-DD73734C141C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98001-A0AA-441F-AAA0-85218BC3E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D1289-44B8-45F1-BCD6-3907FDBE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7724A-0E0F-4E63-B55C-4302571B5B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8332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12D6-0823-41AB-BC0C-325A8C6F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28A6F-02AD-4394-8498-2A987C117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8CEE0-4561-4C24-BD58-811ECAFEA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EA452-A6B0-4D1A-A218-80F9BF7D4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0BFBD-4D63-4E66-993D-23EAFFBD4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D597CA-E53F-4EC5-8824-09059E5A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2FEE4-A684-4BB6-A735-CA1A185377EA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32C09-F9CD-4C68-B912-6A20C8C96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9A535-4267-494D-9FAA-5B06A48A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768628-5092-402B-BEBD-75B78F7AE5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5778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9C03-59E5-442D-9A6C-1860861D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BC6E8E-E456-46FB-8B4D-6521B63F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23A55-974B-4FF3-A602-60A375D67768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CE4B9-0909-4F9C-BBBC-2EC66551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9A426-2A0D-4680-90F0-BE9E1381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8C8F4-47B8-4B37-91B8-B189F1725E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593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D6895-69B6-4892-A791-DE8D50A4B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F45D2-A69D-4FDC-BFA5-C7AEBA1C65B7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4C7B7-2E27-46A1-A8C8-2E4DDCA3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0E987-941D-4032-B407-4942870A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2380F-F8CD-435D-9AFD-F44949BEBC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120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1BE5-E0CC-48DC-BA76-D5A2A0E4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511B-BB22-4CF0-8E6F-BD69C49D1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A1F98E-3393-4551-B906-95066708B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8E0C2-3F42-4C57-A001-5E1F90ED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78405-505F-4878-AA12-BE22EDC28606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AFA48-B614-4D15-BC48-802488BF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067CB-4730-4932-A2FB-2654D366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D19747-0D21-4108-9267-15A8F1563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19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9A4F-9FEB-436B-A9DE-8AF57318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9BAD-97AC-427B-9B7C-244B0C27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B96E-148C-4855-B07B-14FBA9C0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EAC030-9CBB-4FFA-ABBA-01BC8D23CBB7}" type="datetimeFigureOut">
              <a:rPr lang="en-US" altLang="en-US"/>
              <a:pPr/>
              <a:t>10/1/2020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685FE-0021-466D-B02F-957D462A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1C2ED-89D9-4555-9842-90EFD8AC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10C838-B125-4BD1-B070-06D10C27F7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358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65A01-96B9-48D6-82BD-69D60CA8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1B449-33B2-446C-8AD4-12DE09EE1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E0CF2-5269-4D30-BA5B-095EECD82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971FD-BFA4-4AFB-B416-8D54345F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7AF64-96D4-482C-9FF3-563191BFEBEB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7E3B6-7FAA-41BE-ADEB-E82396C8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2A9A6-F863-4C84-8771-A8451777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16953E-0A9F-4878-BDAD-3056B414D6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168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0159-D625-44BE-9A92-A26F98E9C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6CEE5-4512-4A85-9A27-68FF43AC8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CED-DB87-491A-915D-4B681830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49BA1-C4AE-4482-ADD8-E4A5A8FEBAB0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E367F-E927-4FF4-BA6A-4794556E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0122-88C1-4FF1-9A99-8B07A1FC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BCE1F-9B3C-409B-9D38-47B29AE41B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9601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D9F6C-E39D-47FD-B110-078210B2B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59613" y="274638"/>
            <a:ext cx="1874837" cy="5973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F81C3-40A6-403E-8FFE-40A26E545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35100" y="274638"/>
            <a:ext cx="5472113" cy="5973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51702-6F32-47DE-827B-CA9BD022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747D5-0C86-419B-A027-3487872DD730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0B01F-F0D2-4129-9B8C-873E185E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72BF0-AC10-43C9-B8CC-27F270F3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ED7452-116C-4C2C-8E18-47F7E5294B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306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FFA1A9-E9EE-4AEA-94E6-F74839C69867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B0227-2E6A-4307-9126-BD940D771923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96679-0AE0-4F2C-B32D-E2F223D09F7E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C7FEC-408A-47A7-B3F4-CF7F64FA3E4A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8A8C15-2570-42C8-A8CF-2E1563CDC516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F3E8DB2-053C-4E3A-BB65-E519E3502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4F4EB-E4B6-4B10-B913-33B74F5D08C6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5E32E60-A971-4166-8E79-D0FB7B57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C8EF455-DA49-4F0A-8AA0-1CE8D1B1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557531A9-A580-4D8F-994C-4FB9E2660A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9935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39114-1553-4D3C-A53E-64372AFB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331D1-C475-4660-935E-7EB1AF66F4F5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B5A1EC-5991-42B7-A72D-87B3FD43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740AC-443D-4D49-8CDC-546DF2DD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2325E4F-124B-4A42-8656-5BC5F6C10F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6896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F56AA8-546A-4F80-A510-B308FCC07247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A79846-3CAE-4FA3-AD06-787837FB9C16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E32A89-B75C-489F-9718-14686F419DC6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D046BD-E262-471D-BEB4-E11ED4871028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86E457-0978-4CAE-952D-95FEA0A0C945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304E7E-A55D-44E2-A147-F1F172981F8C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1471A98F-6219-4294-A03C-ACB107DB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A7F9C-5AAD-40E9-9A44-5011767929F4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CD49F389-1FE7-4BC7-BD37-7E108729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DB7CF3CD-CAD2-4A3B-90C2-0F74DD8C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2745310-9273-4E1F-B634-0C9F336BD9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5128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DBED49-D977-41E9-AD60-8AFA83BDFB77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13033-D829-49C5-AEF6-629DF6825435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8C08A9-FB5E-42CD-A790-1FCA97CEA983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F7B38D-6264-4549-8C8F-4784A4B8F833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7FCAEB-12C7-4935-A79D-4650D33AF131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434A73-11F7-41F5-97CA-1C99470BE788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C6E3D1DB-56C8-4232-8879-CA4D64AF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1E9BBE-3A3E-4B9A-9E48-61FCF3945E15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82E88492-28C5-4A6F-94F8-AEA5EB22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781ED94-5B83-4CC5-BCE2-6255E614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0933D339-61EE-4752-8035-089B3B701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054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FEDB05-6DCF-4CF5-A04F-067B12EB047E}"/>
              </a:ext>
            </a:extLst>
          </p:cNvPr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F533F-44D4-4E2B-BECC-FF923FD24693}"/>
              </a:ext>
            </a:extLst>
          </p:cNvPr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FFC1C9-E50F-403C-B0AB-6F65BF952186}"/>
              </a:ext>
            </a:extLst>
          </p:cNvPr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BBE64F2-C381-4920-9643-6AE1930C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6AA23-FD3A-4D79-870F-CE91C541A351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AA52C1A-4278-4B81-ADEC-46CE7BA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8394E59-ECE4-421A-95CB-CB0BB8A8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76565-8678-401C-A345-56F3A4AC40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1179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4580-85E2-4D50-BFF7-5C147A08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516FD-9D0A-4D13-9D8A-6A171116E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B7E4A-01A1-44E0-93B4-58FA0BC4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9F7068-C1AB-42B3-8D62-F9DF54BFDE10}" type="datetimeFigureOut">
              <a:rPr lang="en-US" altLang="en-US"/>
              <a:pPr/>
              <a:t>10/1/2020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E1728-0C39-4AC6-9254-97014BE7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69747-F850-4457-872F-4E699E93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FD936-3E09-4462-9283-27A5DAF7BF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867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101C-C919-486E-8AB8-B32CD1B6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8456-13F0-4655-900C-20C1D5EA3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2CF1B-BFE4-4C70-A80B-5255C1952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5FAA0-9147-4014-8859-07E8C73A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DE5971-3CC4-453D-803F-E0AE2EE7E615}" type="datetimeFigureOut">
              <a:rPr lang="en-US" altLang="en-US"/>
              <a:pPr/>
              <a:t>10/1/2020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CF24F-BA18-4E95-9F1F-08B1DAE5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C6A05-1452-4085-8F8D-798DB9C3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0B74B-4484-4D11-A99D-66FEF35BB9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27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584F-AC28-4FF2-A421-4AD33834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4E89-9522-46B5-823E-6201BA6B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121E1-BA1E-4184-92F3-DA1671A53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47F51-0F8F-4A34-A483-437A02231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FBD3D-482E-4430-99ED-8A8A1F6BA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6899C-8731-472F-8E3C-1F36D4BB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F8C6D4-ABAE-43AB-BE4F-22C09B3A8EF3}" type="datetimeFigureOut">
              <a:rPr lang="en-US" altLang="en-US"/>
              <a:pPr/>
              <a:t>10/1/2020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3A55C-65B4-4E8B-80D1-DCA3846A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F2BB4-4D65-4E1B-B3FA-9A5D17011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758D0F-5EFA-4669-86EC-8E48629CC5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82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FFF0-2DC5-4A5D-AF19-2337EA28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529B-9FF5-4EE7-AD58-6BB17BBA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C4093B-B4CF-4040-9F48-BD26C8AE66FB}" type="datetimeFigureOut">
              <a:rPr lang="en-US" altLang="en-US"/>
              <a:pPr/>
              <a:t>10/1/2020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B1298-287D-4202-AE5D-426B3614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B62A0-1B7B-4D35-AA7B-A4AC44A7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B51683-BAF8-4FE4-B1C8-71C5C950E1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68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E8C13-6314-472E-B0FD-34349AD6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95F121-4F98-413B-A1EF-C01FF62AEF4E}" type="datetimeFigureOut">
              <a:rPr lang="en-US" altLang="en-US"/>
              <a:pPr/>
              <a:t>10/1/2020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80A48-3093-4287-A632-94AB6C67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36AEB-CC34-4E17-8F24-B06BD0E8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54B79-2665-4770-AE6D-3F0917C892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17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F2BD-5C74-453D-9B7E-44600CBE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4AB4-DF21-4A61-B09F-732984107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8AA55-DE8E-4BA5-8CCA-06FD02C64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1D9B4-C7D8-4DD2-B758-28D669EE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552FE7-7E42-49CC-95E8-52B84EE33877}" type="datetimeFigureOut">
              <a:rPr lang="en-US" altLang="en-US"/>
              <a:pPr/>
              <a:t>10/1/2020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38207-6B48-44BA-8E95-C54D5481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2F93C-5FE8-4FF1-A429-35B3C3B3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76EAF-8FAF-40EC-8C14-0DBACEF11B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08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C75B-FBFB-4CA6-93CA-38F8CC9B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A471F-B744-48F2-8632-99D865002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F755F-6B1F-48BE-A9E4-FDB840643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67491-CDCD-4D97-A549-7DC0FB8D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6705A4-BC5C-4F41-AEF0-9BE36F2DFA4A}" type="datetimeFigureOut">
              <a:rPr lang="en-US" altLang="en-US"/>
              <a:pPr/>
              <a:t>10/1/2020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A2C01-0D73-4923-B935-936469DF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41494-C923-4D2E-8682-F49E3441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390F55-2E80-4939-A518-F292F39F64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08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 /><Relationship Id="rId2" Type="http://schemas.openxmlformats.org/officeDocument/2006/relationships/slideLayout" Target="../slideLayouts/slideLayout24.xml" /><Relationship Id="rId1" Type="http://schemas.openxmlformats.org/officeDocument/2006/relationships/slideLayout" Target="../slideLayouts/slideLayout23.xml" /><Relationship Id="rId6" Type="http://schemas.openxmlformats.org/officeDocument/2006/relationships/theme" Target="../theme/theme3.xml" /><Relationship Id="rId5" Type="http://schemas.openxmlformats.org/officeDocument/2006/relationships/slideLayout" Target="../slideLayouts/slideLayout27.xml" /><Relationship Id="rId4" Type="http://schemas.openxmlformats.org/officeDocument/2006/relationships/slideLayout" Target="../slideLayouts/slideLayout2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6422C177-6876-40BF-B585-533BEE046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C0BA270B-74DD-4BC5-83A0-5657705F9E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2036" name="AutoShape 4">
            <a:extLst>
              <a:ext uri="{FF2B5EF4-FFF2-40B4-BE49-F238E27FC236}">
                <a16:creationId xmlns:a16="http://schemas.microsoft.com/office/drawing/2014/main" id="{B082501E-3451-4C23-A2FD-E9D5EDF7C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2037" name="Line 5">
            <a:extLst>
              <a:ext uri="{FF2B5EF4-FFF2-40B4-BE49-F238E27FC236}">
                <a16:creationId xmlns:a16="http://schemas.microsoft.com/office/drawing/2014/main" id="{789E2A53-F5E5-45D7-B9B4-FD782CFF97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1C0FA88C-D1B5-4F19-BA05-88CB80B7926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854F8B22-66B4-47DA-A90D-63943B05846D}" type="datetimeFigureOut">
              <a:rPr lang="en-US" altLang="en-US"/>
              <a:pPr/>
              <a:t>10/1/2020</a:t>
            </a:fld>
            <a:endParaRPr lang="en-US" altLang="en-US"/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0E3E6E6F-D412-4D15-A085-E7467C7150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D22393C5-0B8F-4CB2-A159-2F1DB3BBA02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F0674D5C-C41F-498D-A289-0AAB18EF9FC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:a16="http://schemas.microsoft.com/office/drawing/2014/main" id="{CA112C97-FC0C-47A2-AC8A-71D4740816FE}"/>
              </a:ext>
            </a:extLst>
          </p:cNvPr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000779-F3E8-4B2B-A107-DFCDA2DE52CC}"/>
              </a:ext>
            </a:extLst>
          </p:cNvPr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D22CDBC4-8C29-4684-B4BE-2F57B37ACBCF}"/>
              </a:ext>
            </a:extLst>
          </p:cNvPr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163CDC-F6AB-46D3-A06D-B5DE1E806AEC}"/>
              </a:ext>
            </a:extLst>
          </p:cNvPr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57AFC53-598F-44AC-AE7F-391F0F66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91177" name="Text Placeholder 8">
            <a:extLst>
              <a:ext uri="{FF2B5EF4-FFF2-40B4-BE49-F238E27FC236}">
                <a16:creationId xmlns:a16="http://schemas.microsoft.com/office/drawing/2014/main" id="{2FE7BA36-013C-44AA-8B33-63A1BC36C5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A1406310-2847-4E14-9096-1F690D480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073D5DC-FE77-4A23-B68A-7A7613FF31AC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3CD5D7-593B-4ACB-BB21-B99B4D633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0BD8D961-D5BF-4D0C-BBDD-0A24E3D82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5A788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BD8344FD-E7D9-44D2-8723-91A6588F46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3DB5A1-A01E-4E38-BD29-CFBB506E7C51}"/>
              </a:ext>
            </a:extLst>
          </p:cNvPr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anose="020B0502020104020203" pitchFamily="34" charset="0"/>
        </a:defRPr>
      </a:lvl9pPr>
    </p:titleStyle>
    <p:bodyStyle>
      <a:lvl1pPr marL="365125" indent="-282575" algn="l" rtl="0" fontAlgn="base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fontAlgn="base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C6B4B-1032-42DA-B9A2-150D5C81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74" name="Text Placeholder 2">
            <a:extLst>
              <a:ext uri="{FF2B5EF4-FFF2-40B4-BE49-F238E27FC236}">
                <a16:creationId xmlns:a16="http://schemas.microsoft.com/office/drawing/2014/main" id="{8C0E8F14-AB5C-4B9C-954B-9680B7433F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9757A7D-6EC1-4D78-9203-435DDBA5A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F48AA0D6-00FD-4F23-A513-22F85EF54B13}" type="datetimeFigureOut">
              <a:rPr lang="en-US"/>
              <a:pPr>
                <a:defRPr/>
              </a:pPr>
              <a:t>10/1/2020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C66A502-5308-4DBD-8C56-3D64D15D5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832019D-5F62-4F70-B749-3983CCE5A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56350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</a:lstStyle>
          <a:p>
            <a:fld id="{461D8378-CB99-48CB-9BB4-10779F3E7A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437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BB1C9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585CF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E6BC9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8.xml" /><Relationship Id="rId4" Type="http://schemas.openxmlformats.org/officeDocument/2006/relationships/image" Target="../media/image9.png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8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8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8.xml" 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pn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8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18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 /><Relationship Id="rId2" Type="http://schemas.openxmlformats.org/officeDocument/2006/relationships/image" Target="../media/image3.wmf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5.wmf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slideLayout" Target="../slideLayouts/slideLayout13.xml" /><Relationship Id="rId1" Type="http://schemas.openxmlformats.org/officeDocument/2006/relationships/video" Target="file:///C:/Documents%20and%20Settings/admin/Desktop/Lectures/AIMCS/ThreePolarizers.avi" TargetMode="Externa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Text Box 9">
            <a:extLst>
              <a:ext uri="{FF2B5EF4-FFF2-40B4-BE49-F238E27FC236}">
                <a16:creationId xmlns:a16="http://schemas.microsoft.com/office/drawing/2014/main" id="{361C5FF1-B76F-4D67-8BFB-64163FAF3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2209800"/>
            <a:ext cx="6340475" cy="22955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7200" b="1">
                <a:solidFill>
                  <a:srgbClr val="FF0000"/>
                </a:solidFill>
              </a:rPr>
              <a:t>QUANTUM </a:t>
            </a:r>
          </a:p>
          <a:p>
            <a:pPr algn="ctr"/>
            <a:r>
              <a:rPr lang="en-US" altLang="en-US" sz="7200" b="1">
                <a:solidFill>
                  <a:srgbClr val="FF0000"/>
                </a:solidFill>
              </a:rPr>
              <a:t>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699F-36AC-D242-B225-26CA5ED4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Quantum Mechanics in a Nutshell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29EE-807F-0E42-B19C-E510A2790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Superposition Postulate </a:t>
            </a:r>
          </a:p>
          <a:p>
            <a:pPr lvl="1"/>
            <a:r>
              <a:rPr lang="en-US"/>
              <a:t>State vector in Hilbert space, Tensor analysis </a:t>
            </a:r>
          </a:p>
          <a:p>
            <a:pPr lvl="1"/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Measurement &amp; Collapse Postulates</a:t>
            </a:r>
          </a:p>
          <a:p>
            <a:pPr lvl="1"/>
            <a:r>
              <a:rPr lang="en-US"/>
              <a:t>Projections, Inner-products etc.</a:t>
            </a:r>
          </a:p>
          <a:p>
            <a:pPr lvl="1"/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Evolution Postulate </a:t>
            </a:r>
          </a:p>
          <a:p>
            <a:pPr lvl="1"/>
            <a:r>
              <a:rPr lang="en-US"/>
              <a:t>Schrodinger Equation,  Unitary Transformations etc.</a:t>
            </a:r>
          </a:p>
        </p:txBody>
      </p:sp>
    </p:spTree>
    <p:extLst>
      <p:ext uri="{BB962C8B-B14F-4D97-AF65-F5344CB8AC3E}">
        <p14:creationId xmlns:p14="http://schemas.microsoft.com/office/powerpoint/2010/main" val="212408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Title 1">
            <a:extLst>
              <a:ext uri="{FF2B5EF4-FFF2-40B4-BE49-F238E27FC236}">
                <a16:creationId xmlns:a16="http://schemas.microsoft.com/office/drawing/2014/main" id="{B330565C-CE73-4408-B600-4DFCA0973AAE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en-US">
                <a:solidFill>
                  <a:srgbClr val="000099"/>
                </a:solidFill>
              </a:rPr>
              <a:t>No-Cloning Theorem</a:t>
            </a:r>
          </a:p>
        </p:txBody>
      </p:sp>
      <p:sp>
        <p:nvSpPr>
          <p:cNvPr id="400387" name="Content Placeholder 2">
            <a:extLst>
              <a:ext uri="{FF2B5EF4-FFF2-40B4-BE49-F238E27FC236}">
                <a16:creationId xmlns:a16="http://schemas.microsoft.com/office/drawing/2014/main" id="{392F683C-4046-4C8B-8DBD-24A360D23DC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01725" y="1752600"/>
            <a:ext cx="7813675" cy="45720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Assume that U is a unitary transformation that clones, in that U(|a0›) = |aa› for all quantum states |a›.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Consider |c› = (1/√2)(|a› + |b›).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Then, 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U(|c0›) = 1/√2 (U(|a0›) + U(|b0›)) = 1/√2(|aa› + |bb›)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But if U is a cloning transformation then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U(|c0›) = |cc› = 1/2(|aa› + |ab› + |ba› + |bb›)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A contradiction.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Title 1">
            <a:extLst>
              <a:ext uri="{FF2B5EF4-FFF2-40B4-BE49-F238E27FC236}">
                <a16:creationId xmlns:a16="http://schemas.microsoft.com/office/drawing/2014/main" id="{663F9175-7573-43E0-A994-99129BF36BB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en-US">
                <a:solidFill>
                  <a:srgbClr val="000099"/>
                </a:solidFill>
              </a:rPr>
              <a:t>Multiple Qubits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F82F-2A33-4D36-AB21-5FA5DA1DDE8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47675" indent="-447675"/>
            <a:r>
              <a:rPr lang="en-US" altLang="en-US" sz="2000"/>
              <a:t>Individual state spaces of n particles combine classically through the cartesian product. </a:t>
            </a:r>
          </a:p>
          <a:p>
            <a:pPr marL="447675" indent="-447675">
              <a:buFont typeface="Wingdings 2" panose="05020102010507070707" pitchFamily="18" charset="2"/>
              <a:buNone/>
            </a:pPr>
            <a:endParaRPr lang="en-US" altLang="en-US" sz="2000" i="1"/>
          </a:p>
          <a:p>
            <a:pPr marL="447675" indent="-447675" algn="ctr">
              <a:buFont typeface="Wingdings 2" panose="05020102010507070707" pitchFamily="18" charset="2"/>
              <a:buNone/>
            </a:pPr>
            <a:r>
              <a:rPr lang="en-US" altLang="en-US" sz="2000" i="1">
                <a:solidFill>
                  <a:srgbClr val="000099"/>
                </a:solidFill>
              </a:rPr>
              <a:t>Quantum states, however, combine through the </a:t>
            </a:r>
            <a:r>
              <a:rPr lang="en-US" altLang="en-US" sz="2000" b="1" i="1">
                <a:solidFill>
                  <a:srgbClr val="000099"/>
                </a:solidFill>
              </a:rPr>
              <a:t>tensor</a:t>
            </a:r>
            <a:r>
              <a:rPr lang="en-US" altLang="en-US" sz="2000" i="1">
                <a:solidFill>
                  <a:srgbClr val="000099"/>
                </a:solidFill>
              </a:rPr>
              <a:t> product.</a:t>
            </a:r>
          </a:p>
          <a:p>
            <a:pPr marL="447675" indent="-447675"/>
            <a:endParaRPr lang="en-US" altLang="en-US" sz="2000"/>
          </a:p>
          <a:p>
            <a:pPr marL="447675" indent="-447675"/>
            <a:r>
              <a:rPr lang="en-US" altLang="en-US" sz="2000"/>
              <a:t>A basis for a three qubit system is</a:t>
            </a:r>
          </a:p>
          <a:p>
            <a:pPr marL="447675" indent="-447675" algn="ctr">
              <a:buFont typeface="Wingdings 2" panose="05020102010507070707" pitchFamily="18" charset="2"/>
              <a:buNone/>
            </a:pPr>
            <a:r>
              <a:rPr lang="nn-NO" altLang="en-US" sz="2000"/>
              <a:t>{|000</a:t>
            </a:r>
            <a:r>
              <a:rPr lang="en-US" altLang="en-US"/>
              <a:t>›</a:t>
            </a:r>
            <a:r>
              <a:rPr lang="nn-NO" altLang="en-US" sz="2000"/>
              <a:t>, |001</a:t>
            </a:r>
            <a:r>
              <a:rPr lang="en-US" altLang="en-US"/>
              <a:t>›</a:t>
            </a:r>
            <a:r>
              <a:rPr lang="nn-NO" altLang="en-US" sz="2000"/>
              <a:t>, |010</a:t>
            </a:r>
            <a:r>
              <a:rPr lang="en-US" altLang="en-US"/>
              <a:t>›</a:t>
            </a:r>
            <a:r>
              <a:rPr lang="nn-NO" altLang="en-US" sz="2000"/>
              <a:t>, |011</a:t>
            </a:r>
            <a:r>
              <a:rPr lang="en-US" altLang="en-US"/>
              <a:t>›</a:t>
            </a:r>
            <a:r>
              <a:rPr lang="nn-NO" altLang="en-US" sz="2000"/>
              <a:t>, |100</a:t>
            </a:r>
            <a:r>
              <a:rPr lang="en-US" altLang="en-US"/>
              <a:t>›</a:t>
            </a:r>
            <a:r>
              <a:rPr lang="nn-NO" altLang="en-US" sz="2000"/>
              <a:t>, |101</a:t>
            </a:r>
            <a:r>
              <a:rPr lang="en-US" altLang="en-US"/>
              <a:t>›</a:t>
            </a:r>
            <a:r>
              <a:rPr lang="nn-NO" altLang="en-US" sz="2000"/>
              <a:t>, |110</a:t>
            </a:r>
            <a:r>
              <a:rPr lang="en-US" altLang="en-US"/>
              <a:t>›</a:t>
            </a:r>
            <a:r>
              <a:rPr lang="nn-NO" altLang="en-US" sz="2000"/>
              <a:t>, |111</a:t>
            </a:r>
            <a:r>
              <a:rPr lang="en-US" altLang="en-US"/>
              <a:t>›</a:t>
            </a:r>
            <a:r>
              <a:rPr lang="nn-NO" altLang="en-US" sz="2000"/>
              <a:t>}</a:t>
            </a:r>
          </a:p>
          <a:p>
            <a:pPr marL="447675" indent="-447675">
              <a:buFont typeface="Wingdings 2" panose="05020102010507070707" pitchFamily="18" charset="2"/>
              <a:buNone/>
            </a:pPr>
            <a:r>
              <a:rPr lang="en-US" altLang="en-US" sz="2000"/>
              <a:t>and in general an n qubit system has 2</a:t>
            </a:r>
            <a:r>
              <a:rPr lang="en-US" altLang="en-US" sz="2000" baseline="30000"/>
              <a:t>n</a:t>
            </a:r>
            <a:r>
              <a:rPr lang="en-US" altLang="en-US" sz="2000"/>
              <a:t> basis vectors. </a:t>
            </a:r>
          </a:p>
          <a:p>
            <a:pPr marL="447675" indent="-447675"/>
            <a:endParaRPr lang="en-US" altLang="en-US" sz="2000"/>
          </a:p>
          <a:p>
            <a:pPr marL="447675" indent="-447675"/>
            <a:r>
              <a:rPr lang="en-US" altLang="en-US" sz="2000"/>
              <a:t>We can now see the exponential growth of the state space with the number of quantum particles.</a:t>
            </a:r>
          </a:p>
          <a:p>
            <a:pPr marL="447675" indent="-447675">
              <a:buFont typeface="Wingdings 2" panose="05020102010507070707" pitchFamily="18" charset="2"/>
              <a:buNone/>
            </a:pPr>
            <a:endParaRPr lang="en-US" altLang="en-US" sz="2000"/>
          </a:p>
          <a:p>
            <a:pPr marL="447675" indent="-447675"/>
            <a:endParaRPr lang="en-US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Title 1">
            <a:extLst>
              <a:ext uri="{FF2B5EF4-FFF2-40B4-BE49-F238E27FC236}">
                <a16:creationId xmlns:a16="http://schemas.microsoft.com/office/drawing/2014/main" id="{2C908F3D-F798-4859-8A49-E99BEF55487F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en-US">
                <a:solidFill>
                  <a:srgbClr val="000099"/>
                </a:solidFill>
              </a:rPr>
              <a:t>Quantum Entanglement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6FBF-EAA7-4BDE-8875-24AB5FE9D00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47675" indent="-447675"/>
            <a:r>
              <a:rPr lang="en-US" altLang="en-US" sz="2400"/>
              <a:t>The state |00</a:t>
            </a:r>
            <a:r>
              <a:rPr lang="en-US" altLang="en-US"/>
              <a:t>›</a:t>
            </a:r>
            <a:r>
              <a:rPr lang="en-US" altLang="en-US" sz="2400"/>
              <a:t> +|11</a:t>
            </a:r>
            <a:r>
              <a:rPr lang="en-US" altLang="en-US"/>
              <a:t>›</a:t>
            </a:r>
            <a:r>
              <a:rPr lang="en-US" altLang="en-US" sz="2400"/>
              <a:t> cannot be described in terms of its components (qubits) separately.</a:t>
            </a:r>
          </a:p>
          <a:p>
            <a:pPr marL="447675" indent="-447675"/>
            <a:r>
              <a:rPr lang="en-US" altLang="en-US" sz="2400"/>
              <a:t>We cannot find a</a:t>
            </a:r>
            <a:r>
              <a:rPr lang="en-US" altLang="en-US" sz="2400" baseline="-25000"/>
              <a:t>1</a:t>
            </a:r>
            <a:r>
              <a:rPr lang="en-US" altLang="en-US" sz="2400"/>
              <a:t>, a</a:t>
            </a:r>
            <a:r>
              <a:rPr lang="en-US" altLang="en-US" sz="2400" baseline="-25000"/>
              <a:t>2</a:t>
            </a:r>
            <a:r>
              <a:rPr lang="en-US" altLang="en-US" sz="2400"/>
              <a:t>, b</a:t>
            </a:r>
            <a:r>
              <a:rPr lang="en-US" altLang="en-US" sz="2400" baseline="-25000"/>
              <a:t>1</a:t>
            </a:r>
            <a:r>
              <a:rPr lang="en-US" altLang="en-US" sz="2400"/>
              <a:t>, b</a:t>
            </a:r>
            <a:r>
              <a:rPr lang="en-US" altLang="en-US" sz="2400" baseline="-25000"/>
              <a:t>2</a:t>
            </a:r>
            <a:r>
              <a:rPr lang="en-US" altLang="en-US" sz="2400"/>
              <a:t> such that </a:t>
            </a:r>
          </a:p>
          <a:p>
            <a:pPr marL="447675" indent="-447675" algn="ctr">
              <a:buFont typeface="Wingdings 2" panose="05020102010507070707" pitchFamily="18" charset="2"/>
              <a:buNone/>
            </a:pPr>
            <a:r>
              <a:rPr lang="en-US" altLang="en-US" sz="1600"/>
              <a:t>(a</a:t>
            </a:r>
            <a:r>
              <a:rPr lang="en-US" altLang="en-US" sz="1600" baseline="-25000"/>
              <a:t>1</a:t>
            </a:r>
            <a:r>
              <a:rPr lang="en-US" altLang="en-US" sz="1600"/>
              <a:t>|0</a:t>
            </a:r>
            <a:r>
              <a:rPr lang="en-US" altLang="en-US" sz="2000"/>
              <a:t>›</a:t>
            </a:r>
            <a:r>
              <a:rPr lang="en-US" altLang="en-US" sz="1600"/>
              <a:t> + b</a:t>
            </a:r>
            <a:r>
              <a:rPr lang="en-US" altLang="en-US" sz="1600" baseline="-25000"/>
              <a:t>1</a:t>
            </a:r>
            <a:r>
              <a:rPr lang="en-US" altLang="en-US" sz="1600"/>
              <a:t>|1</a:t>
            </a:r>
            <a:r>
              <a:rPr lang="en-US" altLang="en-US" sz="2000"/>
              <a:t>›</a:t>
            </a:r>
            <a:r>
              <a:rPr lang="en-US" altLang="en-US" sz="1600"/>
              <a:t>) ⊗ (a</a:t>
            </a:r>
            <a:r>
              <a:rPr lang="en-US" altLang="en-US" sz="1600" baseline="-25000"/>
              <a:t>2</a:t>
            </a:r>
            <a:r>
              <a:rPr lang="en-US" altLang="en-US" sz="1600"/>
              <a:t>|0</a:t>
            </a:r>
            <a:r>
              <a:rPr lang="en-US" altLang="en-US" sz="2000"/>
              <a:t>›</a:t>
            </a:r>
            <a:r>
              <a:rPr lang="en-US" altLang="en-US" sz="1600"/>
              <a:t> + b</a:t>
            </a:r>
            <a:r>
              <a:rPr lang="en-US" altLang="en-US" sz="1600" baseline="-25000"/>
              <a:t>2</a:t>
            </a:r>
            <a:r>
              <a:rPr lang="en-US" altLang="en-US" sz="1600"/>
              <a:t>|1</a:t>
            </a:r>
            <a:r>
              <a:rPr lang="en-US" altLang="en-US" sz="2000"/>
              <a:t>›</a:t>
            </a:r>
            <a:r>
              <a:rPr lang="en-US" altLang="en-US" sz="1600"/>
              <a:t>) = |00</a:t>
            </a:r>
            <a:r>
              <a:rPr lang="en-US" altLang="en-US" sz="2400"/>
              <a:t>›</a:t>
            </a:r>
            <a:r>
              <a:rPr lang="en-US" altLang="en-US" sz="1600"/>
              <a:t> + |11</a:t>
            </a:r>
            <a:r>
              <a:rPr lang="en-US" altLang="en-US" sz="2000"/>
              <a:t>›</a:t>
            </a:r>
          </a:p>
          <a:p>
            <a:pPr marL="447675" indent="-447675" algn="ctr">
              <a:buFont typeface="Wingdings 2" panose="05020102010507070707" pitchFamily="18" charset="2"/>
              <a:buNone/>
            </a:pPr>
            <a:r>
              <a:rPr lang="en-US" altLang="en-US" sz="1800"/>
              <a:t>=  a</a:t>
            </a:r>
            <a:r>
              <a:rPr lang="en-US" altLang="en-US" sz="1800" baseline="-25000"/>
              <a:t>1</a:t>
            </a:r>
            <a:r>
              <a:rPr lang="en-US" altLang="en-US" sz="1800"/>
              <a:t>a</a:t>
            </a:r>
            <a:r>
              <a:rPr lang="en-US" altLang="en-US" sz="1800" baseline="-25000"/>
              <a:t>2</a:t>
            </a:r>
            <a:r>
              <a:rPr lang="en-US" altLang="en-US" sz="1800"/>
              <a:t>|00</a:t>
            </a:r>
            <a:r>
              <a:rPr lang="en-US" altLang="en-US" sz="2400"/>
              <a:t>›</a:t>
            </a:r>
            <a:r>
              <a:rPr lang="en-US" altLang="en-US" sz="1800"/>
              <a:t> + a</a:t>
            </a:r>
            <a:r>
              <a:rPr lang="en-US" altLang="en-US" sz="1800" baseline="-25000"/>
              <a:t>1</a:t>
            </a:r>
            <a:r>
              <a:rPr lang="en-US" altLang="en-US" sz="1800"/>
              <a:t>b</a:t>
            </a:r>
            <a:r>
              <a:rPr lang="en-US" altLang="en-US" sz="1800" baseline="-25000"/>
              <a:t>2</a:t>
            </a:r>
            <a:r>
              <a:rPr lang="en-US" altLang="en-US" sz="1800"/>
              <a:t>|01</a:t>
            </a:r>
            <a:r>
              <a:rPr lang="en-US" altLang="en-US" sz="2400"/>
              <a:t>›</a:t>
            </a:r>
            <a:r>
              <a:rPr lang="en-US" altLang="en-US" sz="1800"/>
              <a:t> + b</a:t>
            </a:r>
            <a:r>
              <a:rPr lang="en-US" altLang="en-US" sz="1800" baseline="-25000"/>
              <a:t>1</a:t>
            </a:r>
            <a:r>
              <a:rPr lang="en-US" altLang="en-US" sz="1800"/>
              <a:t>a</a:t>
            </a:r>
            <a:r>
              <a:rPr lang="en-US" altLang="en-US" sz="1800" baseline="-25000"/>
              <a:t>2</a:t>
            </a:r>
            <a:r>
              <a:rPr lang="en-US" altLang="en-US" sz="1800"/>
              <a:t>|10</a:t>
            </a:r>
            <a:r>
              <a:rPr lang="en-US" altLang="en-US" sz="2800"/>
              <a:t>›</a:t>
            </a:r>
            <a:r>
              <a:rPr lang="en-US" altLang="en-US" sz="1800"/>
              <a:t> + b</a:t>
            </a:r>
            <a:r>
              <a:rPr lang="en-US" altLang="en-US" sz="1800" baseline="-25000"/>
              <a:t>1</a:t>
            </a:r>
            <a:r>
              <a:rPr lang="en-US" altLang="en-US" sz="1800"/>
              <a:t>b</a:t>
            </a:r>
            <a:r>
              <a:rPr lang="en-US" altLang="en-US" sz="1800" baseline="-25000"/>
              <a:t>2</a:t>
            </a:r>
            <a:r>
              <a:rPr lang="en-US" altLang="en-US" sz="1800"/>
              <a:t>|11</a:t>
            </a:r>
            <a:r>
              <a:rPr lang="en-US" altLang="en-US" sz="2800"/>
              <a:t>›</a:t>
            </a:r>
            <a:r>
              <a:rPr lang="en-US" altLang="en-US" sz="1800"/>
              <a:t> </a:t>
            </a:r>
          </a:p>
          <a:p>
            <a:pPr marL="447675" indent="-447675">
              <a:buFont typeface="Wingdings 2" panose="05020102010507070707" pitchFamily="18" charset="2"/>
              <a:buNone/>
            </a:pPr>
            <a:r>
              <a:rPr lang="en-US" altLang="en-US" sz="1800"/>
              <a:t>Means </a:t>
            </a:r>
            <a:r>
              <a:rPr lang="en-US" altLang="en-US" sz="2000"/>
              <a:t>a</a:t>
            </a:r>
            <a:r>
              <a:rPr lang="en-US" altLang="en-US" sz="2000" baseline="-25000"/>
              <a:t>1</a:t>
            </a:r>
            <a:r>
              <a:rPr lang="en-US" altLang="en-US" sz="2000"/>
              <a:t>b</a:t>
            </a:r>
            <a:r>
              <a:rPr lang="en-US" altLang="en-US" sz="2000" baseline="-25000"/>
              <a:t>2</a:t>
            </a:r>
            <a:r>
              <a:rPr lang="en-US" altLang="en-US" sz="2000"/>
              <a:t> = 0 which implies that either a</a:t>
            </a:r>
            <a:r>
              <a:rPr lang="en-US" altLang="en-US" sz="2000" baseline="-25000"/>
              <a:t>1</a:t>
            </a:r>
            <a:r>
              <a:rPr lang="en-US" altLang="en-US" sz="2000"/>
              <a:t>a</a:t>
            </a:r>
            <a:r>
              <a:rPr lang="en-US" altLang="en-US" sz="2000" baseline="-25000"/>
              <a:t>2</a:t>
            </a:r>
            <a:r>
              <a:rPr lang="en-US" altLang="en-US" sz="2000"/>
              <a:t> = 0 or b</a:t>
            </a:r>
            <a:r>
              <a:rPr lang="en-US" altLang="en-US" sz="2000" baseline="-25000"/>
              <a:t>1</a:t>
            </a:r>
            <a:r>
              <a:rPr lang="en-US" altLang="en-US" sz="2000"/>
              <a:t>b</a:t>
            </a:r>
            <a:r>
              <a:rPr lang="en-US" altLang="en-US" sz="2000" baseline="-25000"/>
              <a:t>2</a:t>
            </a:r>
            <a:r>
              <a:rPr lang="en-US" altLang="en-US" sz="2000"/>
              <a:t> = 0. </a:t>
            </a:r>
          </a:p>
          <a:p>
            <a:pPr marL="447675" indent="-447675">
              <a:buFont typeface="Wingdings 2" panose="05020102010507070707" pitchFamily="18" charset="2"/>
              <a:buNone/>
            </a:pPr>
            <a:endParaRPr lang="en-US" altLang="en-US" sz="2000"/>
          </a:p>
          <a:p>
            <a:pPr marL="447675" indent="-447675">
              <a:buFont typeface="Wingdings 2" panose="05020102010507070707" pitchFamily="18" charset="2"/>
              <a:buNone/>
            </a:pPr>
            <a:r>
              <a:rPr lang="en-US" altLang="en-US" sz="2000"/>
              <a:t>States which cannot be decomposed in this way are called </a:t>
            </a:r>
            <a:r>
              <a:rPr lang="en-US" altLang="en-US" sz="2000" b="1" i="1">
                <a:solidFill>
                  <a:srgbClr val="000099"/>
                </a:solidFill>
              </a:rPr>
              <a:t>entangled</a:t>
            </a:r>
            <a:r>
              <a:rPr lang="en-US" altLang="en-US" sz="2000"/>
              <a:t> states</a:t>
            </a:r>
            <a:r>
              <a:rPr lang="en-US" altLang="en-US" sz="240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Title 1">
            <a:extLst>
              <a:ext uri="{FF2B5EF4-FFF2-40B4-BE49-F238E27FC236}">
                <a16:creationId xmlns:a16="http://schemas.microsoft.com/office/drawing/2014/main" id="{1D9D7CCD-FA72-4729-946E-A632ACC4EE76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en-US">
                <a:solidFill>
                  <a:srgbClr val="000099"/>
                </a:solidFill>
              </a:rPr>
              <a:t>Quantum Gates and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4CDE1-A74D-40DB-8687-8E63C0AE017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43000" y="1524000"/>
            <a:ext cx="7696200" cy="51054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/>
              <a:t>Five Simple Quantum Gates and C</a:t>
            </a:r>
            <a:r>
              <a:rPr lang="en-US" altLang="en-US" sz="2000" baseline="-25000"/>
              <a:t>not</a:t>
            </a:r>
            <a:r>
              <a:rPr lang="en-US" altLang="en-US" sz="2000"/>
              <a:t> gate</a:t>
            </a:r>
          </a:p>
          <a:p>
            <a:pPr marL="0" indent="0"/>
            <a:endParaRPr lang="en-US" altLang="en-US"/>
          </a:p>
        </p:txBody>
      </p:sp>
      <p:pic>
        <p:nvPicPr>
          <p:cNvPr id="403460" name="Picture 2">
            <a:extLst>
              <a:ext uri="{FF2B5EF4-FFF2-40B4-BE49-F238E27FC236}">
                <a16:creationId xmlns:a16="http://schemas.microsoft.com/office/drawing/2014/main" id="{FBCE28C6-F8EB-463C-8277-F2BC4997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28900"/>
            <a:ext cx="35052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3461" name="Picture 2">
            <a:extLst>
              <a:ext uri="{FF2B5EF4-FFF2-40B4-BE49-F238E27FC236}">
                <a16:creationId xmlns:a16="http://schemas.microsoft.com/office/drawing/2014/main" id="{E72069EA-7FB0-4098-80B8-F22E6D21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481638"/>
            <a:ext cx="335280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3462" name="Picture 3">
            <a:extLst>
              <a:ext uri="{FF2B5EF4-FFF2-40B4-BE49-F238E27FC236}">
                <a16:creationId xmlns:a16="http://schemas.microsoft.com/office/drawing/2014/main" id="{69205985-4E9B-483A-A070-561B586C2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743200"/>
            <a:ext cx="4343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Title 1">
            <a:extLst>
              <a:ext uri="{FF2B5EF4-FFF2-40B4-BE49-F238E27FC236}">
                <a16:creationId xmlns:a16="http://schemas.microsoft.com/office/drawing/2014/main" id="{48D82915-171B-4EB8-87F0-5D3EED5103D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en-US">
                <a:solidFill>
                  <a:srgbClr val="000099"/>
                </a:solidFill>
              </a:rPr>
              <a:t>Quantum Teleportation</a:t>
            </a:r>
          </a:p>
        </p:txBody>
      </p:sp>
      <p:sp>
        <p:nvSpPr>
          <p:cNvPr id="404483" name="Content Placeholder 2">
            <a:extLst>
              <a:ext uri="{FF2B5EF4-FFF2-40B4-BE49-F238E27FC236}">
                <a16:creationId xmlns:a16="http://schemas.microsoft.com/office/drawing/2014/main" id="{3D0AB048-C138-44A5-BFD6-456F952CE9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1905000"/>
            <a:ext cx="7499350" cy="4800600"/>
          </a:xfrm>
        </p:spPr>
        <p:txBody>
          <a:bodyPr/>
          <a:lstStyle/>
          <a:p>
            <a:pPr marL="447675" indent="-447675"/>
            <a:r>
              <a:rPr lang="en-US" altLang="en-US" sz="2800"/>
              <a:t>The objective is to transmit the quantum state of a particle using classical bits and reconstruct the exact quantum state at the receiver.</a:t>
            </a:r>
          </a:p>
          <a:p>
            <a:pPr marL="447675" indent="-447675"/>
            <a:endParaRPr lang="en-US" altLang="en-US" sz="2800"/>
          </a:p>
          <a:p>
            <a:pPr marL="447675" indent="-447675"/>
            <a:r>
              <a:rPr lang="en-US" altLang="en-US" sz="2800"/>
              <a:t>Does not contradict no-cloning theorem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Title 1">
            <a:extLst>
              <a:ext uri="{FF2B5EF4-FFF2-40B4-BE49-F238E27FC236}">
                <a16:creationId xmlns:a16="http://schemas.microsoft.com/office/drawing/2014/main" id="{A2ADE0F8-F423-4BA6-A0D3-1ADF87DBDF04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en-US">
                <a:solidFill>
                  <a:srgbClr val="000099"/>
                </a:solidFill>
              </a:rPr>
              <a:t>Quantum Teleportation (Contd.): The Setting</a:t>
            </a:r>
            <a:endParaRPr lang="en-US" altLang="en-US"/>
          </a:p>
        </p:txBody>
      </p:sp>
      <p:pic>
        <p:nvPicPr>
          <p:cNvPr id="405507" name="Picture 2">
            <a:extLst>
              <a:ext uri="{FF2B5EF4-FFF2-40B4-BE49-F238E27FC236}">
                <a16:creationId xmlns:a16="http://schemas.microsoft.com/office/drawing/2014/main" id="{96A976F3-CCBA-40EA-B8DC-9BE68E8DEE97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5300" y="1752600"/>
            <a:ext cx="6029325" cy="27717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5508" name="Rectangle 3">
            <a:extLst>
              <a:ext uri="{FF2B5EF4-FFF2-40B4-BE49-F238E27FC236}">
                <a16:creationId xmlns:a16="http://schemas.microsoft.com/office/drawing/2014/main" id="{0A7D9743-33B9-44A8-9D60-ABD29CE8F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572000"/>
            <a:ext cx="72390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9pPr>
          </a:lstStyle>
          <a:p>
            <a:pPr eaLnBrk="0" hangingPunct="0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Alice has a qubit whose state she doesn’t know. She wants to send the state of this qubit</a:t>
            </a:r>
          </a:p>
          <a:p>
            <a:pPr algn="ctr" eaLnBrk="0" hangingPunct="0"/>
            <a:r>
              <a:rPr lang="el-GR" altLang="en-US" sz="1600">
                <a:latin typeface="Arial" panose="020B0604020202020204" pitchFamily="34" charset="0"/>
                <a:cs typeface="Arial" panose="020B0604020202020204" pitchFamily="34" charset="0"/>
              </a:rPr>
              <a:t>φ = 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a|0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›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 + b|1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›</a:t>
            </a: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to Bob through classical channels.</a:t>
            </a:r>
          </a:p>
          <a:p>
            <a:pPr eaLnBrk="0" hangingPunct="0"/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/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Alice and Bob each possess one qubit of an entangled pair</a:t>
            </a:r>
          </a:p>
          <a:p>
            <a:pPr algn="ctr" eaLnBrk="0" hangingPunct="0"/>
            <a:r>
              <a:rPr lang="el-GR" altLang="en-US" sz="1600">
                <a:latin typeface="Arial" panose="020B0604020202020204" pitchFamily="34" charset="0"/>
                <a:cs typeface="Arial" panose="020B0604020202020204" pitchFamily="34" charset="0"/>
              </a:rPr>
              <a:t>ψ</a:t>
            </a:r>
            <a:r>
              <a:rPr lang="el-GR" altLang="en-US" sz="1600" baseline="-250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l-GR" altLang="en-US" sz="160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1/√2(|00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›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 + |11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›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eaLnBrk="0" hangingPunct="0"/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Title 1">
            <a:extLst>
              <a:ext uri="{FF2B5EF4-FFF2-40B4-BE49-F238E27FC236}">
                <a16:creationId xmlns:a16="http://schemas.microsoft.com/office/drawing/2014/main" id="{439B2CA0-D6C4-4DEC-BA6E-5EE23A7FD0AB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en-US">
                <a:solidFill>
                  <a:srgbClr val="000099"/>
                </a:solidFill>
              </a:rPr>
              <a:t>Quantum Teleportation (Contd.)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E82A8-25F5-43B6-8C1C-0292C91C995F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/>
              <a:t>Initial state is</a:t>
            </a:r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en-US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/>
              <a:t>of which Alice controls the first two bits and Bob controls the last one.</a:t>
            </a:r>
          </a:p>
          <a:p>
            <a:pPr marL="0" indent="0"/>
            <a:endParaRPr lang="en-US" altLang="en-US"/>
          </a:p>
        </p:txBody>
      </p:sp>
      <p:pic>
        <p:nvPicPr>
          <p:cNvPr id="406532" name="Picture 2">
            <a:extLst>
              <a:ext uri="{FF2B5EF4-FFF2-40B4-BE49-F238E27FC236}">
                <a16:creationId xmlns:a16="http://schemas.microsoft.com/office/drawing/2014/main" id="{3E356D2D-A7C2-4DD8-A742-342CD500C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25" y="2357438"/>
            <a:ext cx="7089775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Title 1">
            <a:extLst>
              <a:ext uri="{FF2B5EF4-FFF2-40B4-BE49-F238E27FC236}">
                <a16:creationId xmlns:a16="http://schemas.microsoft.com/office/drawing/2014/main" id="{2519FABB-2724-44D1-A207-3A65C0EC1D32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en-US">
                <a:solidFill>
                  <a:srgbClr val="000099"/>
                </a:solidFill>
              </a:rPr>
              <a:t>Quantum Teleportation (Contd.)</a:t>
            </a:r>
            <a:endParaRPr lang="en-US" altLang="en-US"/>
          </a:p>
        </p:txBody>
      </p:sp>
      <p:sp>
        <p:nvSpPr>
          <p:cNvPr id="407555" name="Content Placeholder 2">
            <a:extLst>
              <a:ext uri="{FF2B5EF4-FFF2-40B4-BE49-F238E27FC236}">
                <a16:creationId xmlns:a16="http://schemas.microsoft.com/office/drawing/2014/main" id="{C02984EE-7B90-4A9E-BCE5-E02E9DB2AF18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47675" indent="-447675"/>
            <a:r>
              <a:rPr lang="en-US" altLang="en-US"/>
              <a:t>Alice now applies</a:t>
            </a:r>
          </a:p>
          <a:p>
            <a:pPr marL="447675" indent="-447675"/>
            <a:endParaRPr lang="en-US" altLang="en-US"/>
          </a:p>
        </p:txBody>
      </p:sp>
      <p:pic>
        <p:nvPicPr>
          <p:cNvPr id="407556" name="Picture 2">
            <a:extLst>
              <a:ext uri="{FF2B5EF4-FFF2-40B4-BE49-F238E27FC236}">
                <a16:creationId xmlns:a16="http://schemas.microsoft.com/office/drawing/2014/main" id="{9A3FDA76-CBEF-4B7F-9C7D-A13018A8B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95600"/>
            <a:ext cx="34956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7557" name="Picture 3">
            <a:extLst>
              <a:ext uri="{FF2B5EF4-FFF2-40B4-BE49-F238E27FC236}">
                <a16:creationId xmlns:a16="http://schemas.microsoft.com/office/drawing/2014/main" id="{55B171DA-A7B2-4A90-A72C-E6AAB3A88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657600"/>
            <a:ext cx="80010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Title 1">
            <a:extLst>
              <a:ext uri="{FF2B5EF4-FFF2-40B4-BE49-F238E27FC236}">
                <a16:creationId xmlns:a16="http://schemas.microsoft.com/office/drawing/2014/main" id="{4144A477-1781-4EF8-865F-421155CB89C8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en-US">
                <a:solidFill>
                  <a:srgbClr val="000099"/>
                </a:solidFill>
              </a:rPr>
              <a:t>Quantum Teleportation (Contd.)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A85C1-4D1F-4923-8F7D-F8ADE64F30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54125" y="2057400"/>
            <a:ext cx="7661275" cy="4114800"/>
          </a:xfrm>
        </p:spPr>
        <p:txBody>
          <a:bodyPr/>
          <a:lstStyle/>
          <a:p>
            <a:pPr marL="447675" indent="-447675"/>
            <a:r>
              <a:rPr lang="en-US" altLang="en-US" sz="2400"/>
              <a:t>Alice measures the first two qubits</a:t>
            </a:r>
          </a:p>
          <a:p>
            <a:pPr marL="447675" indent="-447675"/>
            <a:r>
              <a:rPr lang="en-US" altLang="en-US" sz="2400"/>
              <a:t>She obtains one of the four outputs with equal probability. Alice sends the result of her  measurement as two classical bits to Bob</a:t>
            </a:r>
          </a:p>
          <a:p>
            <a:pPr marL="447675" indent="-447675"/>
            <a:endParaRPr lang="en-US" altLang="en-US" sz="2400"/>
          </a:p>
          <a:p>
            <a:pPr marL="447675" indent="-447675"/>
            <a:endParaRPr lang="en-US" altLang="en-US" sz="2400"/>
          </a:p>
          <a:p>
            <a:pPr marL="447675" indent="-447675"/>
            <a:endParaRPr lang="en-US" altLang="en-US" sz="2400"/>
          </a:p>
          <a:p>
            <a:pPr marL="447675" indent="-447675"/>
            <a:endParaRPr lang="en-US" altLang="en-US" sz="2400"/>
          </a:p>
          <a:p>
            <a:pPr marL="447675" indent="-447675"/>
            <a:endParaRPr lang="en-US" altLang="en-US" sz="2400"/>
          </a:p>
          <a:p>
            <a:pPr marL="447675" indent="-447675"/>
            <a:endParaRPr lang="en-US" altLang="en-US" sz="2400"/>
          </a:p>
          <a:p>
            <a:pPr marL="447675" indent="-447675">
              <a:buFont typeface="Wingdings 2" panose="05020102010507070707" pitchFamily="18" charset="2"/>
              <a:buNone/>
            </a:pPr>
            <a:endParaRPr lang="en-US" altLang="en-US" sz="24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FF8117-F194-4758-A312-58D285D3481A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4114800"/>
          <a:ext cx="6096000" cy="1854201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42935948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3461444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Alice’s 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Gill Sans MT" panose="020B0502020104020203" pitchFamily="34" charset="0"/>
                        </a:rPr>
                        <a:t>Modified Bob’s Qubit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46064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66267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109908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20367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buChar char="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buChar char="◦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buChar char="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C32D2E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4AA33"/>
                        </a:buClr>
                        <a:buFont typeface="Wingdings 2" panose="05020102010507070707" pitchFamily="18" charset="2"/>
                        <a:buChar char="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292929"/>
                        </a:solidFill>
                        <a:effectLst/>
                        <a:latin typeface="Gill Sans MT" panose="020B0502020104020203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057415"/>
                  </a:ext>
                </a:extLst>
              </a:tr>
            </a:tbl>
          </a:graphicData>
        </a:graphic>
      </p:graphicFrame>
      <p:pic>
        <p:nvPicPr>
          <p:cNvPr id="408600" name="Picture 3">
            <a:extLst>
              <a:ext uri="{FF2B5EF4-FFF2-40B4-BE49-F238E27FC236}">
                <a16:creationId xmlns:a16="http://schemas.microsoft.com/office/drawing/2014/main" id="{65B239B9-D732-4796-B722-0E6148AB2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572000"/>
            <a:ext cx="3333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8601" name="Picture 4">
            <a:extLst>
              <a:ext uri="{FF2B5EF4-FFF2-40B4-BE49-F238E27FC236}">
                <a16:creationId xmlns:a16="http://schemas.microsoft.com/office/drawing/2014/main" id="{0071EF2C-B893-44C6-A3DD-94BDEAA6A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924425"/>
            <a:ext cx="3429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8602" name="Picture 5">
            <a:extLst>
              <a:ext uri="{FF2B5EF4-FFF2-40B4-BE49-F238E27FC236}">
                <a16:creationId xmlns:a16="http://schemas.microsoft.com/office/drawing/2014/main" id="{A124B205-2B45-4511-B2AF-2A774D9EB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05425"/>
            <a:ext cx="36195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8603" name="Picture 6">
            <a:extLst>
              <a:ext uri="{FF2B5EF4-FFF2-40B4-BE49-F238E27FC236}">
                <a16:creationId xmlns:a16="http://schemas.microsoft.com/office/drawing/2014/main" id="{15161BCA-112A-4497-9075-DDF18E73B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6578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8604" name="Picture 7">
            <a:extLst>
              <a:ext uri="{FF2B5EF4-FFF2-40B4-BE49-F238E27FC236}">
                <a16:creationId xmlns:a16="http://schemas.microsoft.com/office/drawing/2014/main" id="{E6ACBD61-FB75-4669-8A35-CE8854AA9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4533900"/>
            <a:ext cx="8763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8605" name="Picture 8">
            <a:extLst>
              <a:ext uri="{FF2B5EF4-FFF2-40B4-BE49-F238E27FC236}">
                <a16:creationId xmlns:a16="http://schemas.microsoft.com/office/drawing/2014/main" id="{58F3F5F1-B1A0-496D-A08E-53EA70BE0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914900"/>
            <a:ext cx="9048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8606" name="Picture 9">
            <a:extLst>
              <a:ext uri="{FF2B5EF4-FFF2-40B4-BE49-F238E27FC236}">
                <a16:creationId xmlns:a16="http://schemas.microsoft.com/office/drawing/2014/main" id="{C7799802-17E7-44D0-8081-0E5A9F60F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286375"/>
            <a:ext cx="885825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8607" name="Picture 10">
            <a:extLst>
              <a:ext uri="{FF2B5EF4-FFF2-40B4-BE49-F238E27FC236}">
                <a16:creationId xmlns:a16="http://schemas.microsoft.com/office/drawing/2014/main" id="{4DD145B4-BCA7-425A-87CD-7381C3E9E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629275"/>
            <a:ext cx="847725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2E9C-13CC-4DA1-AFCC-A4ADD7ACED3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Quantum World: It’s </a:t>
            </a:r>
            <a:r>
              <a:rPr lang="en-US" altLang="en-US" sz="36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Bizarre!</a:t>
            </a:r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DA5F5DD6-97BA-4440-9FDF-BD503DD9B84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35100" y="1143000"/>
            <a:ext cx="6870700" cy="50292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000099"/>
              </a:solidFill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Superposition</a:t>
            </a:r>
          </a:p>
          <a:p>
            <a:pPr marL="1143000"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Alive-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-Dead Cat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Collapse</a:t>
            </a:r>
          </a:p>
          <a:p>
            <a:pPr marL="1143000"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quantum state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</a:p>
          <a:p>
            <a:pPr marL="1143000"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Theoretical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Limitation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Indistinguishability</a:t>
            </a:r>
          </a:p>
          <a:p>
            <a:pPr marL="1143000"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Non-orthogonal states aren’t fully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distinguished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No-Cloning</a:t>
            </a:r>
          </a:p>
          <a:p>
            <a:pPr marL="1143000"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Arbitrary unknown states cannot be reliably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copied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Entanglement</a:t>
            </a:r>
          </a:p>
          <a:p>
            <a:pPr marL="1143000"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Spooky effect at a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Parallelism </a:t>
            </a:r>
          </a:p>
          <a:p>
            <a:pPr marL="1143000"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Beware of Tensors: Dimensions 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Multiply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Title 1">
            <a:extLst>
              <a:ext uri="{FF2B5EF4-FFF2-40B4-BE49-F238E27FC236}">
                <a16:creationId xmlns:a16="http://schemas.microsoft.com/office/drawing/2014/main" id="{7C1CCC36-8243-4799-83B1-75AAA2E5DD0F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en-US">
                <a:solidFill>
                  <a:srgbClr val="000099"/>
                </a:solidFill>
              </a:rPr>
              <a:t>Quantum Teleportation (Contd.)</a:t>
            </a:r>
            <a:endParaRPr lang="en-US" altLang="en-US"/>
          </a:p>
        </p:txBody>
      </p:sp>
      <p:sp>
        <p:nvSpPr>
          <p:cNvPr id="409603" name="Content Placeholder 2">
            <a:extLst>
              <a:ext uri="{FF2B5EF4-FFF2-40B4-BE49-F238E27FC236}">
                <a16:creationId xmlns:a16="http://schemas.microsoft.com/office/drawing/2014/main" id="{0440BB9A-C2E4-4188-9EB0-B508F2DFFD63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47675" indent="-447675"/>
            <a:r>
              <a:rPr lang="en-US" altLang="en-US" sz="2000"/>
              <a:t>When Bob receives the two classical bits from Alice he knows how the state of his half of the entangled pair compares to the original state of Alice’s qubit. </a:t>
            </a:r>
          </a:p>
          <a:p>
            <a:pPr marL="447675" indent="-447675"/>
            <a:r>
              <a:rPr lang="en-US" altLang="en-US" sz="2000"/>
              <a:t>Bob can reconstruct the original state of Alice’s qubit, φ, by applying the appropriate decoding transformation to his part of the entangled pair as follows:</a:t>
            </a:r>
          </a:p>
          <a:p>
            <a:pPr marL="447675" indent="-447675"/>
            <a:endParaRPr lang="en-US" altLang="en-US" sz="2000"/>
          </a:p>
          <a:p>
            <a:pPr marL="447675" indent="-447675"/>
            <a:endParaRPr lang="en-US" altLang="en-US" sz="2000"/>
          </a:p>
        </p:txBody>
      </p:sp>
      <p:pic>
        <p:nvPicPr>
          <p:cNvPr id="409604" name="Picture 2">
            <a:extLst>
              <a:ext uri="{FF2B5EF4-FFF2-40B4-BE49-F238E27FC236}">
                <a16:creationId xmlns:a16="http://schemas.microsoft.com/office/drawing/2014/main" id="{2D8F628B-8EBC-446D-ACAE-630157A2E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157663"/>
            <a:ext cx="5105400" cy="216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A976A30-7D4D-4A3A-98B2-30054DF43D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3505200"/>
            <a:ext cx="6781800" cy="2971800"/>
          </a:xfrm>
        </p:spPr>
        <p:txBody>
          <a:bodyPr/>
          <a:lstStyle/>
          <a:p>
            <a:r>
              <a:rPr lang="en-US" altLang="en-US" sz="7200" b="1">
                <a:solidFill>
                  <a:srgbClr val="0000CC"/>
                </a:solidFill>
              </a:rPr>
              <a:t>THANK YOU</a:t>
            </a:r>
            <a:br>
              <a:rPr lang="en-US" altLang="en-US" sz="7200" b="1">
                <a:solidFill>
                  <a:srgbClr val="0000CC"/>
                </a:solidFill>
              </a:rPr>
            </a:br>
            <a:r>
              <a:rPr lang="en-US" altLang="en-US" b="1">
                <a:solidFill>
                  <a:srgbClr val="0000CC"/>
                </a:solidFill>
              </a:rPr>
              <a:t>Any Questions?</a:t>
            </a:r>
            <a:br>
              <a:rPr lang="en-US" altLang="en-US" b="1">
                <a:solidFill>
                  <a:srgbClr val="0000CC"/>
                </a:solidFill>
              </a:rPr>
            </a:br>
            <a:endParaRPr lang="en-US" altLang="en-US" b="1">
              <a:solidFill>
                <a:srgbClr val="0000CC"/>
              </a:solidFill>
            </a:endParaRP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A9C311B3-DE59-409F-8BE4-8EF7FF7A2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46200"/>
            <a:ext cx="18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6000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33BD94EB-38F2-4A57-B8D3-ABEBD94C4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41148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/>
            <a:endParaRPr lang="en-US" altLang="en-US" b="1">
              <a:solidFill>
                <a:schemeClr val="tx1"/>
              </a:solidFill>
            </a:endParaRPr>
          </a:p>
        </p:txBody>
      </p:sp>
      <p:sp>
        <p:nvSpPr>
          <p:cNvPr id="71688" name="Text Box 8">
            <a:extLst>
              <a:ext uri="{FF2B5EF4-FFF2-40B4-BE49-F238E27FC236}">
                <a16:creationId xmlns:a16="http://schemas.microsoft.com/office/drawing/2014/main" id="{B6114ED3-F15B-4085-8DAB-9F75E2CEC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8113"/>
            <a:ext cx="85344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solidFill>
                  <a:srgbClr val="0000CC"/>
                </a:solidFill>
              </a:rPr>
              <a:t>SUMMARY:</a:t>
            </a:r>
          </a:p>
          <a:p>
            <a:pPr>
              <a:buFontTx/>
              <a:buChar char="•"/>
            </a:pPr>
            <a:r>
              <a:rPr lang="en-US" altLang="en-US" sz="2400" b="1">
                <a:solidFill>
                  <a:srgbClr val="FF0000"/>
                </a:solidFill>
              </a:rPr>
              <a:t> Three polarizers experiment</a:t>
            </a:r>
          </a:p>
          <a:p>
            <a:pPr>
              <a:buFontTx/>
              <a:buChar char="•"/>
            </a:pPr>
            <a:r>
              <a:rPr lang="en-US" altLang="en-US" sz="2400" b="1">
                <a:solidFill>
                  <a:srgbClr val="FF0000"/>
                </a:solidFill>
              </a:rPr>
              <a:t> Qubits</a:t>
            </a:r>
          </a:p>
          <a:p>
            <a:pPr>
              <a:buFontTx/>
              <a:buChar char="•"/>
            </a:pPr>
            <a:r>
              <a:rPr lang="en-US" altLang="en-US" sz="2400" b="1">
                <a:solidFill>
                  <a:srgbClr val="FF0000"/>
                </a:solidFill>
              </a:rPr>
              <a:t> Postulates of Quantum Mechanics</a:t>
            </a:r>
          </a:p>
          <a:p>
            <a:pPr>
              <a:buFontTx/>
              <a:buChar char="•"/>
            </a:pPr>
            <a:r>
              <a:rPr lang="en-US" altLang="en-US" sz="2400" b="1">
                <a:solidFill>
                  <a:srgbClr val="FF0000"/>
                </a:solidFill>
              </a:rPr>
              <a:t> No-Cloning Theorem</a:t>
            </a:r>
          </a:p>
          <a:p>
            <a:pPr>
              <a:buFontTx/>
              <a:buChar char="•"/>
            </a:pPr>
            <a:r>
              <a:rPr lang="en-US" altLang="en-US" sz="2400" b="1">
                <a:solidFill>
                  <a:srgbClr val="FF0000"/>
                </a:solidFill>
              </a:rPr>
              <a:t> Quantum Teleportation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>
            <a:extLst>
              <a:ext uri="{FF2B5EF4-FFF2-40B4-BE49-F238E27FC236}">
                <a16:creationId xmlns:a16="http://schemas.microsoft.com/office/drawing/2014/main" id="{9DF845BA-F826-4944-8101-7C3614041A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066800" y="2133600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en-US" sz="4300"/>
              <a:t>An Experiment with Photons</a:t>
            </a:r>
          </a:p>
        </p:txBody>
      </p:sp>
      <p:sp>
        <p:nvSpPr>
          <p:cNvPr id="393219" name="Rectangle 3">
            <a:extLst>
              <a:ext uri="{FF2B5EF4-FFF2-40B4-BE49-F238E27FC236}">
                <a16:creationId xmlns:a16="http://schemas.microsoft.com/office/drawing/2014/main" id="{A2CE34A4-DA38-48DA-B6D9-A7EDCF2AA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82550" algn="r"/>
            <a:r>
              <a:rPr lang="en-US" altLang="en-US" sz="2800" b="1">
                <a:solidFill>
                  <a:schemeClr val="accent1"/>
                </a:solidFill>
              </a:rPr>
              <a:t>The Three Polarizers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4EA75BC4-0CC9-4BD8-9B36-B4AA556D1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152400"/>
            <a:ext cx="749935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Photon Experiment</a:t>
            </a:r>
          </a:p>
        </p:txBody>
      </p:sp>
      <p:pic>
        <p:nvPicPr>
          <p:cNvPr id="394243" name="Picture 3">
            <a:extLst>
              <a:ext uri="{FF2B5EF4-FFF2-40B4-BE49-F238E27FC236}">
                <a16:creationId xmlns:a16="http://schemas.microsoft.com/office/drawing/2014/main" id="{83185852-4A7E-4A93-B549-EE6AE1566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1344613"/>
            <a:ext cx="4959350" cy="13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4244" name="Picture 4">
            <a:extLst>
              <a:ext uri="{FF2B5EF4-FFF2-40B4-BE49-F238E27FC236}">
                <a16:creationId xmlns:a16="http://schemas.microsoft.com/office/drawing/2014/main" id="{00701DA7-8F46-4880-8692-B39E599B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048000"/>
            <a:ext cx="467042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4245" name="Picture 5">
            <a:extLst>
              <a:ext uri="{FF2B5EF4-FFF2-40B4-BE49-F238E27FC236}">
                <a16:creationId xmlns:a16="http://schemas.microsoft.com/office/drawing/2014/main" id="{4E3F689F-194E-4785-8B21-9AD8F99F3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813300"/>
            <a:ext cx="5246688" cy="135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>
            <a:extLst>
              <a:ext uri="{FF2B5EF4-FFF2-40B4-BE49-F238E27FC236}">
                <a16:creationId xmlns:a16="http://schemas.microsoft.com/office/drawing/2014/main" id="{08494464-8586-42D8-BFD4-1509B6950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900"/>
              <a:t>The Photon Experiment (Contd.)</a:t>
            </a:r>
          </a:p>
        </p:txBody>
      </p:sp>
      <p:pic>
        <p:nvPicPr>
          <p:cNvPr id="395267" name="ThreePolarizers.avi">
            <a:hlinkClick r:id="" action="ppaction://media"/>
            <a:extLst>
              <a:ext uri="{FF2B5EF4-FFF2-40B4-BE49-F238E27FC236}">
                <a16:creationId xmlns:a16="http://schemas.microsoft.com/office/drawing/2014/main" id="{DDCAE9DF-79FB-408D-B820-E7A7DA8C9E62}"/>
              </a:ext>
            </a:extLst>
          </p:cNvPr>
          <p:cNvPicPr>
            <a:picLocks noGrp="1" noRot="1" noChangeAspect="1" noChangeArrowheads="1"/>
          </p:cNvPicPr>
          <p:nvPr>
            <p:ph idx="1"/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95600" y="2286000"/>
            <a:ext cx="4572000" cy="30861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952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952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5267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9526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A94156EA-81E0-4853-BCC8-C9D84282C5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066800" y="213042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en-US" sz="4300"/>
              <a:t> Qubits</a:t>
            </a:r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2E84270C-C8F8-45E0-A6B6-BAE7458AB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82550" algn="r"/>
            <a:r>
              <a:rPr lang="en-US" altLang="en-US" sz="3200"/>
              <a:t>An Explanation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Title 1">
            <a:extLst>
              <a:ext uri="{FF2B5EF4-FFF2-40B4-BE49-F238E27FC236}">
                <a16:creationId xmlns:a16="http://schemas.microsoft.com/office/drawing/2014/main" id="{DD59C537-3753-4BA9-A7B1-D0B5A16C7F18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en-US">
                <a:solidFill>
                  <a:srgbClr val="000099"/>
                </a:solidFill>
              </a:rPr>
              <a:t>Qubits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64F4-E91F-4B87-8F66-C5321AFCAE7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447675" indent="-447675"/>
            <a:r>
              <a:rPr lang="en-US" altLang="en-US" sz="2000">
                <a:latin typeface="Arial" panose="020B0604020202020204" pitchFamily="34" charset="0"/>
              </a:rPr>
              <a:t>A quantum bit, or qubit, is a unit vector in a two dimensional complex vector space for which a particular basis has been fixed and is denoted by:</a:t>
            </a:r>
          </a:p>
          <a:p>
            <a:pPr marL="447675" indent="-447675" algn="ctr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{|0</a:t>
            </a:r>
            <a:r>
              <a:rPr lang="en-US" altLang="en-US">
                <a:latin typeface="Arial" panose="020B0604020202020204" pitchFamily="34" charset="0"/>
              </a:rPr>
              <a:t>›</a:t>
            </a:r>
            <a:r>
              <a:rPr lang="en-US" altLang="en-US" sz="2000">
                <a:latin typeface="Arial" panose="020B0604020202020204" pitchFamily="34" charset="0"/>
              </a:rPr>
              <a:t>, |1</a:t>
            </a:r>
            <a:r>
              <a:rPr lang="en-US" altLang="en-US">
                <a:latin typeface="Arial" panose="020B0604020202020204" pitchFamily="34" charset="0"/>
              </a:rPr>
              <a:t>›</a:t>
            </a:r>
            <a:r>
              <a:rPr lang="en-US" altLang="en-US" sz="2000">
                <a:latin typeface="Arial" panose="020B0604020202020204" pitchFamily="34" charset="0"/>
              </a:rPr>
              <a:t>}</a:t>
            </a:r>
          </a:p>
          <a:p>
            <a:pPr marL="447675" indent="-447675"/>
            <a:r>
              <a:rPr lang="en-US" altLang="en-US" sz="2000">
                <a:latin typeface="Arial" panose="020B0604020202020204" pitchFamily="34" charset="0"/>
              </a:rPr>
              <a:t>Qubits can be in a superposition of |0</a:t>
            </a:r>
            <a:r>
              <a:rPr lang="en-US" altLang="en-US" sz="2800">
                <a:latin typeface="Arial" panose="020B0604020202020204" pitchFamily="34" charset="0"/>
              </a:rPr>
              <a:t>›</a:t>
            </a:r>
            <a:r>
              <a:rPr lang="en-US" altLang="en-US" sz="2000">
                <a:latin typeface="Arial" panose="020B0604020202020204" pitchFamily="34" charset="0"/>
              </a:rPr>
              <a:t> and |1</a:t>
            </a:r>
            <a:r>
              <a:rPr lang="en-US" altLang="en-US" sz="2800">
                <a:latin typeface="Arial" panose="020B0604020202020204" pitchFamily="34" charset="0"/>
              </a:rPr>
              <a:t>›</a:t>
            </a:r>
            <a:r>
              <a:rPr lang="en-US" altLang="en-US" sz="2000">
                <a:latin typeface="Arial" panose="020B0604020202020204" pitchFamily="34" charset="0"/>
              </a:rPr>
              <a:t> such as </a:t>
            </a:r>
          </a:p>
          <a:p>
            <a:pPr marL="447675" indent="-447675" algn="ctr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a|0</a:t>
            </a:r>
            <a:r>
              <a:rPr lang="en-US" altLang="en-US" sz="2800">
                <a:latin typeface="Arial" panose="020B0604020202020204" pitchFamily="34" charset="0"/>
              </a:rPr>
              <a:t>› </a:t>
            </a:r>
            <a:r>
              <a:rPr lang="en-US" altLang="en-US" sz="2000">
                <a:latin typeface="Arial" panose="020B0604020202020204" pitchFamily="34" charset="0"/>
              </a:rPr>
              <a:t>+b |1</a:t>
            </a:r>
            <a:r>
              <a:rPr lang="en-US" altLang="en-US" sz="2800">
                <a:latin typeface="Arial" panose="020B0604020202020204" pitchFamily="34" charset="0"/>
              </a:rPr>
              <a:t>›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  <a:p>
            <a:pPr marL="447675" indent="-447675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where a and b are complex numbers such that |a|</a:t>
            </a:r>
            <a:r>
              <a:rPr lang="en-US" altLang="en-US" sz="2000" baseline="30000">
                <a:latin typeface="Arial" panose="020B0604020202020204" pitchFamily="34" charset="0"/>
              </a:rPr>
              <a:t>2</a:t>
            </a:r>
            <a:r>
              <a:rPr lang="en-US" altLang="en-US" sz="2000">
                <a:latin typeface="Arial" panose="020B0604020202020204" pitchFamily="34" charset="0"/>
              </a:rPr>
              <a:t> + |b|</a:t>
            </a:r>
            <a:r>
              <a:rPr lang="en-US" altLang="en-US" sz="2000" baseline="30000">
                <a:latin typeface="Arial" panose="020B0604020202020204" pitchFamily="34" charset="0"/>
              </a:rPr>
              <a:t>2</a:t>
            </a:r>
            <a:r>
              <a:rPr lang="en-US" altLang="en-US" sz="2000">
                <a:latin typeface="Arial" panose="020B0604020202020204" pitchFamily="34" charset="0"/>
              </a:rPr>
              <a:t> = 1.</a:t>
            </a:r>
          </a:p>
          <a:p>
            <a:pPr marL="447675" indent="-447675">
              <a:buFont typeface="Wingdings 2" panose="05020102010507070707" pitchFamily="18" charset="2"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 marL="447675" indent="-447675"/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Title 1">
            <a:extLst>
              <a:ext uri="{FF2B5EF4-FFF2-40B4-BE49-F238E27FC236}">
                <a16:creationId xmlns:a16="http://schemas.microsoft.com/office/drawing/2014/main" id="{BCFE7059-26E1-43DD-A65F-035FC2477F85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1435100" y="274638"/>
            <a:ext cx="6340475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en-US" sz="3900">
                <a:solidFill>
                  <a:srgbClr val="000099"/>
                </a:solidFill>
              </a:rPr>
              <a:t>Measuring a Qubit in the Basis</a:t>
            </a:r>
          </a:p>
        </p:txBody>
      </p:sp>
      <p:sp>
        <p:nvSpPr>
          <p:cNvPr id="398339" name="Content Placeholder 2">
            <a:extLst>
              <a:ext uri="{FF2B5EF4-FFF2-40B4-BE49-F238E27FC236}">
                <a16:creationId xmlns:a16="http://schemas.microsoft.com/office/drawing/2014/main" id="{6D172505-0060-4617-9F5E-957FCD9096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47800" y="1981200"/>
            <a:ext cx="7086600" cy="4114800"/>
          </a:xfrm>
        </p:spPr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For the qubit 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a|0</a:t>
            </a:r>
            <a:r>
              <a:rPr lang="en-US" altLang="en-US" sz="3600">
                <a:latin typeface="Arial" panose="020B0604020202020204" pitchFamily="34" charset="0"/>
              </a:rPr>
              <a:t>›</a:t>
            </a:r>
            <a:r>
              <a:rPr lang="en-US" altLang="en-US" sz="2800">
                <a:latin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</a:rPr>
              <a:t>+b |1</a:t>
            </a:r>
            <a:r>
              <a:rPr lang="en-US" altLang="en-US" sz="3600">
                <a:latin typeface="Arial" panose="020B0604020202020204" pitchFamily="34" charset="0"/>
              </a:rPr>
              <a:t>›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the probability that the measured value is  |0</a:t>
            </a:r>
            <a:r>
              <a:rPr lang="en-US" altLang="en-US" sz="3600">
                <a:latin typeface="Arial" panose="020B0604020202020204" pitchFamily="34" charset="0"/>
              </a:rPr>
              <a:t>› </a:t>
            </a:r>
            <a:r>
              <a:rPr lang="en-US" altLang="en-US" sz="2000">
                <a:latin typeface="Arial" panose="020B0604020202020204" pitchFamily="34" charset="0"/>
              </a:rPr>
              <a:t>is 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|a|</a:t>
            </a:r>
            <a:r>
              <a:rPr lang="en-US" altLang="en-US" sz="2000" baseline="30000">
                <a:latin typeface="Arial" panose="020B0604020202020204" pitchFamily="34" charset="0"/>
              </a:rPr>
              <a:t>2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after which the state collapses to |0</a:t>
            </a:r>
            <a:r>
              <a:rPr lang="en-US" altLang="en-US" sz="3600">
                <a:latin typeface="Arial" panose="020B0604020202020204" pitchFamily="34" charset="0"/>
              </a:rPr>
              <a:t>› </a:t>
            </a:r>
            <a:r>
              <a:rPr lang="en-US" altLang="en-US" sz="2000">
                <a:latin typeface="Arial" panose="020B0604020202020204" pitchFamily="34" charset="0"/>
              </a:rPr>
              <a:t>and  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the probability that the measured value is |1</a:t>
            </a:r>
            <a:r>
              <a:rPr lang="en-US" altLang="en-US">
                <a:latin typeface="Arial" panose="020B0604020202020204" pitchFamily="34" charset="0"/>
              </a:rPr>
              <a:t>›</a:t>
            </a:r>
            <a:r>
              <a:rPr lang="en-US" altLang="en-US" sz="2000">
                <a:latin typeface="Arial" panose="020B0604020202020204" pitchFamily="34" charset="0"/>
              </a:rPr>
              <a:t> is 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|b|</a:t>
            </a:r>
            <a:r>
              <a:rPr lang="en-US" altLang="en-US" sz="2000" baseline="30000">
                <a:latin typeface="Arial" panose="020B0604020202020204" pitchFamily="34" charset="0"/>
              </a:rPr>
              <a:t>2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altLang="en-US" sz="2000">
                <a:latin typeface="Arial" panose="020B0604020202020204" pitchFamily="34" charset="0"/>
              </a:rPr>
              <a:t>after which the state collapses to |1</a:t>
            </a:r>
            <a:r>
              <a:rPr lang="en-US" altLang="en-US" sz="3600">
                <a:latin typeface="Arial" panose="020B0604020202020204" pitchFamily="34" charset="0"/>
              </a:rPr>
              <a:t>›</a:t>
            </a:r>
            <a:endParaRPr lang="en-US" altLang="en-US" sz="20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7F7D7E93-F548-4384-894D-A02A3539732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371600" y="2187575"/>
            <a:ext cx="77724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/>
            <a:r>
              <a:rPr lang="en-US" altLang="en-US" sz="3900"/>
              <a:t>Qubit Model Correctly Predicts the Outcome of Photon Experiment</a:t>
            </a:r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EC89AE01-2CCD-4F1B-B039-2F13AAA36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0800" y="3886200"/>
            <a:ext cx="6400800" cy="1752600"/>
          </a:xfrm>
        </p:spPr>
        <p:txBody>
          <a:bodyPr/>
          <a:lstStyle/>
          <a:p>
            <a:pPr marL="82550" algn="r"/>
            <a:r>
              <a:rPr lang="en-US" altLang="en-US" sz="2000"/>
              <a:t>and several other experiments too!</a:t>
            </a: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 /></Relationships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lstice">
  <a:themeElements>
    <a:clrScheme name="Solstice 1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olstice 1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8DC765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_Crypto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 Theme</Template>
  <TotalTime>2162</TotalTime>
  <Words>588</Words>
  <Application>Microsoft Office PowerPoint</Application>
  <PresentationFormat>On-screen Show (4:3)</PresentationFormat>
  <Paragraphs>111</Paragraphs>
  <Slides>21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Profile</vt:lpstr>
      <vt:lpstr>Solstice</vt:lpstr>
      <vt:lpstr>7_Crypto Theme</vt:lpstr>
      <vt:lpstr>PowerPoint Presentation</vt:lpstr>
      <vt:lpstr>Quantum World: It’s Bizarre!</vt:lpstr>
      <vt:lpstr>An Experiment with Photons</vt:lpstr>
      <vt:lpstr>The Photon Experiment</vt:lpstr>
      <vt:lpstr>The Photon Experiment (Contd.)</vt:lpstr>
      <vt:lpstr> Qubits</vt:lpstr>
      <vt:lpstr>Qubits</vt:lpstr>
      <vt:lpstr>Measuring a Qubit in the Basis</vt:lpstr>
      <vt:lpstr>Qubit Model Correctly Predicts the Outcome of Photon Experiment</vt:lpstr>
      <vt:lpstr>Quantum Mechanics in a Nutshell </vt:lpstr>
      <vt:lpstr>No-Cloning Theorem</vt:lpstr>
      <vt:lpstr>Multiple Qubits</vt:lpstr>
      <vt:lpstr>Quantum Entanglement</vt:lpstr>
      <vt:lpstr>Quantum Gates and Circuits</vt:lpstr>
      <vt:lpstr>Quantum Teleportation</vt:lpstr>
      <vt:lpstr>Quantum Teleportation (Contd.): The Setting</vt:lpstr>
      <vt:lpstr>Quantum Teleportation (Contd.)</vt:lpstr>
      <vt:lpstr>Quantum Teleportation (Contd.)</vt:lpstr>
      <vt:lpstr>Quantum Teleportation (Contd.)</vt:lpstr>
      <vt:lpstr>Quantum Teleportation (Contd.)</vt:lpstr>
      <vt:lpstr>THANK YOU Any Questions? </vt:lpstr>
    </vt:vector>
  </TitlesOfParts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Kerckhoff’s Principle</dc:title>
  <dc:creator>Your User Name</dc:creator>
  <cp:lastModifiedBy>Principles of Information Security</cp:lastModifiedBy>
  <cp:revision>194</cp:revision>
  <dcterms:created xsi:type="dcterms:W3CDTF">2010-01-08T14:00:28Z</dcterms:created>
  <dcterms:modified xsi:type="dcterms:W3CDTF">2020-10-01T03:44:00Z</dcterms:modified>
</cp:coreProperties>
</file>