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</p:sldMasterIdLst>
  <p:notesMasterIdLst>
    <p:notesMasterId r:id="rId32"/>
  </p:notesMasterIdLst>
  <p:sldIdLst>
    <p:sldId id="264" r:id="rId3"/>
    <p:sldId id="267" r:id="rId4"/>
    <p:sldId id="279" r:id="rId5"/>
    <p:sldId id="304" r:id="rId6"/>
    <p:sldId id="305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3" r:id="rId30"/>
    <p:sldId id="275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20" autoAdjust="0"/>
  </p:normalViewPr>
  <p:slideViewPr>
    <p:cSldViewPr>
      <p:cViewPr varScale="1">
        <p:scale>
          <a:sx n="71" d="100"/>
          <a:sy n="71" d="100"/>
        </p:scale>
        <p:origin x="-61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slide" Target="slides/slide16.xml" /><Relationship Id="rId26" Type="http://schemas.openxmlformats.org/officeDocument/2006/relationships/slide" Target="slides/slide24.xml" /><Relationship Id="rId3" Type="http://schemas.openxmlformats.org/officeDocument/2006/relationships/slide" Target="slides/slide1.xml" /><Relationship Id="rId21" Type="http://schemas.openxmlformats.org/officeDocument/2006/relationships/slide" Target="slides/slide19.xml" /><Relationship Id="rId34" Type="http://schemas.openxmlformats.org/officeDocument/2006/relationships/viewProps" Target="viewProps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slide" Target="slides/slide15.xml" /><Relationship Id="rId25" Type="http://schemas.openxmlformats.org/officeDocument/2006/relationships/slide" Target="slides/slide23.xml" /><Relationship Id="rId33" Type="http://schemas.openxmlformats.org/officeDocument/2006/relationships/presProps" Target="presProps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4.xml" /><Relationship Id="rId20" Type="http://schemas.openxmlformats.org/officeDocument/2006/relationships/slide" Target="slides/slide18.xml" /><Relationship Id="rId29" Type="http://schemas.openxmlformats.org/officeDocument/2006/relationships/slide" Target="slides/slide27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24" Type="http://schemas.openxmlformats.org/officeDocument/2006/relationships/slide" Target="slides/slide22.xml" /><Relationship Id="rId32" Type="http://schemas.openxmlformats.org/officeDocument/2006/relationships/notesMaster" Target="notesMasters/notesMaster1.xml" /><Relationship Id="rId5" Type="http://schemas.openxmlformats.org/officeDocument/2006/relationships/slide" Target="slides/slide3.xml" /><Relationship Id="rId15" Type="http://schemas.openxmlformats.org/officeDocument/2006/relationships/slide" Target="slides/slide13.xml" /><Relationship Id="rId23" Type="http://schemas.openxmlformats.org/officeDocument/2006/relationships/slide" Target="slides/slide21.xml" /><Relationship Id="rId28" Type="http://schemas.openxmlformats.org/officeDocument/2006/relationships/slide" Target="slides/slide26.xml" /><Relationship Id="rId36" Type="http://schemas.openxmlformats.org/officeDocument/2006/relationships/tableStyles" Target="tableStyles.xml" /><Relationship Id="rId10" Type="http://schemas.openxmlformats.org/officeDocument/2006/relationships/slide" Target="slides/slide8.xml" /><Relationship Id="rId19" Type="http://schemas.openxmlformats.org/officeDocument/2006/relationships/slide" Target="slides/slide17.xml" /><Relationship Id="rId31" Type="http://schemas.openxmlformats.org/officeDocument/2006/relationships/slide" Target="slides/slide29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Relationship Id="rId22" Type="http://schemas.openxmlformats.org/officeDocument/2006/relationships/slide" Target="slides/slide20.xml" /><Relationship Id="rId27" Type="http://schemas.openxmlformats.org/officeDocument/2006/relationships/slide" Target="slides/slide25.xml" /><Relationship Id="rId30" Type="http://schemas.openxmlformats.org/officeDocument/2006/relationships/slide" Target="slides/slide28.xml" /><Relationship Id="rId35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C15DCA-64F8-4363-AE42-AC0CBC54DF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64C55A-72C8-41C0-8867-196BCD5DB70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E63234B-A42C-4881-BBF8-452346970DB8}" type="datetimeFigureOut">
              <a:rPr lang="en-US"/>
              <a:pPr>
                <a:defRPr/>
              </a:pPr>
              <a:t>8/13/2020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C70FADC-4A8B-4FFC-AFDF-DD6E643F79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08A07D1-3FF2-418F-B7E0-11B9CD502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25015-097E-4306-8B57-F8DD14406F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FA151-521E-42DE-917B-E988491A6D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2E08B57-D3C6-47FD-AC75-5094C7CE2FD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259F97A0-A469-4C50-9D92-709A5E9D6F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A669F197-42F7-44C9-9627-E45E3A1300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i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10422CE2-2B0C-4EE5-ABE0-ED96E813C0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235C9C0F-DC00-4F2B-85EE-344D261C7B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/>
            <a:r>
              <a:rPr lang="en-US" altLang="en-US"/>
              <a:t>The listed languages shown are:</a:t>
            </a:r>
          </a:p>
          <a:p>
            <a:pPr marL="228600" indent="-228600">
              <a:buFontTx/>
              <a:buAutoNum type="arabicPeriod"/>
            </a:pPr>
            <a:r>
              <a:rPr lang="en-US" altLang="en-US"/>
              <a:t> </a:t>
            </a:r>
            <a:r>
              <a:rPr lang="en-US" altLang="en-US" b="1"/>
              <a:t>pal</a:t>
            </a:r>
          </a:p>
          <a:p>
            <a:pPr marL="228600" indent="-228600">
              <a:buFontTx/>
              <a:buAutoNum type="arabicPeriod"/>
            </a:pPr>
            <a:r>
              <a:rPr lang="en-US" altLang="en-US"/>
              <a:t>{} –the empty language</a:t>
            </a:r>
          </a:p>
          <a:p>
            <a:pPr marL="228600" indent="-228600">
              <a:buFontTx/>
              <a:buAutoNum type="arabicPeriod"/>
            </a:pPr>
            <a:r>
              <a:rPr lang="en-US" altLang="en-US"/>
              <a:t>{</a:t>
            </a:r>
            <a:r>
              <a:rPr lang="en-US" altLang="en-US">
                <a:latin typeface="Symbol" panose="05050102010706020507" pitchFamily="18" charset="2"/>
              </a:rPr>
              <a:t>e</a:t>
            </a:r>
            <a:r>
              <a:rPr lang="en-US" altLang="en-US"/>
              <a:t>}</a:t>
            </a:r>
          </a:p>
          <a:p>
            <a:pPr marL="228600" indent="-228600">
              <a:buFontTx/>
              <a:buAutoNum type="arabicPeriod"/>
            </a:pPr>
            <a:r>
              <a:rPr lang="en-US" altLang="en-US"/>
              <a:t>0*</a:t>
            </a:r>
          </a:p>
          <a:p>
            <a:pPr marL="228600" indent="-228600">
              <a:buFontTx/>
              <a:buAutoNum type="arabicPeriod"/>
            </a:pPr>
            <a:r>
              <a:rPr lang="en-US" altLang="en-US"/>
              <a:t>{0,1}*</a:t>
            </a:r>
          </a:p>
          <a:p>
            <a:pPr marL="228600" indent="-228600">
              <a:buFontTx/>
              <a:buAutoNum type="arabicPeriod"/>
            </a:pPr>
            <a:r>
              <a:rPr lang="en-US" altLang="en-US"/>
              <a:t>1</a:t>
            </a:r>
            <a:r>
              <a:rPr lang="en-US" altLang="en-US" baseline="30000"/>
              <a:t>+</a:t>
            </a:r>
          </a:p>
          <a:p>
            <a:pPr marL="228600" indent="-228600">
              <a:buFontTx/>
              <a:buAutoNum type="arabicPeriod"/>
            </a:pPr>
            <a:r>
              <a:rPr lang="en-US" altLang="en-US"/>
              <a:t>{even-length bitstrings}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85B15-B659-4AE5-BBE6-272D3C304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ADBD5-99AF-4CC7-9F09-F8EA1544B799}" type="datetimeFigureOut">
              <a:rPr lang="en-US"/>
              <a:pPr>
                <a:defRPr/>
              </a:pPr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45555-BA67-4D91-AF90-2ECB8A6E8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6969D-0841-4278-8106-046551BDD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A9757F-541F-4504-BD35-B4AC7996BB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123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193BBF-B3B4-4305-9887-FD9D1BFBA393}"/>
              </a:ext>
            </a:extLst>
          </p:cNvPr>
          <p:cNvSpPr/>
          <p:nvPr/>
        </p:nvSpPr>
        <p:spPr>
          <a:xfrm rot="5400000">
            <a:off x="4591050" y="2409825"/>
            <a:ext cx="6858000" cy="20383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3D14E2-B035-446A-AD5C-C1B238C02743}"/>
              </a:ext>
            </a:extLst>
          </p:cNvPr>
          <p:cNvSpPr/>
          <p:nvPr/>
        </p:nvSpPr>
        <p:spPr>
          <a:xfrm rot="5400000">
            <a:off x="4668044" y="2570956"/>
            <a:ext cx="6858000" cy="1716088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8E7D24-50D0-4B61-8A75-E9E561B213BA}"/>
              </a:ext>
            </a:extLst>
          </p:cNvPr>
          <p:cNvSpPr/>
          <p:nvPr/>
        </p:nvSpPr>
        <p:spPr>
          <a:xfrm rot="5400000">
            <a:off x="3681413" y="3354387"/>
            <a:ext cx="6858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5E0A274-66CA-42ED-9381-51751A9DB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DAD23-8B1A-4797-A1F0-ED6E8FC1CC6A}" type="datetimeFigureOut">
              <a:rPr lang="en-US"/>
              <a:pPr>
                <a:defRPr/>
              </a:pPr>
              <a:t>8/13/2020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AC3E2C8-B2BA-4F1B-AC71-6B8BD4ED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01FEBA5-963A-42F3-8F41-AE718270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fld id="{1B27D857-ABE7-45E4-A55D-1B8173C024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1786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500B034B-0F4D-405C-A455-1195FE06939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71EB9283-9434-41E9-AFBB-1006DCEB07A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73060" name="Rectangle 4">
            <a:extLst>
              <a:ext uri="{FF2B5EF4-FFF2-40B4-BE49-F238E27FC236}">
                <a16:creationId xmlns:a16="http://schemas.microsoft.com/office/drawing/2014/main" id="{7EA135CB-96A9-449F-95B6-466B34A911F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9E89625-EFB6-43E2-ACAF-F0AF9C41DB95}" type="datetimeFigureOut">
              <a:rPr lang="en-US" altLang="en-US"/>
              <a:pPr/>
              <a:t>8/13/2020</a:t>
            </a:fld>
            <a:endParaRPr lang="en-US" altLang="en-US"/>
          </a:p>
        </p:txBody>
      </p:sp>
      <p:sp>
        <p:nvSpPr>
          <p:cNvPr id="173061" name="Rectangle 5">
            <a:extLst>
              <a:ext uri="{FF2B5EF4-FFF2-40B4-BE49-F238E27FC236}">
                <a16:creationId xmlns:a16="http://schemas.microsoft.com/office/drawing/2014/main" id="{5FFBA3B9-E2FD-4958-9D91-5CFFB35A2FF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73062" name="Rectangle 6">
            <a:extLst>
              <a:ext uri="{FF2B5EF4-FFF2-40B4-BE49-F238E27FC236}">
                <a16:creationId xmlns:a16="http://schemas.microsoft.com/office/drawing/2014/main" id="{D0CD45EC-0220-4276-8A7E-42FE7B061E9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A509145-3FE5-442B-ADB6-6BFC9E144C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3063" name="AutoShape 7">
            <a:extLst>
              <a:ext uri="{FF2B5EF4-FFF2-40B4-BE49-F238E27FC236}">
                <a16:creationId xmlns:a16="http://schemas.microsoft.com/office/drawing/2014/main" id="{D5CDE6CB-10D3-4E5F-8BC7-BC3FCC96B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6C463-83C5-422A-8BC4-D9FFA5C12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C3317-5C7B-4568-9886-83EA19EAD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4C29B-BDCF-4575-814E-057608883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CF1368-8195-43DF-9116-4D7736D55325}" type="datetimeFigureOut">
              <a:rPr lang="en-US" altLang="en-US"/>
              <a:pPr/>
              <a:t>8/13/2020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B2EF7-81A3-4B0D-9FE3-242AAEF1B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89C30-60BD-4B3A-9F1F-30A64846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C7F486-1AEF-4593-996E-83AEF7BBE9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043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0BBEC-00F9-43E7-B655-B4C223E4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01C0B-04C9-413A-92DF-CF65B00C6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35956-69DB-48BF-A5D5-7A7BC46A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5B5296-CB00-4CD6-8AAD-E793FB88904C}" type="datetimeFigureOut">
              <a:rPr lang="en-US" altLang="en-US"/>
              <a:pPr/>
              <a:t>8/13/2020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F7456-1DB8-405E-B174-CF252E24B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258D5-A105-4932-8A4B-56C093CC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576F9D-6617-406E-ADB3-7849428F02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879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28482-78E4-4AF5-93AB-8C3456752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27C4C-9AC0-4682-B3F8-432F67C6F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1B3D2-3E47-49FB-9F65-EE4D35225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97509-9967-4167-BA27-C5C4335B1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7B2329-1466-4A5B-8AB3-CF4CD19CA32D}" type="datetimeFigureOut">
              <a:rPr lang="en-US" altLang="en-US"/>
              <a:pPr/>
              <a:t>8/13/2020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0CF71-C226-4290-AFF8-E1A20BE8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59CE4-6296-4280-B2A8-898686D9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E16AE2-6E5A-4EE3-80B7-588CD042BF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0062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7AE5B-EFC5-4EEA-B259-67E157927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B6868-C77E-44E7-B557-8BCD3AB40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5449B-2015-4D69-9BE0-223AAA1D8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620859-0D73-41BC-A740-3E8276567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BC40C-1389-4BD6-A870-A9EEAE438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58A2B4-95D6-458F-B991-FC8D8B19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E21F3E-8676-4CAA-A2C3-B5F23E792167}" type="datetimeFigureOut">
              <a:rPr lang="en-US" altLang="en-US"/>
              <a:pPr/>
              <a:t>8/13/2020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9CAA95-1C9F-4C4C-B142-E340D6522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974634-2FD5-47B7-8A8D-6820A4AB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A82BA5-A8EC-4658-8AEC-622025D1B7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3255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DCCA1-23F6-4D54-B4D8-C2FC0EE4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C6669B-704D-4489-B4CF-A788CFA02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01595D-065D-4EE8-9E13-F33C278F8ACC}" type="datetimeFigureOut">
              <a:rPr lang="en-US" altLang="en-US"/>
              <a:pPr/>
              <a:t>8/13/2020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61295-5244-4160-8648-65ADF49D1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43D94-4452-4558-9ABB-586D47E5F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737F5-8205-4A79-9824-07D28BE565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606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1B75D-4317-4FD6-91B6-51B530E8F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AD58C2-317A-4D0D-B38D-B266E3E5DEEB}" type="datetimeFigureOut">
              <a:rPr lang="en-US" altLang="en-US"/>
              <a:pPr/>
              <a:t>8/13/2020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8E9727-0C02-4CF3-A413-1FA3B9FF9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512AE-136B-4126-9425-E547604CD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99B405-3803-4B4F-9DEA-9680993D41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78780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69853-9A68-4D38-90CB-159AF9691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06FA4-6FAB-44F6-A845-559FD15FC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97E32-C86D-45F5-8F44-DA9213184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98D6A-8D2A-420B-8849-79E04FDF5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6CCB9B-35C6-49DD-BF83-DE9A94CC2233}" type="datetimeFigureOut">
              <a:rPr lang="en-US" altLang="en-US"/>
              <a:pPr/>
              <a:t>8/13/2020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BF9E0-711B-45F8-BA1C-B56A02EF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F3AC0-70C0-418B-BC89-B75B711F1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DE4063-8C96-4CDE-BF85-760A5D0958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49536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3B01C-3832-4A48-8174-A0923C802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782E7B-8C7F-4A2E-9C2A-B5AC38928B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E31A4-06F9-477B-853F-C069B1ECE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CEFF2-0D78-4D35-AA84-FCD56A53D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12875C-6535-40F2-AB00-2391B36E45FE}" type="datetimeFigureOut">
              <a:rPr lang="en-US" altLang="en-US"/>
              <a:pPr/>
              <a:t>8/13/2020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7D14E-25FA-4994-B641-94A5181EE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60555-589E-424B-80EB-A30B2E94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A9C978-52F0-4E2C-BFC7-62AD114B8C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613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80A9FD-C614-45DE-BD18-729BC014A545}"/>
              </a:ext>
            </a:extLst>
          </p:cNvPr>
          <p:cNvSpPr/>
          <p:nvPr/>
        </p:nvSpPr>
        <p:spPr>
          <a:xfrm>
            <a:off x="0" y="2544763"/>
            <a:ext cx="9144000" cy="3255962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93E29C-3BE5-46E8-BA19-B7EED1B20F4B}"/>
              </a:ext>
            </a:extLst>
          </p:cNvPr>
          <p:cNvSpPr/>
          <p:nvPr/>
        </p:nvSpPr>
        <p:spPr>
          <a:xfrm>
            <a:off x="0" y="2667000"/>
            <a:ext cx="9144000" cy="27400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00377-BB1A-4D21-A96F-C3B6891188CD}"/>
              </a:ext>
            </a:extLst>
          </p:cNvPr>
          <p:cNvSpPr/>
          <p:nvPr/>
        </p:nvSpPr>
        <p:spPr>
          <a:xfrm>
            <a:off x="0" y="5478463"/>
            <a:ext cx="9144000" cy="23653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FBEE6C-B975-433F-8EA5-C6C41979F6D0}"/>
              </a:ext>
            </a:extLst>
          </p:cNvPr>
          <p:cNvSpPr txBox="1"/>
          <p:nvPr/>
        </p:nvSpPr>
        <p:spPr>
          <a:xfrm>
            <a:off x="4819650" y="4260850"/>
            <a:ext cx="1219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spc="150" dirty="0">
                <a:solidFill>
                  <a:srgbClr val="FFFFFF"/>
                </a:solidFill>
                <a:latin typeface="+mn-lt"/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2383F-2F75-48C9-957E-C9BCDD221BAE}"/>
              </a:ext>
            </a:extLst>
          </p:cNvPr>
          <p:cNvSpPr txBox="1"/>
          <p:nvPr/>
        </p:nvSpPr>
        <p:spPr>
          <a:xfrm>
            <a:off x="3148013" y="4260850"/>
            <a:ext cx="1219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spc="150" dirty="0">
                <a:solidFill>
                  <a:srgbClr val="FFFFFF"/>
                </a:solidFill>
                <a:latin typeface="+mn-lt"/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4D99DD39-ABA2-4BED-A6D4-90399113E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72573-114B-4756-BB1B-42823657B1B4}" type="datetimeFigureOut">
              <a:rPr lang="en-US"/>
              <a:pPr>
                <a:defRPr/>
              </a:pPr>
              <a:t>8/13/2020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9EAC8C3-01BE-469A-BC8E-99ADB743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269D872-883D-421B-86BC-FC51D5C7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59225" y="4389438"/>
            <a:ext cx="1216025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7DB47886-85E5-4D7C-B8D5-7E05DBB596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8785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A098-A9D8-4041-B5DB-495C7CE11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BA133-82AC-49D0-9183-3476124E0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917E1-0E79-4D6D-8240-B1C6A14CB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2A27E5-33FA-4C5C-8500-7E9913231819}" type="datetimeFigureOut">
              <a:rPr lang="en-US" altLang="en-US"/>
              <a:pPr/>
              <a:t>8/13/2020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AB7FA-BA29-4896-8902-422E6F15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D81B4-15D2-4FD5-B325-C051745B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CB0411-CB8F-4E44-BD55-0E64516154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53431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324249-E3D7-4C18-87AA-3FD7AA624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77857-BE30-46C9-9E1F-D91D4BD00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1CF4E-B0FA-401B-A3F9-E7358E7F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E47C87-90E9-469A-95F7-88D23024B148}" type="datetimeFigureOut">
              <a:rPr lang="en-US" altLang="en-US"/>
              <a:pPr/>
              <a:t>8/13/2020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38AD1-7E44-492F-86FE-64E326C21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BC86E-C266-4C4B-85C8-09F991F58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92A88B-B5A1-4921-9F51-12E1C30848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8043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904E3-1DDA-465E-88BB-31267E868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9C38D33F-1628-4876-8DF4-FB9BD9839F90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B2F2E-1843-4FA1-9FC8-181330AE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fld id="{88B9F82D-9251-4BAE-9C48-AF88276F198D}" type="datetimeFigureOut">
              <a:rPr lang="en-US" altLang="en-US"/>
              <a:pPr/>
              <a:t>8/13/2020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5A101-8EFD-47E6-9AA9-68F01284C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98B6D-7866-4B64-B4FF-668FBEFC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fld id="{3EDE5C89-1B26-4889-AE83-E844827739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657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D300DA6-2CA6-42FF-929B-EF2BB3C5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B5C4E-BFDE-45B2-AB83-0A989F788497}" type="datetimeFigureOut">
              <a:rPr lang="en-US"/>
              <a:pPr>
                <a:defRPr/>
              </a:pPr>
              <a:t>8/13/2020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25CEB9-C87B-4F70-BC7E-F3FC5533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C17B22-1657-45DB-9309-92832D1E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14396B-CD89-4553-B265-3B6F336DD6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56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5769FAC-9F2D-4D8A-8196-4C9C5FCDC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88326-8EB2-4EF3-AAD4-2056F5BDF672}" type="datetimeFigureOut">
              <a:rPr lang="en-US"/>
              <a:pPr>
                <a:defRPr/>
              </a:pPr>
              <a:t>8/13/2020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A3576B4-879A-49DE-A1CD-B95BAB383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6B95EF-9A79-42BD-9DC6-842FB7CD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878B2E-777A-4C5D-B4F1-B924888473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895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5F7C4E5-0DDC-43B8-BCA9-D32E5FA0D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882D6-B65A-4DE2-BD1E-1A17A0A2BCDD}" type="datetimeFigureOut">
              <a:rPr lang="en-US"/>
              <a:pPr>
                <a:defRPr/>
              </a:pPr>
              <a:t>8/13/2020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7EF6DEA-DBF1-40A9-8A9C-B8F771C1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593DE4-56AF-4E7B-8A6A-9771770FC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7FD865-384A-462E-9397-59CC163C8A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040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814BF-EACE-47B2-B659-EFFB39F32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F4592-E7AB-41C6-A839-31DE1C47D387}" type="datetimeFigureOut">
              <a:rPr lang="en-US"/>
              <a:pPr>
                <a:defRPr/>
              </a:pPr>
              <a:t>8/13/2020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EBD60-A3B8-49EB-A715-D45DFF800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E5C2B-04FF-47E2-A3AA-1A3BA60F8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E53182-CFCC-4263-A2F2-BA73F6E9B5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039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C278146-0977-445E-8A1F-33A4648997B6}"/>
              </a:ext>
            </a:extLst>
          </p:cNvPr>
          <p:cNvSpPr/>
          <p:nvPr/>
        </p:nvSpPr>
        <p:spPr>
          <a:xfrm>
            <a:off x="6172200" y="161925"/>
            <a:ext cx="2971800" cy="11525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5EC1EF-CC6A-4A82-8A1E-9EA31E8E51D7}"/>
              </a:ext>
            </a:extLst>
          </p:cNvPr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A6D12E-33DE-4A94-9C1D-9E75097120C5}"/>
              </a:ext>
            </a:extLst>
          </p:cNvPr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FCA3E5F2-3AF7-4384-8E20-B954A0F6B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661AD8-D650-4414-978E-FD60F0A31244}" type="datetimeFigureOut">
              <a:rPr lang="en-US"/>
              <a:pPr>
                <a:defRPr/>
              </a:pPr>
              <a:t>8/13/2020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9D14F3AE-8EBE-44FE-803D-387FF73EF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0A10E6C4-5FF9-4587-AE91-E840BFA87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AFCFE4-1BAE-4A41-9E20-ABBFCA3D79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160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C6D029-7460-484A-A8A2-7CB60CC34509}"/>
              </a:ext>
            </a:extLst>
          </p:cNvPr>
          <p:cNvSpPr/>
          <p:nvPr/>
        </p:nvSpPr>
        <p:spPr>
          <a:xfrm>
            <a:off x="6172200" y="161925"/>
            <a:ext cx="2971800" cy="11525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27F7E4-4206-41B0-832D-8A0FF6EA4C49}"/>
              </a:ext>
            </a:extLst>
          </p:cNvPr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A9E00D-4A32-4B32-8C69-B755A691DE4B}"/>
              </a:ext>
            </a:extLst>
          </p:cNvPr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FACBEC5B-BE87-45BD-98EE-32EE342D9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34EE1-D9A9-498B-952B-C2C376750EEC}" type="datetimeFigureOut">
              <a:rPr lang="en-US"/>
              <a:pPr>
                <a:defRPr/>
              </a:pPr>
              <a:t>8/13/2020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71035200-59C9-438E-AB89-095540F2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F8234B99-00E7-4E09-8AF3-0AD644B1A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238489-7121-46A2-89D1-A009CA29B4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147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6F8CC-C36A-42D6-B08C-FA55F5DBF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EF20E-A1CC-4217-85E9-5C7AB054991D}" type="datetimeFigureOut">
              <a:rPr lang="en-US"/>
              <a:pPr>
                <a:defRPr/>
              </a:pPr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E299A-92C7-4D1E-B335-BA6D385C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08C82-1867-4E0B-9140-CCFEBAF7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63529-E992-4E1D-AB1B-869AB91C28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76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 /><Relationship Id="rId13" Type="http://schemas.openxmlformats.org/officeDocument/2006/relationships/theme" Target="../theme/theme2.xml" /><Relationship Id="rId3" Type="http://schemas.openxmlformats.org/officeDocument/2006/relationships/slideLayout" Target="../slideLayouts/slideLayout13.xml" /><Relationship Id="rId7" Type="http://schemas.openxmlformats.org/officeDocument/2006/relationships/slideLayout" Target="../slideLayouts/slideLayout17.xml" /><Relationship Id="rId12" Type="http://schemas.openxmlformats.org/officeDocument/2006/relationships/slideLayout" Target="../slideLayouts/slideLayout22.xml" /><Relationship Id="rId2" Type="http://schemas.openxmlformats.org/officeDocument/2006/relationships/slideLayout" Target="../slideLayouts/slideLayout12.xml" /><Relationship Id="rId1" Type="http://schemas.openxmlformats.org/officeDocument/2006/relationships/slideLayout" Target="../slideLayouts/slideLayout11.xml" /><Relationship Id="rId6" Type="http://schemas.openxmlformats.org/officeDocument/2006/relationships/slideLayout" Target="../slideLayouts/slideLayout16.xml" /><Relationship Id="rId11" Type="http://schemas.openxmlformats.org/officeDocument/2006/relationships/slideLayout" Target="../slideLayouts/slideLayout21.xml" /><Relationship Id="rId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20.xml" /><Relationship Id="rId4" Type="http://schemas.openxmlformats.org/officeDocument/2006/relationships/slideLayout" Target="../slideLayouts/slideLayout14.xml" /><Relationship Id="rId9" Type="http://schemas.openxmlformats.org/officeDocument/2006/relationships/slideLayout" Target="../slideLayouts/slideLayout1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30205A-0B26-427B-8047-08F344D890F4}"/>
              </a:ext>
            </a:extLst>
          </p:cNvPr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A17DE8-D074-46F5-B24F-7903D06ECBA7}"/>
              </a:ext>
            </a:extLst>
          </p:cNvPr>
          <p:cNvSpPr/>
          <p:nvPr/>
        </p:nvSpPr>
        <p:spPr>
          <a:xfrm>
            <a:off x="0" y="168275"/>
            <a:ext cx="9144000" cy="11541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1D9D23-7836-47F5-93B0-992A918F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563"/>
            <a:ext cx="8229600" cy="1111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2">
            <a:extLst>
              <a:ext uri="{FF2B5EF4-FFF2-40B4-BE49-F238E27FC236}">
                <a16:creationId xmlns:a16="http://schemas.microsoft.com/office/drawing/2014/main" id="{A8872471-3BC4-4B0D-BFEB-9F11DB33584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98BE6-5F7E-4519-A7B8-3607D1CC9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22C71C48-2A5C-4F4C-B639-C211A2A34891}" type="datetimeFigureOut">
              <a:rPr lang="en-US"/>
              <a:pPr>
                <a:defRPr/>
              </a:pPr>
              <a:t>8/13/2020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461E6-1AFE-452A-AE75-BB5A4050A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BAD35-025E-414D-8F49-B53322FBF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</a:lstStyle>
          <a:p>
            <a:fld id="{36FE4F3B-9DE7-4DB9-9177-9672A9EF396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F8CEA6-D1CA-438B-A386-A2C7644F2211}"/>
              </a:ext>
            </a:extLst>
          </p:cNvPr>
          <p:cNvSpPr/>
          <p:nvPr/>
        </p:nvSpPr>
        <p:spPr>
          <a:xfrm>
            <a:off x="0" y="1368425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97" r:id="rId2"/>
    <p:sldLayoutId id="2147483682" r:id="rId3"/>
    <p:sldLayoutId id="2147483683" r:id="rId4"/>
    <p:sldLayoutId id="2147483684" r:id="rId5"/>
    <p:sldLayoutId id="2147483698" r:id="rId6"/>
    <p:sldLayoutId id="2147483699" r:id="rId7"/>
    <p:sldLayoutId id="2147483700" r:id="rId8"/>
    <p:sldLayoutId id="2147483685" r:id="rId9"/>
    <p:sldLayoutId id="2147483701" r:id="rId10"/>
  </p:sldLayoutIdLst>
  <p:txStyles>
    <p:titleStyle>
      <a:lvl1pPr algn="ctr" rtl="0" fontAlgn="base">
        <a:spcBef>
          <a:spcPct val="0"/>
        </a:spcBef>
        <a:spcAft>
          <a:spcPct val="0"/>
        </a:spcAft>
        <a:defRPr sz="5400" kern="120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Courier New" panose="02070309020205020404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6BB1C9"/>
        </a:buClr>
        <a:buFont typeface="Arial" panose="020B0604020202020204" pitchFamily="34" charset="0"/>
        <a:buChar char="•"/>
        <a:defRPr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6585CF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7E6BC9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C4C89567-308D-4241-B52A-C70513E06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FB777FD3-48E0-4FCC-8B6A-E3D31EE588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72036" name="AutoShape 4">
            <a:extLst>
              <a:ext uri="{FF2B5EF4-FFF2-40B4-BE49-F238E27FC236}">
                <a16:creationId xmlns:a16="http://schemas.microsoft.com/office/drawing/2014/main" id="{3D5E60A2-5CB9-4F97-A196-3F65776F1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72037" name="Line 5">
            <a:extLst>
              <a:ext uri="{FF2B5EF4-FFF2-40B4-BE49-F238E27FC236}">
                <a16:creationId xmlns:a16="http://schemas.microsoft.com/office/drawing/2014/main" id="{43E1BD60-E6FB-4FC4-B061-5545610621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38" name="Rectangle 6">
            <a:extLst>
              <a:ext uri="{FF2B5EF4-FFF2-40B4-BE49-F238E27FC236}">
                <a16:creationId xmlns:a16="http://schemas.microsoft.com/office/drawing/2014/main" id="{53030648-F6C2-40B3-A104-14A416B760E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fld id="{C8D9BCDB-0A59-4F27-9145-FAB2246EDEAC}" type="datetimeFigureOut">
              <a:rPr lang="en-US" altLang="en-US"/>
              <a:pPr/>
              <a:t>8/13/2020</a:t>
            </a:fld>
            <a:endParaRPr lang="en-US" altLang="en-US"/>
          </a:p>
        </p:txBody>
      </p:sp>
      <p:sp>
        <p:nvSpPr>
          <p:cNvPr id="172039" name="Rectangle 7">
            <a:extLst>
              <a:ext uri="{FF2B5EF4-FFF2-40B4-BE49-F238E27FC236}">
                <a16:creationId xmlns:a16="http://schemas.microsoft.com/office/drawing/2014/main" id="{7D630A4F-541F-437F-A59D-648369CA4CD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72040" name="Rectangle 8">
            <a:extLst>
              <a:ext uri="{FF2B5EF4-FFF2-40B4-BE49-F238E27FC236}">
                <a16:creationId xmlns:a16="http://schemas.microsoft.com/office/drawing/2014/main" id="{088ECC67-AF14-4B6A-9776-8583D892C65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0F3BF65C-562F-4098-B037-3608FDA1439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Text Box 5">
            <a:extLst>
              <a:ext uri="{FF2B5EF4-FFF2-40B4-BE49-F238E27FC236}">
                <a16:creationId xmlns:a16="http://schemas.microsoft.com/office/drawing/2014/main" id="{E53E16A5-B32B-4B28-9ECD-7B0FE7A0C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2590800"/>
            <a:ext cx="83883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600" b="1"/>
              <a:t>COMPUTATIONAL PROBLEMS THAT </a:t>
            </a:r>
          </a:p>
          <a:p>
            <a:pPr algn="ctr"/>
            <a:r>
              <a:rPr lang="en-US" altLang="en-US" sz="3600" b="1"/>
              <a:t>COMPUTER PROGRAMS </a:t>
            </a:r>
          </a:p>
          <a:p>
            <a:pPr algn="ctr"/>
            <a:r>
              <a:rPr lang="en-US" altLang="en-US" sz="3600" b="1" i="1"/>
              <a:t>CANNOT</a:t>
            </a:r>
            <a:r>
              <a:rPr lang="en-US" altLang="en-US" sz="3600" b="1"/>
              <a:t> SOLVE!</a:t>
            </a:r>
          </a:p>
        </p:txBody>
      </p:sp>
      <p:sp>
        <p:nvSpPr>
          <p:cNvPr id="8198" name="Text Box 6">
            <a:extLst>
              <a:ext uri="{FF2B5EF4-FFF2-40B4-BE49-F238E27FC236}">
                <a16:creationId xmlns:a16="http://schemas.microsoft.com/office/drawing/2014/main" id="{05059576-0DF9-4FEC-9E35-1A9089170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76800"/>
            <a:ext cx="417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Uncountable Sets and Computability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54668597-B584-46DE-91D7-FAC8D9587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600"/>
              <a:t>Uncountable Sets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A39C3C45-60F9-45FE-89A3-A99856315A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2362200"/>
            <a:ext cx="7248525" cy="12874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4300"/>
              <a:t> 	A set is uncountable if it is not countable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51A49010-2293-4F2E-9DD5-1538505DC1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000"/>
              <a:t>Theorem</a:t>
            </a: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73EB4EC0-70F0-4DA0-A60A-EA54251CBB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1025" y="2633663"/>
            <a:ext cx="7735888" cy="12858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4300"/>
              <a:t>	The power set of bit strings P({0,1}*) is uncountable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708489C9-DC18-408E-BEFE-5B778F3722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74638"/>
            <a:ext cx="8382000" cy="1143000"/>
          </a:xfrm>
        </p:spPr>
        <p:txBody>
          <a:bodyPr/>
          <a:lstStyle/>
          <a:p>
            <a:r>
              <a:rPr lang="en-US" altLang="en-US" sz="3400"/>
              <a:t>Proof of Uncountability of</a:t>
            </a:r>
            <a:r>
              <a:rPr lang="en-US" altLang="en-US" sz="3400" b="1"/>
              <a:t> </a:t>
            </a:r>
            <a:r>
              <a:rPr lang="en-US" altLang="en-US" sz="3400" i="1"/>
              <a:t>P </a:t>
            </a:r>
            <a:r>
              <a:rPr lang="en-US" altLang="en-US" sz="3400"/>
              <a:t>({0,1}*)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F2D8DDFD-C52A-4A7C-A157-84C3268A70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7620000" cy="2209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/>
              <a:t>	Any subset </a:t>
            </a:r>
            <a:r>
              <a:rPr lang="en-US" altLang="en-US" sz="2600" i="1"/>
              <a:t>T </a:t>
            </a:r>
            <a:r>
              <a:rPr lang="en-US" altLang="en-US" sz="2600"/>
              <a:t>in </a:t>
            </a:r>
            <a:r>
              <a:rPr lang="en-US" altLang="en-US" sz="2600" i="1"/>
              <a:t>P </a:t>
            </a:r>
            <a:r>
              <a:rPr lang="en-US" altLang="en-US" sz="2600"/>
              <a:t>(</a:t>
            </a:r>
            <a:r>
              <a:rPr lang="en-US" altLang="en-US" sz="2600">
                <a:latin typeface="Symbol" panose="05050102010706020507" pitchFamily="18" charset="2"/>
              </a:rPr>
              <a:t>{0,1}</a:t>
            </a:r>
            <a:r>
              <a:rPr lang="en-US" altLang="en-US" sz="2600"/>
              <a:t>*) can be viewed as a function  f:</a:t>
            </a:r>
            <a:r>
              <a:rPr lang="en-US" altLang="en-US" sz="2600">
                <a:latin typeface="Symbol" panose="05050102010706020507" pitchFamily="18" charset="2"/>
              </a:rPr>
              <a:t>{0,1}</a:t>
            </a:r>
            <a:r>
              <a:rPr lang="en-US" altLang="en-US" sz="2600"/>
              <a:t>* </a:t>
            </a:r>
            <a:r>
              <a:rPr lang="en-US" altLang="en-US" sz="2600">
                <a:sym typeface="Wingdings" panose="05000000000000000000" pitchFamily="2" charset="2"/>
              </a:rPr>
              <a:t> {0,1}.  This is done by making the function take the value 1 for elements in the set, and the value 0 for elements not in the set</a:t>
            </a:r>
            <a:endParaRPr lang="en-US" altLang="en-US" sz="2600"/>
          </a:p>
        </p:txBody>
      </p:sp>
      <p:graphicFrame>
        <p:nvGraphicFramePr>
          <p:cNvPr id="137220" name="Group 4">
            <a:extLst>
              <a:ext uri="{FF2B5EF4-FFF2-40B4-BE49-F238E27FC236}">
                <a16:creationId xmlns:a16="http://schemas.microsoft.com/office/drawing/2014/main" id="{72392C4B-04C1-437C-B907-82CB0F5B8C2E}"/>
              </a:ext>
            </a:extLst>
          </p:cNvPr>
          <p:cNvGraphicFramePr>
            <a:graphicFrameLocks noGrp="1"/>
          </p:cNvGraphicFramePr>
          <p:nvPr/>
        </p:nvGraphicFramePr>
        <p:xfrm>
          <a:off x="147638" y="4495800"/>
          <a:ext cx="8920162" cy="124396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96871070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46955079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81707129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50527649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20684657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446421158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93454971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511587459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3879799405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197890183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37077433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1580831689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4068776039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450411645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3917670499"/>
                    </a:ext>
                  </a:extLst>
                </a:gridCol>
                <a:gridCol w="801688">
                  <a:extLst>
                    <a:ext uri="{9D8B030D-6E8A-4147-A177-3AD203B41FA5}">
                      <a16:colId xmlns:a16="http://schemas.microsoft.com/office/drawing/2014/main" val="3910493807"/>
                    </a:ext>
                  </a:extLst>
                </a:gridCol>
                <a:gridCol w="461962">
                  <a:extLst>
                    <a:ext uri="{9D8B030D-6E8A-4147-A177-3AD203B41FA5}">
                      <a16:colId xmlns:a16="http://schemas.microsoft.com/office/drawing/2014/main" val="4005857980"/>
                    </a:ext>
                  </a:extLst>
                </a:gridCol>
              </a:tblGrid>
              <a:tr h="60960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5908293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f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(</a:t>
                      </a: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937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FE6F35F9-EB92-4068-AF0F-C275038FA8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001000" cy="1216025"/>
          </a:xfrm>
        </p:spPr>
        <p:txBody>
          <a:bodyPr/>
          <a:lstStyle/>
          <a:p>
            <a:r>
              <a:rPr lang="en-US" altLang="en-US" sz="4200"/>
              <a:t>Uncountability of</a:t>
            </a:r>
            <a:r>
              <a:rPr lang="en-US" altLang="en-US" sz="4200" b="1"/>
              <a:t> </a:t>
            </a:r>
            <a:r>
              <a:rPr lang="en-US" altLang="en-US" sz="4200" i="1"/>
              <a:t>P </a:t>
            </a:r>
            <a:r>
              <a:rPr lang="en-US" altLang="en-US" sz="4200"/>
              <a:t>(</a:t>
            </a:r>
            <a:r>
              <a:rPr lang="en-US" altLang="en-US" sz="4200">
                <a:latin typeface="Symbol" panose="05050102010706020507" pitchFamily="18" charset="2"/>
              </a:rPr>
              <a:t>{0,1}</a:t>
            </a:r>
            <a:r>
              <a:rPr lang="en-US" altLang="en-US" sz="4200"/>
              <a:t>*)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04813965-6019-40D1-A470-4BFBD8538B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534400" cy="12192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Suppose that </a:t>
            </a:r>
            <a:r>
              <a:rPr lang="en-US" altLang="en-US" sz="2000" i="1"/>
              <a:t>P</a:t>
            </a:r>
            <a:r>
              <a:rPr lang="en-US" altLang="en-US" sz="2000"/>
              <a:t> ({0,1}*)</a:t>
            </a:r>
            <a:r>
              <a:rPr lang="en-US" altLang="en-US" sz="2000" b="1"/>
              <a:t> </a:t>
            </a:r>
            <a:r>
              <a:rPr lang="en-US" altLang="en-US" sz="2000"/>
              <a:t>were countable. 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/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Thus it would be possible to find a bijection from </a:t>
            </a:r>
            <a:r>
              <a:rPr lang="en-US" altLang="en-US" sz="2000" b="1"/>
              <a:t>N </a:t>
            </a:r>
            <a:r>
              <a:rPr lang="en-US" altLang="en-US" sz="2000"/>
              <a:t>to </a:t>
            </a:r>
            <a:r>
              <a:rPr lang="en-US" altLang="en-US" sz="2000" i="1"/>
              <a:t>P</a:t>
            </a:r>
            <a:r>
              <a:rPr lang="en-US" altLang="en-US" sz="2000"/>
              <a:t>({0,1}*)</a:t>
            </a:r>
          </a:p>
        </p:txBody>
      </p:sp>
      <p:sp>
        <p:nvSpPr>
          <p:cNvPr id="138300" name="Text Box 60">
            <a:extLst>
              <a:ext uri="{FF2B5EF4-FFF2-40B4-BE49-F238E27FC236}">
                <a16:creationId xmlns:a16="http://schemas.microsoft.com/office/drawing/2014/main" id="{D9EB969E-9E4A-401C-A169-0ED9463FB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114800"/>
            <a:ext cx="82708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/>
              <a:t>Hence,  we can list all binary languages as a sequence</a:t>
            </a:r>
          </a:p>
          <a:p>
            <a:pPr algn="ctr"/>
            <a:r>
              <a:rPr lang="en-US" altLang="en-US" sz="2400" i="1"/>
              <a:t>L</a:t>
            </a:r>
            <a:r>
              <a:rPr lang="en-US" altLang="en-US" sz="2400"/>
              <a:t>1 , </a:t>
            </a:r>
            <a:r>
              <a:rPr lang="en-US" altLang="en-US" sz="2400" i="1"/>
              <a:t>L</a:t>
            </a:r>
            <a:r>
              <a:rPr lang="en-US" altLang="en-US" sz="2400"/>
              <a:t>2 , </a:t>
            </a:r>
            <a:r>
              <a:rPr lang="en-US" altLang="en-US" sz="2400" i="1"/>
              <a:t>L</a:t>
            </a:r>
            <a:r>
              <a:rPr lang="en-US" altLang="en-US" sz="2400"/>
              <a:t>3 , </a:t>
            </a:r>
            <a:r>
              <a:rPr lang="en-US" altLang="en-US" sz="2400" i="1"/>
              <a:t>L</a:t>
            </a:r>
            <a:r>
              <a:rPr lang="en-US" altLang="en-US" sz="2400"/>
              <a:t>4 , </a:t>
            </a:r>
            <a:r>
              <a:rPr lang="en-US" altLang="en-US" sz="2400" i="1"/>
              <a:t>L</a:t>
            </a:r>
            <a:r>
              <a:rPr lang="en-US" altLang="en-US" sz="2400"/>
              <a:t>5 , </a:t>
            </a:r>
            <a:r>
              <a:rPr lang="en-US" altLang="en-US" sz="2400" i="1"/>
              <a:t>L</a:t>
            </a:r>
            <a:r>
              <a:rPr lang="en-US" altLang="en-US" sz="2400"/>
              <a:t>6 , </a:t>
            </a:r>
            <a:r>
              <a:rPr lang="en-US" altLang="en-US" sz="2400" i="1"/>
              <a:t>L</a:t>
            </a:r>
            <a:r>
              <a:rPr lang="en-US" altLang="en-US" sz="2400"/>
              <a:t>7, …</a:t>
            </a:r>
          </a:p>
          <a:p>
            <a:pPr algn="ctr"/>
            <a:endParaRPr lang="en-US" altLang="en-US" sz="2400"/>
          </a:p>
          <a:p>
            <a:pPr algn="ctr"/>
            <a:r>
              <a:rPr lang="en-US" altLang="en-US" sz="2400"/>
              <a:t>	supposedly containing </a:t>
            </a:r>
            <a:r>
              <a:rPr lang="en-US" altLang="en-US" sz="2400" i="1"/>
              <a:t>every </a:t>
            </a:r>
            <a:r>
              <a:rPr lang="en-US" altLang="en-US" sz="2400"/>
              <a:t>language of bit strings.  </a:t>
            </a:r>
          </a:p>
          <a:p>
            <a:pPr algn="ctr"/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8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8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  <p:bldP spid="13830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D0FEA5D3-5B21-49D6-B7F8-08C197BD6D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Uncountability of</a:t>
            </a:r>
            <a:r>
              <a:rPr lang="en-US" altLang="en-US" b="1"/>
              <a:t> </a:t>
            </a:r>
            <a:r>
              <a:rPr lang="en-US" altLang="en-US" i="1"/>
              <a:t>P </a:t>
            </a:r>
            <a:r>
              <a:rPr lang="en-US" altLang="en-US"/>
              <a:t>(</a:t>
            </a:r>
            <a:r>
              <a:rPr lang="en-US" altLang="en-US">
                <a:latin typeface="Symbol" panose="05050102010706020507" pitchFamily="18" charset="2"/>
              </a:rPr>
              <a:t>{0,1}</a:t>
            </a:r>
            <a:r>
              <a:rPr lang="en-US" altLang="en-US"/>
              <a:t>*)</a:t>
            </a:r>
          </a:p>
        </p:txBody>
      </p:sp>
      <p:graphicFrame>
        <p:nvGraphicFramePr>
          <p:cNvPr id="139375" name="Group 111">
            <a:extLst>
              <a:ext uri="{FF2B5EF4-FFF2-40B4-BE49-F238E27FC236}">
                <a16:creationId xmlns:a16="http://schemas.microsoft.com/office/drawing/2014/main" id="{A3BFD6BD-FAE2-4290-A727-063760B841EB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609600" y="2154238"/>
          <a:ext cx="8153400" cy="2985455"/>
        </p:xfrm>
        <a:graphic>
          <a:graphicData uri="http://schemas.openxmlformats.org/drawingml/2006/table">
            <a:tbl>
              <a:tblPr/>
              <a:tblGrid>
                <a:gridCol w="962025">
                  <a:extLst>
                    <a:ext uri="{9D8B030D-6E8A-4147-A177-3AD203B41FA5}">
                      <a16:colId xmlns:a16="http://schemas.microsoft.com/office/drawing/2014/main" val="3083578411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364603335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515140133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1502720614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168336465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1669562952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431384417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96558907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56549973"/>
                    </a:ext>
                  </a:extLst>
                </a:gridCol>
              </a:tblGrid>
              <a:tr h="39211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433342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L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  <a:endParaRPr kumimoji="0" lang="en-US" alt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166548"/>
                  </a:ext>
                </a:extLst>
              </a:tr>
              <a:tr h="39211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L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2512401"/>
                  </a:ext>
                </a:extLst>
              </a:tr>
              <a:tr h="39211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L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361160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L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442070"/>
                  </a:ext>
                </a:extLst>
              </a:tr>
              <a:tr h="39211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L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1294815"/>
                  </a:ext>
                </a:extLst>
              </a:tr>
              <a:tr h="39211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L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18317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. . 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303304"/>
                  </a:ext>
                </a:extLst>
              </a:tr>
            </a:tbl>
          </a:graphicData>
        </a:graphic>
      </p:graphicFrame>
      <p:sp>
        <p:nvSpPr>
          <p:cNvPr id="139369" name="Text Box 105">
            <a:extLst>
              <a:ext uri="{FF2B5EF4-FFF2-40B4-BE49-F238E27FC236}">
                <a16:creationId xmlns:a16="http://schemas.microsoft.com/office/drawing/2014/main" id="{EB486D1F-F53A-4A63-BB04-9AF4EF5EF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676400"/>
            <a:ext cx="3178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ahoma" panose="020B0604030504040204" pitchFamily="34" charset="0"/>
                <a:sym typeface="Wingdings" panose="05000000000000000000" pitchFamily="2" charset="2"/>
              </a:rPr>
              <a:t> strings in {0,1}* 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DD55B8C9-3353-435B-955C-178A96B9E4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Uncountability of</a:t>
            </a:r>
            <a:r>
              <a:rPr lang="en-US" altLang="en-US" b="1"/>
              <a:t> </a:t>
            </a:r>
            <a:r>
              <a:rPr lang="en-US" altLang="en-US" i="1"/>
              <a:t>P</a:t>
            </a:r>
            <a:r>
              <a:rPr lang="en-US" altLang="en-US"/>
              <a:t> (</a:t>
            </a:r>
            <a:r>
              <a:rPr lang="en-US" altLang="en-US">
                <a:latin typeface="Symbol" panose="05050102010706020507" pitchFamily="18" charset="2"/>
              </a:rPr>
              <a:t>{0,1}</a:t>
            </a:r>
            <a:r>
              <a:rPr lang="en-US" altLang="en-US"/>
              <a:t>*)</a:t>
            </a:r>
            <a:br>
              <a:rPr lang="en-US" altLang="en-US"/>
            </a:br>
            <a:r>
              <a:rPr lang="en-US" altLang="en-US"/>
              <a:t>Cantor’s Diabolical Diagonal</a:t>
            </a:r>
            <a:endParaRPr lang="en-US" altLang="en-US" b="1"/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CE1F682C-0915-4577-9989-658D332399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772400" cy="35052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Cantor’s diabolical diagonalization argument creates a language </a:t>
            </a:r>
            <a:r>
              <a:rPr lang="en-US" altLang="en-US" i="1"/>
              <a:t>L </a:t>
            </a:r>
            <a:r>
              <a:rPr lang="en-US" altLang="en-US"/>
              <a:t>that’s </a:t>
            </a:r>
            <a:r>
              <a:rPr lang="en-US" altLang="en-US" i="1"/>
              <a:t>not</a:t>
            </a:r>
            <a:r>
              <a:rPr lang="en-US" altLang="en-US"/>
              <a:t> on the list. 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This would prove that </a:t>
            </a:r>
            <a:r>
              <a:rPr lang="en-US" altLang="en-US" i="1"/>
              <a:t>P</a:t>
            </a:r>
            <a:r>
              <a:rPr lang="en-US" altLang="en-US"/>
              <a:t> (</a:t>
            </a:r>
            <a:r>
              <a:rPr lang="en-US" altLang="en-US">
                <a:latin typeface="Symbol" panose="05050102010706020507" pitchFamily="18" charset="2"/>
              </a:rPr>
              <a:t>{0,1}</a:t>
            </a:r>
            <a:r>
              <a:rPr lang="en-US" altLang="en-US"/>
              <a:t>*) is not countable.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C65BB257-05D7-4AFB-ACC3-1B46BAE801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Uncountability of</a:t>
            </a:r>
            <a:r>
              <a:rPr lang="en-US" altLang="en-US" b="1"/>
              <a:t> P ({0,1}*)</a:t>
            </a:r>
            <a:br>
              <a:rPr lang="en-US" altLang="en-US" b="1"/>
            </a:br>
            <a:r>
              <a:rPr lang="en-US" altLang="en-US"/>
              <a:t>Cantor’s Diabolical Diagonal</a:t>
            </a:r>
            <a:endParaRPr lang="en-US" altLang="en-US" b="1"/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219CE5EF-85C0-4BD2-9837-7B49B4F213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2667000"/>
          </a:xfrm>
        </p:spPr>
        <p:txBody>
          <a:bodyPr/>
          <a:lstStyle/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 sz="2600" i="1"/>
              <a:t>L</a:t>
            </a:r>
            <a:r>
              <a:rPr lang="en-US" altLang="en-US" sz="2600" baseline="-25000"/>
              <a:t> </a:t>
            </a:r>
            <a:r>
              <a:rPr lang="en-US" altLang="en-US" sz="2600"/>
              <a:t>is created as follows:  </a:t>
            </a:r>
          </a:p>
          <a:p>
            <a:pPr marL="609600" indent="-609600">
              <a:buFont typeface="Wingdings" panose="05000000000000000000" pitchFamily="2" charset="2"/>
              <a:buNone/>
            </a:pPr>
            <a:endParaRPr lang="en-US" altLang="en-US" sz="2600"/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 sz="2600"/>
              <a:t>	</a:t>
            </a:r>
            <a:r>
              <a:rPr lang="en-US" altLang="en-US"/>
              <a:t>The </a:t>
            </a:r>
            <a:r>
              <a:rPr lang="en-US" altLang="en-US" i="1"/>
              <a:t>j </a:t>
            </a:r>
            <a:r>
              <a:rPr lang="en-US" altLang="en-US" baseline="30000"/>
              <a:t>th</a:t>
            </a:r>
            <a:r>
              <a:rPr lang="en-US" altLang="en-US"/>
              <a:t> column of </a:t>
            </a:r>
            <a:r>
              <a:rPr lang="en-US" altLang="en-US" i="1"/>
              <a:t>L</a:t>
            </a:r>
            <a:r>
              <a:rPr lang="en-US" altLang="en-US" baseline="-25000"/>
              <a:t> </a:t>
            </a:r>
            <a:r>
              <a:rPr lang="en-US" altLang="en-US"/>
              <a:t>is the opposite of the </a:t>
            </a:r>
            <a:r>
              <a:rPr lang="en-US" altLang="en-US" i="1"/>
              <a:t>j </a:t>
            </a:r>
            <a:r>
              <a:rPr lang="en-US" altLang="en-US" baseline="30000"/>
              <a:t>th</a:t>
            </a:r>
            <a:r>
              <a:rPr lang="en-US" altLang="en-US"/>
              <a:t> column of the </a:t>
            </a:r>
            <a:r>
              <a:rPr lang="en-US" altLang="en-US" i="1"/>
              <a:t>j </a:t>
            </a:r>
            <a:r>
              <a:rPr lang="en-US" altLang="en-US" baseline="30000"/>
              <a:t>th</a:t>
            </a:r>
            <a:r>
              <a:rPr lang="en-US" altLang="en-US"/>
              <a:t> row </a:t>
            </a:r>
            <a:r>
              <a:rPr lang="en-US" altLang="en-US" i="1"/>
              <a:t>L</a:t>
            </a:r>
            <a:r>
              <a:rPr lang="en-US" altLang="en-US" i="1" baseline="-25000"/>
              <a:t>i</a:t>
            </a:r>
            <a:r>
              <a:rPr lang="en-US" altLang="en-US">
                <a:sym typeface="Symbol" panose="05050102010706020507" pitchFamily="18" charset="2"/>
              </a:rPr>
              <a:t>.  In other words, </a:t>
            </a:r>
            <a:r>
              <a:rPr lang="en-US" altLang="en-US" i="1"/>
              <a:t>L</a:t>
            </a:r>
            <a:r>
              <a:rPr lang="en-US" altLang="en-US">
                <a:sym typeface="Symbol" panose="05050102010706020507" pitchFamily="18" charset="2"/>
              </a:rPr>
              <a:t> is the </a:t>
            </a:r>
            <a:r>
              <a:rPr lang="en-US" altLang="en-US" b="1" i="1">
                <a:sym typeface="Symbol" panose="05050102010706020507" pitchFamily="18" charset="2"/>
              </a:rPr>
              <a:t>anti-diagonal </a:t>
            </a:r>
            <a:r>
              <a:rPr lang="en-US" altLang="en-US">
                <a:sym typeface="Symbol" panose="05050102010706020507" pitchFamily="18" charset="2"/>
              </a:rPr>
              <a:t>of the table.</a:t>
            </a:r>
            <a:r>
              <a:rPr lang="en-US" altLang="en-US" sz="2600">
                <a:sym typeface="Symbol" panose="05050102010706020507" pitchFamily="18" charset="2"/>
              </a:rPr>
              <a:t>  </a:t>
            </a:r>
          </a:p>
          <a:p>
            <a:pPr marL="609600" indent="-609600">
              <a:buFont typeface="Wingdings" panose="05000000000000000000" pitchFamily="2" charset="2"/>
              <a:buNone/>
            </a:pPr>
            <a:endParaRPr lang="en-US" altLang="en-US" sz="2600">
              <a:sym typeface="Symbol" panose="05050102010706020507" pitchFamily="18" charset="2"/>
            </a:endParaRP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 sz="2600">
                <a:sym typeface="Symbol" panose="05050102010706020507" pitchFamily="18" charset="2"/>
              </a:rPr>
              <a:t>	</a:t>
            </a:r>
            <a:endParaRPr lang="en-US" altLang="en-US" sz="2600"/>
          </a:p>
        </p:txBody>
      </p:sp>
      <p:sp>
        <p:nvSpPr>
          <p:cNvPr id="142341" name="Text Box 5">
            <a:extLst>
              <a:ext uri="{FF2B5EF4-FFF2-40B4-BE49-F238E27FC236}">
                <a16:creationId xmlns:a16="http://schemas.microsoft.com/office/drawing/2014/main" id="{09D405FB-3270-4085-BD3C-18E941C78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905375"/>
            <a:ext cx="809625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/>
              <a:t>This guarantees that </a:t>
            </a:r>
            <a:r>
              <a:rPr lang="en-US" altLang="en-US" sz="2800" i="1"/>
              <a:t>L</a:t>
            </a:r>
            <a:r>
              <a:rPr lang="en-US" altLang="en-US" sz="2800"/>
              <a:t> disagrees with every listed language (L</a:t>
            </a:r>
            <a:r>
              <a:rPr lang="en-US" altLang="en-US" sz="2800" baseline="-25000"/>
              <a:t>i </a:t>
            </a:r>
            <a:r>
              <a:rPr lang="en-US" altLang="en-US" sz="2800"/>
              <a:t>differs in the i</a:t>
            </a:r>
            <a:r>
              <a:rPr lang="en-US" altLang="en-US" sz="2800" baseline="30000"/>
              <a:t>th</a:t>
            </a:r>
            <a:r>
              <a:rPr lang="en-US" altLang="en-US" sz="2800"/>
              <a:t> column)</a:t>
            </a:r>
          </a:p>
          <a:p>
            <a:endParaRPr lang="en-US" altLang="en-US" sz="2800"/>
          </a:p>
          <a:p>
            <a:r>
              <a:rPr lang="en-US" altLang="en-US" sz="2800"/>
              <a:t>	Let’s see how this 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uiExpand="1" build="p"/>
      <p:bldP spid="1423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09AE0696-C135-4459-837A-46FD798B67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Cantor Diagonalization</a:t>
            </a:r>
          </a:p>
        </p:txBody>
      </p:sp>
      <p:graphicFrame>
        <p:nvGraphicFramePr>
          <p:cNvPr id="143477" name="Group 117">
            <a:extLst>
              <a:ext uri="{FF2B5EF4-FFF2-40B4-BE49-F238E27FC236}">
                <a16:creationId xmlns:a16="http://schemas.microsoft.com/office/drawing/2014/main" id="{D192F573-00FD-4B63-B43A-63C3E31511A2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609600" y="1752600"/>
          <a:ext cx="8153400" cy="3843338"/>
        </p:xfrm>
        <a:graphic>
          <a:graphicData uri="http://schemas.openxmlformats.org/drawingml/2006/table">
            <a:tbl>
              <a:tblPr/>
              <a:tblGrid>
                <a:gridCol w="962025">
                  <a:extLst>
                    <a:ext uri="{9D8B030D-6E8A-4147-A177-3AD203B41FA5}">
                      <a16:colId xmlns:a16="http://schemas.microsoft.com/office/drawing/2014/main" val="269841430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27846224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426119913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405013693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984476857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911637494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3924662809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175237877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75556704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093014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L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  <a:endParaRPr kumimoji="0" lang="en-US" alt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7082930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L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53189"/>
                  </a:ext>
                </a:extLst>
              </a:tr>
              <a:tr h="4794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L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379422"/>
                  </a:ext>
                </a:extLst>
              </a:tr>
              <a:tr h="46831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L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7300572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L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34850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L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1675146"/>
                  </a:ext>
                </a:extLst>
              </a:tr>
              <a:tr h="22860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. . 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172676"/>
                  </a:ext>
                </a:extLst>
              </a:tr>
              <a:tr h="2889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L</a:t>
                      </a:r>
                      <a:endParaRPr kumimoji="0" lang="en-US" alt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0574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8C12BA9C-1D3D-4A78-B8F1-0C3A95352D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Cantor Diagonalization</a:t>
            </a:r>
          </a:p>
        </p:txBody>
      </p:sp>
      <p:graphicFrame>
        <p:nvGraphicFramePr>
          <p:cNvPr id="144500" name="Group 116">
            <a:extLst>
              <a:ext uri="{FF2B5EF4-FFF2-40B4-BE49-F238E27FC236}">
                <a16:creationId xmlns:a16="http://schemas.microsoft.com/office/drawing/2014/main" id="{0B2F4560-40F1-48F6-A35C-D2831435A1C2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609600" y="1728788"/>
          <a:ext cx="8153400" cy="3822701"/>
        </p:xfrm>
        <a:graphic>
          <a:graphicData uri="http://schemas.openxmlformats.org/drawingml/2006/table">
            <a:tbl>
              <a:tblPr/>
              <a:tblGrid>
                <a:gridCol w="962025">
                  <a:extLst>
                    <a:ext uri="{9D8B030D-6E8A-4147-A177-3AD203B41FA5}">
                      <a16:colId xmlns:a16="http://schemas.microsoft.com/office/drawing/2014/main" val="151931539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126605470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3666476982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1988150569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794645692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938023274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3877378435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6794844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55356630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453962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L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  <a:endParaRPr kumimoji="0" lang="en-US" alt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116577"/>
                  </a:ext>
                </a:extLst>
              </a:tr>
              <a:tr h="43656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L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7293180"/>
                  </a:ext>
                </a:extLst>
              </a:tr>
              <a:tr h="4794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L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8312566"/>
                  </a:ext>
                </a:extLst>
              </a:tr>
              <a:tr h="46831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L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307828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L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6142375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L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9887270"/>
                  </a:ext>
                </a:extLst>
              </a:tr>
              <a:tr h="22860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. . 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576131"/>
                  </a:ext>
                </a:extLst>
              </a:tr>
              <a:tr h="2889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L</a:t>
                      </a:r>
                      <a:endParaRPr kumimoji="0" lang="en-US" alt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05284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F646A189-9514-4FA6-88B1-D460F8B97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Cantor Diagonalization</a:t>
            </a:r>
          </a:p>
        </p:txBody>
      </p:sp>
      <p:graphicFrame>
        <p:nvGraphicFramePr>
          <p:cNvPr id="145524" name="Group 116">
            <a:extLst>
              <a:ext uri="{FF2B5EF4-FFF2-40B4-BE49-F238E27FC236}">
                <a16:creationId xmlns:a16="http://schemas.microsoft.com/office/drawing/2014/main" id="{E7166257-58B1-4E4F-931B-AD1AC21A38E2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609600" y="1728788"/>
          <a:ext cx="8153400" cy="3843338"/>
        </p:xfrm>
        <a:graphic>
          <a:graphicData uri="http://schemas.openxmlformats.org/drawingml/2006/table">
            <a:tbl>
              <a:tblPr/>
              <a:tblGrid>
                <a:gridCol w="962025">
                  <a:extLst>
                    <a:ext uri="{9D8B030D-6E8A-4147-A177-3AD203B41FA5}">
                      <a16:colId xmlns:a16="http://schemas.microsoft.com/office/drawing/2014/main" val="2742325313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1236428728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731409294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820695473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383925726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13280071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76753825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77849899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90268525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91323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L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  <a:endParaRPr kumimoji="0" lang="en-US" alt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065032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L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417564"/>
                  </a:ext>
                </a:extLst>
              </a:tr>
              <a:tr h="4794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L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363410"/>
                  </a:ext>
                </a:extLst>
              </a:tr>
              <a:tr h="46831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L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8083893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L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03542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L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441522"/>
                  </a:ext>
                </a:extLst>
              </a:tr>
              <a:tr h="22860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. . 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728482"/>
                  </a:ext>
                </a:extLst>
              </a:tr>
              <a:tr h="2889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L</a:t>
                      </a:r>
                      <a:endParaRPr kumimoji="0" lang="en-US" alt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8991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A9C5E6C1-B1A3-4934-916A-CCF0DBEEC0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ln>
                  <a:noFill/>
                </a:ln>
                <a:effectLst/>
              </a:rPr>
              <a:t>RECALL : Main Questions</a:t>
            </a:r>
          </a:p>
        </p:txBody>
      </p:sp>
      <p:grpSp>
        <p:nvGrpSpPr>
          <p:cNvPr id="2" name="Content Placeholder 38983">
            <a:extLst>
              <a:ext uri="{FF2B5EF4-FFF2-40B4-BE49-F238E27FC236}">
                <a16:creationId xmlns:a16="http://schemas.microsoft.com/office/drawing/2014/main" id="{FDA17A74-EBFF-4994-AE3E-93098A8A564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538288"/>
            <a:ext cx="8382000" cy="4648200"/>
            <a:chOff x="240" y="969"/>
            <a:chExt cx="5280" cy="2928"/>
          </a:xfrm>
        </p:grpSpPr>
        <p:sp>
          <p:nvSpPr>
            <p:cNvPr id="3" name="_s38993">
              <a:extLst>
                <a:ext uri="{FF2B5EF4-FFF2-40B4-BE49-F238E27FC236}">
                  <a16:creationId xmlns:a16="http://schemas.microsoft.com/office/drawing/2014/main" id="{43C55D47-7923-4067-8B28-99350361E0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2448"/>
              <a:ext cx="384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_s38992">
              <a:extLst>
                <a:ext uri="{FF2B5EF4-FFF2-40B4-BE49-F238E27FC236}">
                  <a16:creationId xmlns:a16="http://schemas.microsoft.com/office/drawing/2014/main" id="{E2A75E5C-939B-4E89-8A43-BC21DB0C9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097"/>
              <a:ext cx="672" cy="672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BE0000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BETTER?</a:t>
              </a:r>
            </a:p>
          </p:txBody>
        </p:sp>
        <p:sp>
          <p:nvSpPr>
            <p:cNvPr id="5" name="_s38991">
              <a:extLst>
                <a:ext uri="{FF2B5EF4-FFF2-40B4-BE49-F238E27FC236}">
                  <a16:creationId xmlns:a16="http://schemas.microsoft.com/office/drawing/2014/main" id="{F575B8E8-9BF1-48FC-9654-3E9C6AA875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769"/>
              <a:ext cx="0" cy="33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_s38990">
              <a:extLst>
                <a:ext uri="{FF2B5EF4-FFF2-40B4-BE49-F238E27FC236}">
                  <a16:creationId xmlns:a16="http://schemas.microsoft.com/office/drawing/2014/main" id="{FD03642F-A70C-4600-8158-C87851859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106"/>
              <a:ext cx="672" cy="672"/>
            </a:xfrm>
            <a:prstGeom prst="ellipse">
              <a:avLst/>
            </a:prstGeom>
            <a:solidFill>
              <a:srgbClr val="01BD0A"/>
            </a:solidFill>
            <a:ln w="28575">
              <a:solidFill>
                <a:srgbClr val="019308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SOLUTIONS?</a:t>
              </a:r>
            </a:p>
          </p:txBody>
        </p:sp>
        <p:sp>
          <p:nvSpPr>
            <p:cNvPr id="7" name="_s38989">
              <a:extLst>
                <a:ext uri="{FF2B5EF4-FFF2-40B4-BE49-F238E27FC236}">
                  <a16:creationId xmlns:a16="http://schemas.microsoft.com/office/drawing/2014/main" id="{A8A513CA-FEE7-45BC-8170-E03DE6DF7F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448"/>
              <a:ext cx="385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_s38988">
              <a:extLst>
                <a:ext uri="{FF2B5EF4-FFF2-40B4-BE49-F238E27FC236}">
                  <a16:creationId xmlns:a16="http://schemas.microsoft.com/office/drawing/2014/main" id="{DA9CDA7D-5DF5-42E5-97E0-A89669C6E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097"/>
              <a:ext cx="672" cy="672"/>
            </a:xfrm>
            <a:prstGeom prst="ellipse">
              <a:avLst/>
            </a:prstGeom>
            <a:solidFill>
              <a:srgbClr val="0399FF"/>
            </a:solidFill>
            <a:ln w="28575">
              <a:solidFill>
                <a:srgbClr val="4B595B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BEST?</a:t>
              </a:r>
            </a:p>
          </p:txBody>
        </p:sp>
        <p:sp>
          <p:nvSpPr>
            <p:cNvPr id="9" name="_s38987">
              <a:extLst>
                <a:ext uri="{FF2B5EF4-FFF2-40B4-BE49-F238E27FC236}">
                  <a16:creationId xmlns:a16="http://schemas.microsoft.com/office/drawing/2014/main" id="{DC57FA8D-2552-446F-B676-9812364720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1760"/>
              <a:ext cx="0" cy="33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_s38986">
              <a:extLst>
                <a:ext uri="{FF2B5EF4-FFF2-40B4-BE49-F238E27FC236}">
                  <a16:creationId xmlns:a16="http://schemas.microsoft.com/office/drawing/2014/main" id="{511EBFDC-53C7-4C53-B8D7-2EA474904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088"/>
              <a:ext cx="672" cy="672"/>
            </a:xfrm>
            <a:prstGeom prst="ellipse">
              <a:avLst/>
            </a:prstGeom>
            <a:solidFill>
              <a:srgbClr val="FF8C01"/>
            </a:solidFill>
            <a:ln w="28575">
              <a:solidFill>
                <a:srgbClr val="D87600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PROBLEMS?</a:t>
              </a:r>
            </a:p>
          </p:txBody>
        </p:sp>
        <p:sp>
          <p:nvSpPr>
            <p:cNvPr id="11" name="_s38985">
              <a:extLst>
                <a:ext uri="{FF2B5EF4-FFF2-40B4-BE49-F238E27FC236}">
                  <a16:creationId xmlns:a16="http://schemas.microsoft.com/office/drawing/2014/main" id="{1A039673-92D5-4D70-B0FE-902D93D1B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064"/>
              <a:ext cx="1536" cy="705"/>
            </a:xfrm>
            <a:prstGeom prst="ellipse">
              <a:avLst/>
            </a:prstGeom>
            <a:solidFill>
              <a:srgbClr val="F1FD09"/>
            </a:solidFill>
            <a:ln w="28575">
              <a:solidFill>
                <a:srgbClr val="CAD402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Better-and-Better Solutions To Computational Problems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99B179AA-1464-41DA-9BE7-D8D72450D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Cantor Diagonalization</a:t>
            </a:r>
          </a:p>
        </p:txBody>
      </p:sp>
      <p:graphicFrame>
        <p:nvGraphicFramePr>
          <p:cNvPr id="146548" name="Group 116">
            <a:extLst>
              <a:ext uri="{FF2B5EF4-FFF2-40B4-BE49-F238E27FC236}">
                <a16:creationId xmlns:a16="http://schemas.microsoft.com/office/drawing/2014/main" id="{A70595DB-7DC6-472D-B317-AB989DD51C5C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609600" y="1728788"/>
          <a:ext cx="8153400" cy="3832225"/>
        </p:xfrm>
        <a:graphic>
          <a:graphicData uri="http://schemas.openxmlformats.org/drawingml/2006/table">
            <a:tbl>
              <a:tblPr/>
              <a:tblGrid>
                <a:gridCol w="962025">
                  <a:extLst>
                    <a:ext uri="{9D8B030D-6E8A-4147-A177-3AD203B41FA5}">
                      <a16:colId xmlns:a16="http://schemas.microsoft.com/office/drawing/2014/main" val="2367914678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3532074642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509287736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4221504993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3126736329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4103582478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1098284507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33825301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654564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129116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L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  <a:endParaRPr kumimoji="0" lang="en-US" alt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624296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L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764173"/>
                  </a:ext>
                </a:extLst>
              </a:tr>
              <a:tr h="4794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L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3372315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L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881656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L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1635643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L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512855"/>
                  </a:ext>
                </a:extLst>
              </a:tr>
              <a:tr h="22860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. . 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421623"/>
                  </a:ext>
                </a:extLst>
              </a:tr>
              <a:tr h="2889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L</a:t>
                      </a:r>
                      <a:endParaRPr kumimoji="0" lang="en-US" alt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72242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4EF3FA63-28F2-42DA-8E9C-E0DFEEB12C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Cantor Diagonalization</a:t>
            </a:r>
          </a:p>
        </p:txBody>
      </p:sp>
      <p:graphicFrame>
        <p:nvGraphicFramePr>
          <p:cNvPr id="147572" name="Group 116">
            <a:extLst>
              <a:ext uri="{FF2B5EF4-FFF2-40B4-BE49-F238E27FC236}">
                <a16:creationId xmlns:a16="http://schemas.microsoft.com/office/drawing/2014/main" id="{0F57F127-4895-4122-8853-6241A8A3D3A0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609600" y="1728788"/>
          <a:ext cx="8153400" cy="3832225"/>
        </p:xfrm>
        <a:graphic>
          <a:graphicData uri="http://schemas.openxmlformats.org/drawingml/2006/table">
            <a:tbl>
              <a:tblPr/>
              <a:tblGrid>
                <a:gridCol w="962025">
                  <a:extLst>
                    <a:ext uri="{9D8B030D-6E8A-4147-A177-3AD203B41FA5}">
                      <a16:colId xmlns:a16="http://schemas.microsoft.com/office/drawing/2014/main" val="199353942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3733154798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3026785768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4220675839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3266142928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328621159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17876176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305159923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9923417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863297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L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  <a:endParaRPr kumimoji="0" lang="en-US" alt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5062449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L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358396"/>
                  </a:ext>
                </a:extLst>
              </a:tr>
              <a:tr h="4794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L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1822098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L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514884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L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07959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L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2192819"/>
                  </a:ext>
                </a:extLst>
              </a:tr>
              <a:tr h="22860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. . 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24348"/>
                  </a:ext>
                </a:extLst>
              </a:tr>
              <a:tr h="2889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L</a:t>
                      </a:r>
                      <a:endParaRPr kumimoji="0" lang="en-US" alt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131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2440668B-FA52-4DC3-8744-94C229FCA4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Cantor Diagonalization</a:t>
            </a:r>
          </a:p>
        </p:txBody>
      </p:sp>
      <p:graphicFrame>
        <p:nvGraphicFramePr>
          <p:cNvPr id="148596" name="Group 116">
            <a:extLst>
              <a:ext uri="{FF2B5EF4-FFF2-40B4-BE49-F238E27FC236}">
                <a16:creationId xmlns:a16="http://schemas.microsoft.com/office/drawing/2014/main" id="{24871809-36F0-46D0-8C62-90D273CDB5ED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609600" y="1728788"/>
          <a:ext cx="8153400" cy="3832225"/>
        </p:xfrm>
        <a:graphic>
          <a:graphicData uri="http://schemas.openxmlformats.org/drawingml/2006/table">
            <a:tbl>
              <a:tblPr/>
              <a:tblGrid>
                <a:gridCol w="962025">
                  <a:extLst>
                    <a:ext uri="{9D8B030D-6E8A-4147-A177-3AD203B41FA5}">
                      <a16:colId xmlns:a16="http://schemas.microsoft.com/office/drawing/2014/main" val="45122996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121315201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3605973345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3621948796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1700353694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866270173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808718237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182077367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6039910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434548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L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  <a:endParaRPr kumimoji="0" lang="en-US" alt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755281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L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0664888"/>
                  </a:ext>
                </a:extLst>
              </a:tr>
              <a:tr h="4794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L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4147367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L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38385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L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16090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L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519250"/>
                  </a:ext>
                </a:extLst>
              </a:tr>
              <a:tr h="22860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. . 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651695"/>
                  </a:ext>
                </a:extLst>
              </a:tr>
              <a:tr h="2889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L</a:t>
                      </a:r>
                      <a:endParaRPr kumimoji="0" lang="en-US" alt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6585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DE346529-EB74-4C3C-9167-60B76AED1F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Cantor Diagonalization</a:t>
            </a:r>
          </a:p>
        </p:txBody>
      </p:sp>
      <p:graphicFrame>
        <p:nvGraphicFramePr>
          <p:cNvPr id="149620" name="Group 116">
            <a:extLst>
              <a:ext uri="{FF2B5EF4-FFF2-40B4-BE49-F238E27FC236}">
                <a16:creationId xmlns:a16="http://schemas.microsoft.com/office/drawing/2014/main" id="{4C0D381C-1E02-4078-9A28-91C89EA7FF1C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609600" y="1728788"/>
          <a:ext cx="8153400" cy="3832225"/>
        </p:xfrm>
        <a:graphic>
          <a:graphicData uri="http://schemas.openxmlformats.org/drawingml/2006/table">
            <a:tbl>
              <a:tblPr/>
              <a:tblGrid>
                <a:gridCol w="962025">
                  <a:extLst>
                    <a:ext uri="{9D8B030D-6E8A-4147-A177-3AD203B41FA5}">
                      <a16:colId xmlns:a16="http://schemas.microsoft.com/office/drawing/2014/main" val="2601442695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3354130071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3792771288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516459351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60109319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429145749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567212784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4176807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13208129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739738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L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  <a:endParaRPr kumimoji="0" lang="en-US" alt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791446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L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397031"/>
                  </a:ext>
                </a:extLst>
              </a:tr>
              <a:tr h="4794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L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590902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L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2491245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L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70157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L</a:t>
                      </a:r>
                      <a:r>
                        <a:rPr kumimoji="0" lang="en-US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626224"/>
                  </a:ext>
                </a:extLst>
              </a:tr>
              <a:tr h="22860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. . 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382480"/>
                  </a:ext>
                </a:extLst>
              </a:tr>
              <a:tr h="288925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 L</a:t>
                      </a:r>
                      <a:endParaRPr kumimoji="0" lang="en-US" altLang="en-U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anose="020B05030201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59411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9B47C110-38F7-49BC-93EB-578BBFEF5D9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66800" y="511175"/>
            <a:ext cx="7772400" cy="1470025"/>
          </a:xfrm>
        </p:spPr>
        <p:txBody>
          <a:bodyPr/>
          <a:lstStyle/>
          <a:p>
            <a:r>
              <a:rPr lang="en-US" altLang="en-US"/>
              <a:t>The Connection to Computing</a:t>
            </a:r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AC6E7787-7E86-4BCC-AD86-2D9550FA4A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DA278A91-A32F-4C24-8AE8-5DAB6876FC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Theorem</a:t>
            </a:r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2D8F53AF-A8CC-4D5B-A0FD-1BF41445B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2286000"/>
            <a:ext cx="7499350" cy="1371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There are computational problems that computers cannot solve!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32C81762-87A9-4B91-A6EF-9A8F47372B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Proof Idea is Simple</a:t>
            </a:r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86F795E3-47DF-4DA0-9A48-2F9EFC62B6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2565400"/>
            <a:ext cx="8001000" cy="155733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We show that there are many more computational problems than computer programs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BF962644-C54D-4EAE-A4BA-EE3FF086B4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 of all programs is countable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FB05C671-9C09-416B-B2E4-0B0DB32971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001000" cy="1676400"/>
          </a:xfrm>
        </p:spPr>
        <p:txBody>
          <a:bodyPr/>
          <a:lstStyle/>
          <a:p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Every computer program can be encoded in binary by some string. 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</a:p>
        </p:txBody>
      </p:sp>
      <p:sp>
        <p:nvSpPr>
          <p:cNvPr id="153604" name="Text Box 4">
            <a:extLst>
              <a:ext uri="{FF2B5EF4-FFF2-40B4-BE49-F238E27FC236}">
                <a16:creationId xmlns:a16="http://schemas.microsoft.com/office/drawing/2014/main" id="{BEB9C92E-7904-4E1F-85F9-0A1A102E2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733800"/>
            <a:ext cx="7626350" cy="252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Consequently the cardinality of the set of </a:t>
            </a:r>
          </a:p>
          <a:p>
            <a:r>
              <a:rPr lang="en-US" altLang="en-US" sz="3200"/>
              <a:t>programs is no greater than that of {0,1}*</a:t>
            </a:r>
          </a:p>
          <a:p>
            <a:endParaRPr lang="en-US" altLang="en-US" sz="3200"/>
          </a:p>
          <a:p>
            <a:r>
              <a:rPr lang="en-US" altLang="en-US" sz="3200"/>
              <a:t>	Recall that {0,1}* is countable</a:t>
            </a:r>
          </a:p>
          <a:p>
            <a:endParaRPr lang="en-US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uiExpand="1" build="p"/>
      <p:bldP spid="15360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B08E890A-6EEA-49B6-A335-743A38D5C0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8153400" cy="1143000"/>
          </a:xfrm>
        </p:spPr>
        <p:txBody>
          <a:bodyPr/>
          <a:lstStyle/>
          <a:p>
            <a:r>
              <a:rPr lang="en-US" altLang="en-US"/>
              <a:t>Set of Problems is Uncountable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A666777E-66B8-4FCC-B644-1490942035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81138" y="1905000"/>
            <a:ext cx="6291262" cy="1981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3400"/>
              <a:t>RECALL: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400"/>
              <a:t>Problems are (membership queries) in Languages	</a:t>
            </a:r>
          </a:p>
        </p:txBody>
      </p:sp>
      <p:sp>
        <p:nvSpPr>
          <p:cNvPr id="155652" name="Text Box 4">
            <a:extLst>
              <a:ext uri="{FF2B5EF4-FFF2-40B4-BE49-F238E27FC236}">
                <a16:creationId xmlns:a16="http://schemas.microsoft.com/office/drawing/2014/main" id="{A00B7FD0-1793-40BA-B325-1920263DB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27525"/>
            <a:ext cx="8412162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4000"/>
              <a:t>Hence, the set of all problems has</a:t>
            </a:r>
          </a:p>
          <a:p>
            <a:r>
              <a:rPr lang="en-US" altLang="en-US" sz="4000"/>
              <a:t>the same cardinality as P({0,1}*)</a:t>
            </a:r>
          </a:p>
          <a:p>
            <a:r>
              <a:rPr lang="en-US" altLang="en-US" sz="4000"/>
              <a:t>	</a:t>
            </a:r>
          </a:p>
          <a:p>
            <a:r>
              <a:rPr lang="en-US" altLang="en-US" sz="4000"/>
              <a:t>Also Recall: P({0,1}*) is uncountable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/>
      <p:bldP spid="15565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7B174BE6-B24E-4B8E-8E1F-2AC85BD8CEF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644775"/>
            <a:ext cx="7772400" cy="1470025"/>
          </a:xfrm>
        </p:spPr>
        <p:txBody>
          <a:bodyPr/>
          <a:lstStyle/>
          <a:p>
            <a:r>
              <a:rPr lang="en-US" altLang="en-US" b="1"/>
              <a:t>THANK YOU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3B9C5BBE-D9DA-470C-90D9-63237F7BB89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4333875"/>
            <a:ext cx="7010400" cy="417513"/>
          </a:xfrm>
        </p:spPr>
        <p:txBody>
          <a:bodyPr/>
          <a:lstStyle/>
          <a:p>
            <a:r>
              <a:rPr lang="en-US" altLang="en-US" b="1"/>
              <a:t>Any Questions?</a:t>
            </a:r>
          </a:p>
        </p:txBody>
      </p:sp>
      <p:sp>
        <p:nvSpPr>
          <p:cNvPr id="71684" name="Text Box 4">
            <a:extLst>
              <a:ext uri="{FF2B5EF4-FFF2-40B4-BE49-F238E27FC236}">
                <a16:creationId xmlns:a16="http://schemas.microsoft.com/office/drawing/2014/main" id="{11AFD702-0F52-4675-A5CF-7F697901D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46200"/>
            <a:ext cx="50133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6000"/>
              <a:t>Hence Proved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33977C-F4A9-2446-B828-42C4DA832D5C}"/>
              </a:ext>
            </a:extLst>
          </p:cNvPr>
          <p:cNvSpPr txBox="1"/>
          <p:nvPr/>
        </p:nvSpPr>
        <p:spPr>
          <a:xfrm>
            <a:off x="80607" y="5342185"/>
            <a:ext cx="8157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POSTSCRIPT: Is this a limitation of current computer programs or is it true for every </a:t>
            </a:r>
            <a:r>
              <a:rPr lang="en-US" b="1">
                <a:solidFill>
                  <a:schemeClr val="accent2"/>
                </a:solidFill>
              </a:rPr>
              <a:t>futuristic computer</a:t>
            </a:r>
            <a:r>
              <a:rPr lang="en-US"/>
              <a:t> too? (Topic for next class)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48E7D979-6317-446E-A2B0-4297D1C6A2C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644775"/>
            <a:ext cx="7772400" cy="1470025"/>
          </a:xfrm>
        </p:spPr>
        <p:txBody>
          <a:bodyPr/>
          <a:lstStyle/>
          <a:p>
            <a:r>
              <a:rPr lang="en-US" altLang="en-US" sz="3600" b="1"/>
              <a:t>PROBLEMS as membership queries in LANGUAGES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4905405A-1844-4481-B621-C33B09BF8B7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4687888"/>
            <a:ext cx="7010400" cy="4175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b="1"/>
              <a:t>Decision Problems and (No?) Loss in Generality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A4EC6482-0A4D-43F6-88CE-E1EEE73440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1111250"/>
          </a:xfrm>
        </p:spPr>
        <p:txBody>
          <a:bodyPr/>
          <a:lstStyle/>
          <a:p>
            <a:r>
              <a:rPr lang="en-US" altLang="en-US" sz="3400"/>
              <a:t>DECISION PROBLEMS</a:t>
            </a:r>
            <a:br>
              <a:rPr lang="en-US" altLang="en-US" sz="3400"/>
            </a:br>
            <a:r>
              <a:rPr lang="en-US" altLang="en-US" sz="3400"/>
              <a:t>Output is a single bit (true or false)</a:t>
            </a:r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776156DF-C15A-4DFD-A6FB-2480920CB6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2895600"/>
            <a:ext cx="8153400" cy="1524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500"/>
              <a:t>	Each decision problem is characterized by a subset of the set of all possible inputs (that is, subset of, say, {0,1}*)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500"/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500"/>
              <a:t>Or </a:t>
            </a:r>
            <a:r>
              <a:rPr lang="en-US" altLang="en-US" sz="2500" u="sng"/>
              <a:t>LANGUAGES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500" u="sng"/>
          </a:p>
        </p:txBody>
      </p:sp>
      <p:sp>
        <p:nvSpPr>
          <p:cNvPr id="156676" name="Text Box 4">
            <a:extLst>
              <a:ext uri="{FF2B5EF4-FFF2-40B4-BE49-F238E27FC236}">
                <a16:creationId xmlns:a16="http://schemas.microsoft.com/office/drawing/2014/main" id="{C051BED3-B8D3-446D-A40D-68B5F9D7E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195888"/>
            <a:ext cx="6508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0000CC"/>
                </a:solidFill>
              </a:rPr>
              <a:t>INPUT: String x ; OUTPUT: YES if x in language L, else NO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72DB9CE4-A006-42A5-B315-C36C095BC0C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2568575"/>
            <a:ext cx="7772400" cy="1470025"/>
          </a:xfrm>
        </p:spPr>
        <p:txBody>
          <a:bodyPr/>
          <a:lstStyle/>
          <a:p>
            <a:r>
              <a:rPr lang="en-US" altLang="en-US" sz="3200"/>
              <a:t>Example 2 : Graph Connectivity</a:t>
            </a:r>
            <a:br>
              <a:rPr lang="en-US" altLang="en-US" sz="3200"/>
            </a:br>
            <a:r>
              <a:rPr lang="en-US" altLang="en-US" sz="3200"/>
              <a:t>GC = {Graph G | G is connected}</a:t>
            </a:r>
          </a:p>
        </p:txBody>
      </p:sp>
      <p:sp>
        <p:nvSpPr>
          <p:cNvPr id="157701" name="Rectangle 5">
            <a:extLst>
              <a:ext uri="{FF2B5EF4-FFF2-40B4-BE49-F238E27FC236}">
                <a16:creationId xmlns:a16="http://schemas.microsoft.com/office/drawing/2014/main" id="{C49C6616-1268-4D24-994D-677F716445F8}"/>
              </a:ext>
            </a:extLst>
          </p:cNvPr>
          <p:cNvSpPr>
            <a:spLocks/>
          </p:cNvSpPr>
          <p:nvPr/>
        </p:nvSpPr>
        <p:spPr bwMode="auto">
          <a:xfrm>
            <a:off x="914400" y="381000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3200"/>
              <a:t>Example 1: Primality Testing</a:t>
            </a:r>
            <a:br>
              <a:rPr lang="en-US" altLang="en-US" sz="3200"/>
            </a:br>
            <a:r>
              <a:rPr lang="en-US" altLang="en-US" sz="3200"/>
              <a:t>PRIMES = {n | n is prime}</a:t>
            </a:r>
          </a:p>
        </p:txBody>
      </p:sp>
      <p:sp>
        <p:nvSpPr>
          <p:cNvPr id="157702" name="Rectangle 6">
            <a:extLst>
              <a:ext uri="{FF2B5EF4-FFF2-40B4-BE49-F238E27FC236}">
                <a16:creationId xmlns:a16="http://schemas.microsoft.com/office/drawing/2014/main" id="{33911108-6C03-4E85-BF33-5CFEE9A99DCB}"/>
              </a:ext>
            </a:extLst>
          </p:cNvPr>
          <p:cNvSpPr>
            <a:spLocks/>
          </p:cNvSpPr>
          <p:nvPr/>
        </p:nvSpPr>
        <p:spPr bwMode="auto">
          <a:xfrm>
            <a:off x="914400" y="4419600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3200"/>
              <a:t>Example 3 : Boolean Satisfiability </a:t>
            </a:r>
            <a:br>
              <a:rPr lang="en-US" altLang="en-US" sz="3200"/>
            </a:br>
            <a:r>
              <a:rPr lang="en-US" altLang="en-US" sz="3200"/>
              <a:t>SAT = {CNF Boolean formula f | f is not a fallacy; i.e. f is satisfiable}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4EE2CD-3BFC-3B4E-AAA9-2637C776498B}"/>
              </a:ext>
            </a:extLst>
          </p:cNvPr>
          <p:cNvSpPr txBox="1"/>
          <p:nvPr/>
        </p:nvSpPr>
        <p:spPr>
          <a:xfrm>
            <a:off x="3655800" y="251325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519AB8-AFF5-E943-9BA6-41C81DC0A5E7}"/>
              </a:ext>
            </a:extLst>
          </p:cNvPr>
          <p:cNvSpPr txBox="1"/>
          <p:nvPr/>
        </p:nvSpPr>
        <p:spPr>
          <a:xfrm>
            <a:off x="1009583" y="6204501"/>
            <a:ext cx="813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Task : Try a few more interesting examples (on your own).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8" grpId="0"/>
      <p:bldP spid="157701" grpId="0"/>
      <p:bldP spid="15770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4C546F-7416-D64A-BCD4-BF5A1E166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9976" y="1223517"/>
            <a:ext cx="4543212" cy="3976435"/>
          </a:xfrm>
        </p:spPr>
        <p:txBody>
          <a:bodyPr/>
          <a:lstStyle/>
          <a:p>
            <a:pPr algn="just"/>
            <a:r>
              <a:rPr lang="en-US"/>
              <a:t>COUNTABILITY</a:t>
            </a:r>
            <a:br>
              <a:rPr lang="en-US"/>
            </a:br>
            <a:r>
              <a:rPr lang="en-US"/>
              <a:t>AND</a:t>
            </a:r>
            <a:br>
              <a:rPr lang="en-US"/>
            </a:br>
            <a:r>
              <a:rPr lang="en-US"/>
              <a:t>COMPUTABILITY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BED1D002-FC90-4C66-88BF-58B5B508AC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Countable Sets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E64D483D-206D-4898-87D6-0E0ABE2D8D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2514600"/>
            <a:ext cx="7662862" cy="2362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en-US" altLang="en-US">
                <a:sym typeface="Wingdings" panose="05000000000000000000" pitchFamily="2" charset="2"/>
              </a:rPr>
              <a:t>An infinite set is countable if there is a bijection f : </a:t>
            </a:r>
            <a:r>
              <a:rPr lang="en-US" altLang="en-US" b="1">
                <a:sym typeface="Wingdings" panose="05000000000000000000" pitchFamily="2" charset="2"/>
              </a:rPr>
              <a:t>N </a:t>
            </a:r>
            <a:r>
              <a:rPr lang="en-US" altLang="en-US">
                <a:sym typeface="Wingdings" panose="05000000000000000000" pitchFamily="2" charset="2"/>
              </a:rPr>
              <a:t> </a:t>
            </a:r>
            <a:r>
              <a:rPr lang="en-US" altLang="en-US" i="1">
                <a:sym typeface="Wingdings" panose="05000000000000000000" pitchFamily="2" charset="2"/>
              </a:rPr>
              <a:t>S </a:t>
            </a:r>
            <a:r>
              <a:rPr lang="en-US" altLang="en-US">
                <a:sym typeface="Wingdings" panose="05000000000000000000" pitchFamily="2" charset="2"/>
              </a:rPr>
              <a:t>from the natural numbers to S.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1EC7B60A-51EB-473E-BCB7-7B27F8CDDF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Theorem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07EBC7F2-E0D6-46E0-8856-FBF722D6EE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2430463"/>
            <a:ext cx="7967662" cy="221773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4700"/>
              <a:t>	The set of finite length bit strings {0,1}* is countable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C9D3755F-0C39-465A-9ACF-31DF49067A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Proof of Countability of {0,1}*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927592C4-8C83-441E-8FE7-D0D7302BD6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2286000"/>
            <a:ext cx="7924800" cy="3581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/>
              <a:t>	Intuitively we can strike up the 1-to-1 correspondence </a:t>
            </a:r>
            <a:r>
              <a:rPr lang="en-US" altLang="en-US" sz="2600" i="1"/>
              <a:t>f </a:t>
            </a:r>
            <a:r>
              <a:rPr lang="en-US" altLang="en-US" sz="2600"/>
              <a:t>: </a:t>
            </a:r>
            <a:r>
              <a:rPr lang="en-US" altLang="en-US" sz="2600" b="1"/>
              <a:t>N</a:t>
            </a:r>
            <a:r>
              <a:rPr lang="en-US" altLang="en-US" sz="2600"/>
              <a:t> </a:t>
            </a:r>
            <a:r>
              <a:rPr lang="en-US" altLang="en-US" sz="2600">
                <a:sym typeface="Wingdings" panose="05000000000000000000" pitchFamily="2" charset="2"/>
              </a:rPr>
              <a:t> </a:t>
            </a:r>
            <a:r>
              <a:rPr lang="en-US" altLang="en-US" sz="2600"/>
              <a:t>{0,1}* by listing the strings in short-lex order: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6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>
                <a:latin typeface="Symbol" panose="05050102010706020507" pitchFamily="18" charset="2"/>
              </a:rPr>
              <a:t>e</a:t>
            </a:r>
            <a:r>
              <a:rPr lang="en-US" altLang="en-US" sz="2600"/>
              <a:t> 0 1 00 01 10 11 000 001 010 011 100…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/>
              <a:t>1 2 3 4  5   6   7   8    9     10   11  12…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6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 i="1"/>
              <a:t>Task</a:t>
            </a:r>
            <a:r>
              <a:rPr lang="en-US" altLang="en-US" sz="2600"/>
              <a:t>:  </a:t>
            </a:r>
            <a:r>
              <a:rPr lang="en-US" altLang="en-US"/>
              <a:t>Prove that f is 1-to-1 and onto. Also try to show that integers and rational numbers are countable sets.</a:t>
            </a:r>
            <a:endParaRPr lang="en-US" altLang="en-US" sz="26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rypto Them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Crypto Theme</Template>
  <TotalTime>680</TotalTime>
  <Words>910</Words>
  <Application>Microsoft Office PowerPoint</Application>
  <PresentationFormat>On-screen Show (4:3)</PresentationFormat>
  <Paragraphs>473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Crypto Theme</vt:lpstr>
      <vt:lpstr>Profile</vt:lpstr>
      <vt:lpstr>PowerPoint Presentation</vt:lpstr>
      <vt:lpstr>RECALL : Main Questions</vt:lpstr>
      <vt:lpstr>PROBLEMS as membership queries in LANGUAGES</vt:lpstr>
      <vt:lpstr>DECISION PROBLEMS Output is a single bit (true or false)</vt:lpstr>
      <vt:lpstr>Example 2 : Graph Connectivity GC = {Graph G | G is connected}</vt:lpstr>
      <vt:lpstr>COUNTABILITY AND COMPUTABILITY</vt:lpstr>
      <vt:lpstr>Countable Sets</vt:lpstr>
      <vt:lpstr>Theorem</vt:lpstr>
      <vt:lpstr>Proof of Countability of {0,1}*</vt:lpstr>
      <vt:lpstr>Uncountable Sets</vt:lpstr>
      <vt:lpstr>Theorem</vt:lpstr>
      <vt:lpstr>Proof of Uncountability of P ({0,1}*)</vt:lpstr>
      <vt:lpstr>Uncountability of P ({0,1}*)</vt:lpstr>
      <vt:lpstr>Uncountability of P ({0,1}*)</vt:lpstr>
      <vt:lpstr>Uncountability of P ({0,1}*) Cantor’s Diabolical Diagonal</vt:lpstr>
      <vt:lpstr>Uncountability of P ({0,1}*) Cantor’s Diabolical Diagonal</vt:lpstr>
      <vt:lpstr> Cantor Diagonalization</vt:lpstr>
      <vt:lpstr> Cantor Diagonalization</vt:lpstr>
      <vt:lpstr> Cantor Diagonalization</vt:lpstr>
      <vt:lpstr> Cantor Diagonalization</vt:lpstr>
      <vt:lpstr> Cantor Diagonalization</vt:lpstr>
      <vt:lpstr> Cantor Diagonalization</vt:lpstr>
      <vt:lpstr> Cantor Diagonalization</vt:lpstr>
      <vt:lpstr>The Connection to Computing</vt:lpstr>
      <vt:lpstr>Theorem</vt:lpstr>
      <vt:lpstr>The Proof Idea is Simple</vt:lpstr>
      <vt:lpstr>Set of all programs is countable</vt:lpstr>
      <vt:lpstr>Set of Problems is Uncountable</vt:lpstr>
      <vt:lpstr>THANK YOU</vt:lpstr>
    </vt:vector>
  </TitlesOfParts>
  <Company>Your Company Name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Kerckhoff’s Principle</dc:title>
  <dc:creator>Your User Name</dc:creator>
  <cp:lastModifiedBy>Principles of Information Security</cp:lastModifiedBy>
  <cp:revision>68</cp:revision>
  <dcterms:created xsi:type="dcterms:W3CDTF">2010-01-08T14:00:28Z</dcterms:created>
  <dcterms:modified xsi:type="dcterms:W3CDTF">2020-08-13T03:15:59Z</dcterms:modified>
</cp:coreProperties>
</file>