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F667-6BAB-4947-B6F8-98F140B77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E25EE-2953-4836-AE38-BD0577C73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D7A3-49E7-46BF-91A8-1E121415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D15-8525-48C3-B359-F8F0EE0A807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4EB58-D6E1-425E-8A9F-D3DFFCE3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EF2E-9A87-4120-8F17-A0900E51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F352-8A54-499A-A74B-034B605E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73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4B12-56C7-4435-BDA7-5C407266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10B27-349B-47B3-A469-4406018B5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A8D6-EE6C-4662-9B7E-8714C15C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D15-8525-48C3-B359-F8F0EE0A807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42648-04A3-4CAE-BA79-3110D011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8749-381B-4017-A4CC-B9B2B4F3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F352-8A54-499A-A74B-034B605E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40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4DF67-B84A-4222-8E7A-0DE2D9AD7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88677-5D40-4F67-8D1A-78F4F2FDC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CC51A-6DF4-470D-BAD5-B2891949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D15-8525-48C3-B359-F8F0EE0A807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BC89-3748-4727-B866-DF5C61B2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7AF33-8F97-42D5-B01B-C4D270C8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F352-8A54-499A-A74B-034B605E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3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876C-79B0-43DA-A739-A44B82B0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9B5E-2D48-4972-8DC6-20D126958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BB90D-0243-493D-BD6B-03BF959C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D15-8525-48C3-B359-F8F0EE0A807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69CC0-371D-4C04-8739-5B5F71F0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C8DF5-60EE-42A6-A62C-24D90764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F352-8A54-499A-A74B-034B605E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BD0E-4B0A-41EB-B7B3-6964BB61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2E972-6224-4F45-81E1-D107A24BD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E259E-2628-4A1F-863E-B201357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D15-8525-48C3-B359-F8F0EE0A807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3F41E-ED61-41F8-B4F5-3784958F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FD2D-0B93-454D-8D0B-DE767485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F352-8A54-499A-A74B-034B605E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3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8510-1800-434D-BC39-61A4D2FB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B1C5-F8AA-4986-83B4-703DA95CA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B1F8D-DD33-43E3-BFCD-586C0E2E6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ABBF9-F491-4A15-BDB4-BACA18C4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D15-8525-48C3-B359-F8F0EE0A807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4FBA7-580C-49B0-A915-7AB7E01D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F0B70-7E48-442F-92EC-5BB5AC98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F352-8A54-499A-A74B-034B605E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2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1DCF-69C4-4F04-A44F-EFDA8A36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985C0-D745-4E86-ACB5-0CC069B43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A0B88-A5D7-452D-A684-BF04D59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A992E-7287-4FAD-B139-A00A1347F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B6605-994A-4269-82C3-D396F8A09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AE0FE-41FF-478D-83E9-EE13178A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D15-8525-48C3-B359-F8F0EE0A807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0EDF8-2DB4-4F5F-AE39-6E893F13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EDB75-330B-4590-A0D8-AF0BABFD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F352-8A54-499A-A74B-034B605E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6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30C5-2E7C-4DB0-8D9F-2810E6A5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AE562-0E5F-48EE-A7E3-AE749E99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D15-8525-48C3-B359-F8F0EE0A807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1CD9C-1FF2-4845-B369-C2C57EB4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46191-0A40-4E5B-9C33-A8ADCEB4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F352-8A54-499A-A74B-034B605E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42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E9237-0D56-4669-A98A-1AE05A6C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D15-8525-48C3-B359-F8F0EE0A807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04109-A37D-4D00-B874-609FD108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93AA4-9BDC-4960-A566-247C406C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F352-8A54-499A-A74B-034B605E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22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50D5-95A1-4882-9A39-0AA43665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34C6-3992-4A24-A5C0-D3FED4B0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B68C4-50FD-45FA-ACC5-32D7D68B9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085DD-16D5-485A-8BF5-308B1649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D15-8525-48C3-B359-F8F0EE0A807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9CBF7-A11F-41F3-B6C7-475C84E7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D9D72-E36B-4239-92A7-37A0E1FE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F352-8A54-499A-A74B-034B605E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23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A8F2-E632-481D-9E17-36718C67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58F5C-88C6-4C1C-B68C-84379A357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6D50E-5A62-4354-A0E0-F7BC51835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AEAB9-9067-4AE8-9428-297C4022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D15-8525-48C3-B359-F8F0EE0A807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1212-53FD-4B8A-BE9E-87FBEA9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6B34-44E2-4BE1-A3FC-D8605C96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F352-8A54-499A-A74B-034B605E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6250F-FF1B-48D0-A7F8-AE63416C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5665D-B186-4E98-BD75-59A282212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772FF-D921-4B33-AB47-C939C4822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BD15-8525-48C3-B359-F8F0EE0A807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5016-99F8-4C65-A70F-7144AFC56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91E07-5528-4EA9-ADA0-262DF9586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F352-8A54-499A-A74B-034B605E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27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 /><Relationship Id="rId2" Type="http://schemas.openxmlformats.org/officeDocument/2006/relationships/image" Target="../media/image13.emf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 /><Relationship Id="rId2" Type="http://schemas.openxmlformats.org/officeDocument/2006/relationships/image" Target="../media/image2.emf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 /><Relationship Id="rId2" Type="http://schemas.openxmlformats.org/officeDocument/2006/relationships/image" Target="../media/image4.emf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 /><Relationship Id="rId2" Type="http://schemas.openxmlformats.org/officeDocument/2006/relationships/image" Target="../media/image8.e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emf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 /><Relationship Id="rId2" Type="http://schemas.openxmlformats.org/officeDocument/2006/relationships/image" Target="../media/image11.emf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431A-0C36-472E-9463-21407E83D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solidFill>
                  <a:srgbClr val="FF0000"/>
                </a:solidFill>
              </a:rPr>
              <a:t>PRIMALITY</a:t>
            </a:r>
            <a:r>
              <a:rPr lang="en-US" sz="8800" b="1" dirty="0"/>
              <a:t> </a:t>
            </a:r>
            <a:r>
              <a:rPr lang="en-US" sz="8800" b="1" dirty="0">
                <a:solidFill>
                  <a:srgbClr val="FF0000"/>
                </a:solidFill>
              </a:rPr>
              <a:t>TESTING</a:t>
            </a:r>
            <a:endParaRPr lang="en-IN" sz="88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E7F80-CCC0-41E1-9ACA-7928C1250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060"/>
            <a:ext cx="9144000" cy="1655762"/>
          </a:xfrm>
        </p:spPr>
        <p:txBody>
          <a:bodyPr/>
          <a:lstStyle/>
          <a:p>
            <a:pPr algn="r"/>
            <a:r>
              <a:rPr lang="en-US" b="1" dirty="0"/>
              <a:t>Miller-Rabin Randomized Test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833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7320-18B2-416E-992B-478964CD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>
                <a:solidFill>
                  <a:prstClr val="black"/>
                </a:solidFill>
              </a:rPr>
              <a:t>PROOF (Contd.)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FA745-89C6-450B-9AEB-8E254C4A4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031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10B82-31A3-4ECE-83CF-D5E11E8F5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8843"/>
            <a:ext cx="12192000" cy="38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1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E73629-E92C-48B4-8466-DE254C05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2733"/>
            <a:ext cx="10515600" cy="12451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79861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4D2D-F949-4EE6-8059-5B9974E2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RANDOMIZED ALGORITHMS</a:t>
            </a:r>
            <a:endParaRPr lang="en-IN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5101-33A0-4A5B-A67C-10F47334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hard problem:</a:t>
            </a:r>
          </a:p>
          <a:p>
            <a:pPr lvl="1"/>
            <a:r>
              <a:rPr lang="en-US" dirty="0"/>
              <a:t>Suppose that you have no efficient algorithm to solve it.</a:t>
            </a:r>
          </a:p>
          <a:p>
            <a:endParaRPr lang="en-US" dirty="0"/>
          </a:p>
          <a:p>
            <a:r>
              <a:rPr lang="en-US" dirty="0"/>
              <a:t>However, there are several efficient algorithms 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,A</a:t>
            </a:r>
            <a:r>
              <a:rPr lang="en-US" baseline="-25000" dirty="0"/>
              <a:t>3</a:t>
            </a:r>
            <a:r>
              <a:rPr lang="en-US" dirty="0"/>
              <a:t>,…,A</a:t>
            </a:r>
            <a:r>
              <a:rPr lang="en-US" baseline="-25000" dirty="0"/>
              <a:t>k  </a:t>
            </a:r>
            <a:r>
              <a:rPr lang="en-US" dirty="0" err="1"/>
              <a:t>s.t.</a:t>
            </a:r>
            <a:r>
              <a:rPr lang="en-US" dirty="0"/>
              <a:t>: </a:t>
            </a:r>
            <a:endParaRPr lang="en-US" baseline="-25000" dirty="0"/>
          </a:p>
          <a:p>
            <a:pPr lvl="1"/>
            <a:r>
              <a:rPr lang="en-US" dirty="0"/>
              <a:t>For any input, there are at least 2k/3 values of </a:t>
            </a:r>
            <a:r>
              <a:rPr lang="en-US" dirty="0" err="1"/>
              <a:t>i</a:t>
            </a:r>
            <a:r>
              <a:rPr lang="en-US" dirty="0"/>
              <a:t> such that the algorithm A</a:t>
            </a:r>
            <a:r>
              <a:rPr lang="en-US" baseline="-25000" dirty="0"/>
              <a:t>i </a:t>
            </a:r>
            <a:r>
              <a:rPr lang="en-US" dirty="0"/>
              <a:t>correctly solves the problem!</a:t>
            </a:r>
          </a:p>
          <a:p>
            <a:pPr lvl="1"/>
            <a:endParaRPr lang="en-US" baseline="-25000" dirty="0"/>
          </a:p>
          <a:p>
            <a:r>
              <a:rPr lang="en-US"/>
              <a:t>We may have probably solved </a:t>
            </a:r>
            <a:r>
              <a:rPr lang="en-US" dirty="0"/>
              <a:t>the hard problem!</a:t>
            </a:r>
          </a:p>
          <a:p>
            <a:pPr lvl="1"/>
            <a:r>
              <a:rPr lang="en-US" dirty="0"/>
              <a:t>How?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12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80E8-8887-4541-8F97-42ED0D85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9600" b="1" dirty="0"/>
              <a:t>The </a:t>
            </a:r>
            <a:r>
              <a:rPr lang="en-US" sz="9600" b="1" dirty="0">
                <a:solidFill>
                  <a:srgbClr val="FF0000"/>
                </a:solidFill>
              </a:rPr>
              <a:t>ALGORITHM</a:t>
            </a:r>
            <a:endParaRPr lang="en-IN" sz="96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295C5-3F22-486A-B93E-4B84A380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5063"/>
            <a:ext cx="12192000" cy="51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1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2337A5-229E-49C6-BFD6-E265FD776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8" y="460511"/>
            <a:ext cx="11667074" cy="695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E1567-1BF5-4E83-9FA7-C191D425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2416"/>
            <a:ext cx="12192000" cy="532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3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722B5-0C32-4650-843F-A71961A7A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1885"/>
            <a:ext cx="12192000" cy="672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5D7D55-236E-4786-90CA-53054B32D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9" y="2890914"/>
            <a:ext cx="12192000" cy="27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6C92-33E4-41E5-BE51-B355436B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PROOF (Contd.)</a:t>
            </a:r>
            <a:endParaRPr lang="en-IN" sz="8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AA520-3A24-4706-90C5-17C88C6F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4696"/>
            <a:ext cx="12192000" cy="47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1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CE62-0404-4EE5-B332-997C0A48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>
                <a:solidFill>
                  <a:prstClr val="black"/>
                </a:solidFill>
              </a:rPr>
              <a:t>PROOF (Contd.)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20D37-9A34-4E87-837C-A88F7DD36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6196"/>
            <a:ext cx="12192000" cy="44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1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0A25-F775-44C6-906F-76E3AD13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>
                <a:solidFill>
                  <a:prstClr val="black"/>
                </a:solidFill>
              </a:rPr>
              <a:t>PROOF (Contd.)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AE025-BA2D-4412-A13F-0F0E0C18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46" y="1871627"/>
            <a:ext cx="7013643" cy="1596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6036E-76E9-4F9F-8E75-C882D7607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8327"/>
            <a:ext cx="12192000" cy="516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45DC0-F762-4BA3-899E-83EA3A986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64349"/>
            <a:ext cx="12192000" cy="7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B397-D6AD-42C1-98A6-1768470E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>
                <a:solidFill>
                  <a:prstClr val="black"/>
                </a:solidFill>
              </a:rPr>
              <a:t>PROOF (Contd.)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88AAA-49F0-434B-92F7-5BBB19F2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4711"/>
            <a:ext cx="12192000" cy="1766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89277E-98CD-4032-AC61-B1F040FBB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8587"/>
            <a:ext cx="12192000" cy="21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1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102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PRIMALITY TESTING</vt:lpstr>
      <vt:lpstr>RANDOMIZED ALGORITHMS</vt:lpstr>
      <vt:lpstr>The ALGORITHM</vt:lpstr>
      <vt:lpstr>PowerPoint Presentation</vt:lpstr>
      <vt:lpstr>PowerPoint Presentation</vt:lpstr>
      <vt:lpstr>PROOF (Contd.)</vt:lpstr>
      <vt:lpstr>PROOF (Contd.)</vt:lpstr>
      <vt:lpstr>PROOF (Contd.)</vt:lpstr>
      <vt:lpstr>PROOF (Contd.)</vt:lpstr>
      <vt:lpstr>PROOF (Contd.)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PRIMALITY TESTING</dc:title>
  <dc:creator>Srinathan srinathan</dc:creator>
  <cp:lastModifiedBy>Principles of Information Security</cp:lastModifiedBy>
  <cp:revision>6</cp:revision>
  <dcterms:created xsi:type="dcterms:W3CDTF">2020-10-09T14:35:40Z</dcterms:created>
  <dcterms:modified xsi:type="dcterms:W3CDTF">2020-10-10T03:54:52Z</dcterms:modified>
</cp:coreProperties>
</file>