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9" r:id="rId2"/>
  </p:sldMasterIdLst>
  <p:notesMasterIdLst>
    <p:notesMasterId r:id="rId27"/>
  </p:notesMasterIdLst>
  <p:sldIdLst>
    <p:sldId id="264" r:id="rId3"/>
    <p:sldId id="267" r:id="rId4"/>
    <p:sldId id="279" r:id="rId5"/>
    <p:sldId id="299" r:id="rId6"/>
    <p:sldId id="300" r:id="rId7"/>
    <p:sldId id="305" r:id="rId8"/>
    <p:sldId id="304" r:id="rId9"/>
    <p:sldId id="303" r:id="rId10"/>
    <p:sldId id="306" r:id="rId11"/>
    <p:sldId id="307" r:id="rId12"/>
    <p:sldId id="308" r:id="rId13"/>
    <p:sldId id="309" r:id="rId14"/>
    <p:sldId id="310" r:id="rId15"/>
    <p:sldId id="311" r:id="rId16"/>
    <p:sldId id="314" r:id="rId17"/>
    <p:sldId id="315" r:id="rId18"/>
    <p:sldId id="316" r:id="rId19"/>
    <p:sldId id="317" r:id="rId20"/>
    <p:sldId id="318" r:id="rId21"/>
    <p:sldId id="319" r:id="rId22"/>
    <p:sldId id="312" r:id="rId23"/>
    <p:sldId id="313" r:id="rId24"/>
    <p:sldId id="320" r:id="rId25"/>
    <p:sldId id="27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20" autoAdjust="0"/>
  </p:normalViewPr>
  <p:slideViewPr>
    <p:cSldViewPr>
      <p:cViewPr varScale="1">
        <p:scale>
          <a:sx n="71" d="100"/>
          <a:sy n="71" d="100"/>
        </p:scale>
        <p:origin x="-6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presProps" Target="presProp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notesMaster" Target="notesMasters/notesMaster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25EA16-A40D-4C7F-96C5-CBED6599F1F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C5465-8E6A-4F78-B640-2071CE51C59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37A9542-F5C7-4027-96C2-194104AF0077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1365D4B-1187-4AD6-9CB9-C2FC88E0AB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BDF5788-657E-4F1D-9147-0DF67538C9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10CE2-5284-4345-9A7C-1DF3CFECA3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66AF1-5FB7-4A2E-8506-599224222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60C22F5-EBA3-40B9-B989-AD5641D0998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7E02A-97E0-44DC-B7F6-1FAF8548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1F81A-A053-48B6-9FAE-DCDCF108E0E0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D29A2-D801-4314-BFF5-4F0D918B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4722B-8A2C-4765-9C78-87861035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E957FB-3C4E-44FF-BA05-03EA4F0790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24078E-98FB-4F33-B7BD-3C7CBEB16BEF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CA0913-FFE8-4377-BED7-11D69C031E20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973B8-406A-4A9C-BA0E-35BD7277077C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A88F40B-6DD9-45B8-98B7-5E931DA4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8F1570-4E59-44A0-9686-0D2BA8672388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108B40C-262F-4316-AF69-A0BFE150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4EF1C3-57EB-4DE8-8180-1CE065944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93BBD871-DA4C-472E-9694-4E0EF041A8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531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397082AD-5B30-4DB0-8278-75F8B6FE3B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1E6AB59D-EE4C-4554-AB09-6AD796CC86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8E01D7FC-0670-4E1A-AC8F-4105319FAE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9E784CC7-6B32-4F6C-BA91-0097A052F09B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DCC5FFFA-D296-48EC-B4BB-659CA0A9950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14F1B665-026F-48C5-8832-518C11A4F2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9C44C07-91FE-4479-91B9-D0B9D3E7E6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3063" name="AutoShape 7">
            <a:extLst>
              <a:ext uri="{FF2B5EF4-FFF2-40B4-BE49-F238E27FC236}">
                <a16:creationId xmlns:a16="http://schemas.microsoft.com/office/drawing/2014/main" id="{57D9F45C-2F58-4C9B-9C8F-C44ECB1E4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7477-1B48-4670-AE14-0EB4451A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11CE-9E8B-4FB4-86E0-168BAB02A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FD635-947A-45F7-A816-E8B052F80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33C610-06F4-42BA-84F6-28D6E2BBBBE4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F2FC6-F54C-4CB2-8A18-A983E250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8927-D85C-4952-9FC0-AFED9D36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BC701A-154A-48C6-B050-B67A73A9B1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3495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FB37A-A48C-4BD9-9155-1A0C4A742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5D161-4229-4E15-A0EF-78C558CE9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A704-822F-481F-8EE0-769D1E7F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86B54-5FF4-46FB-9486-F84F45813167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8EA1-7DA3-4D2A-B962-4B053642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F8DF6-8D25-43C0-84DB-1BB2A475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915A30-D226-4839-AA50-10B3334051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308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DCD0-3DA6-4877-83C0-786D81F5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8FC4-54A0-4DD7-9004-A515A09E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758CF-FB8F-45E0-BD33-5AAFB0C1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D5A3F-3906-4454-8E17-CBA29000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D582DE-6504-468A-BC3D-FEA3F6905525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08588-D5A2-427C-9529-B4F4036E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58421-151E-4B6B-9B01-4E82020E4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A873BD-769A-498B-A395-0FFDB6568D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6972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E889E-1468-4025-A1F7-4FA7A442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7DE1C-9B80-4350-BEB8-E92D716B4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C9CD88-81B5-43FC-BFE5-BB04489D5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DC0F8A-8564-4F16-B4EC-FD1A017315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73451-4F94-4937-8AC2-354FE98F8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78255-FA28-4E9D-A4B8-5EC3CE41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CD32B9-B74E-4F4D-ABBB-855E16186A47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225AC-DB15-4255-A478-E4EDF51A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F148B-F552-41DC-A216-FBDF8FD9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E40077-4AB2-4488-93B7-827AE35B0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324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577E-5FB5-4308-9C84-71FD99ED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04EE3E-B456-47C1-B15B-B689D9E17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52C3D4-F1E6-45E5-A531-46F5B667FBBE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22504-479E-4E3A-B9DA-02ED7613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3D92B-A595-4409-9B6F-33F7E7D7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A1A8F6-AD30-4CD0-B173-7FFB35017F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842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8038F0-3310-4ACC-8BAE-266C7A2F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DC4CB2-9106-4AC1-8DFE-1A61EECC630F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F03879-2762-496D-A4E1-0F45606A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55FB5-7118-4F16-A5BA-376B4C5D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92DC5-AD76-4569-BC76-6F7E868D66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9970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D2E72-DADB-4579-B62B-93DF70D01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0AFE-6775-4D51-840A-F4B02171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20A15-9E0F-4146-8699-72B1CF939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651C7-4BD3-4C1B-B80F-B3B2759C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CB5FA-F73F-4589-A033-4C272761DED2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1BBD-42EA-4343-87AB-A879B5F3C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5F925-DB95-448F-BD50-581E1185B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3D021B-C5C1-47F7-ADD3-E1D47EA5F9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2714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BC9E-6367-40C9-A291-6D49BB00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211B3-9B8B-4AD6-9E8E-BF8EB98DA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3E34-9228-4902-AE00-BCDF42511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157B2-5831-4384-8331-088D8DD2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D2F24-D95B-4A28-A3F2-B5E9A204761F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A3AC2-187C-4BD2-A2C9-1B2C252F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E2556-669E-4C54-B55F-64D15214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69450-2887-4BDA-ACE1-A1C57ECA93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44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F903D6-8821-4873-9E93-053CB0DB32EE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B02C2-1A87-4E69-9B1C-BA01953CF948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0D384F-38EF-4390-BB29-D5AE5D1CAC07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61E66-6121-4349-A1F7-749EAFDAE829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E613F-7062-4B64-8CE0-F2BD84C28E04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A2F9967-A4D3-4879-AF36-72469EAC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9581-960D-4257-B8DC-52F81E312F36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6DCF617F-F582-4B11-8EFC-5C649CDF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73A4560-0660-45E6-9EDF-DF69CB78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0A74EB9F-0444-452B-B7BA-BDDB838CBB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1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FC9B-2E7E-4F0B-AB37-D3B52C133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54549-673A-4609-B559-BCF19D295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CC57-28A0-4EE8-8A92-53274803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5EA6EA-BC2C-4C42-BAF7-DE2A052F1408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98BF8-9A86-430E-846A-2741DDF9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18B4D-6611-4491-9D1B-DBDFC0C0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3C68C-BEDF-411C-A68E-D6BC670C5E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3760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52B068-EBC6-4745-8F1F-692679781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7099E-C352-4257-9947-3A192A96E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31AB7-9C42-4EFB-B9D7-4D5015F3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403E6B5-E83A-4902-9C35-7512560E3953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2F35-2FD1-4CB1-9F4E-D7AB58E1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8BB29-96E2-4138-A8D7-0A54919A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8D5280-D20C-4B3F-863A-E560F32119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37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7E4FD8-BC85-43C9-A7E7-DD448007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62FC5-A796-4CEC-9B31-4F12EE1EDD4A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899DE5-A6BF-4E6F-B2B9-94ADACE7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6BC3CDE-DFBA-4EB5-8A13-CFF57C81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664669-E89A-4B46-B292-F5C55A917D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067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43D3FAE-F4DF-456E-8C93-8FFD9AB1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E7CE7-026F-48AF-A582-8FEB841D48E6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01D7FF4-D782-4754-BB74-E2C53DFE5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A0538A-1090-4E3D-A1CA-8163CCE9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B1FD8-F8E9-4F18-8A54-A44E2CE81A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36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7BA19F0-8A5E-4EDD-BAD9-662A14D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E0162-E66C-4344-A750-B47279EAA02B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BE9DA8E-9C57-47E1-A395-BFE34C40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82214-0A18-4C1D-8698-0E017845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51698D-0D50-4498-9288-3F08624EC7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685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BEF29F-0625-415F-92A5-68A176914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1D135A-BAB1-4373-984B-82D24D1DABDE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3E6BE-5B4C-4432-8CDD-206C0C026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864CB-140C-4BCE-9B94-2775B453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69090-C942-4D81-AA33-6567B03697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997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7B9687-EC54-4CD3-B10B-B32359BC8650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C55F8-2EC6-4AF6-801E-25E2AE0CE7B1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31BE39-8D33-4759-BC35-206B2EBCC796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05FD8B2B-1A21-46ED-AB63-59326DCD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6BCDAB-56C4-4A7A-9DD5-4C285589BFFA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6F1D9239-086C-46BD-9FF7-1A0255BA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20D0D4F-E2DB-4747-A0ED-79CC4702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9F2188-8762-4CC1-880E-91F485C6D1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506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B668F2-C889-4DFF-8076-9A1E77C88880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F3FAEF-C755-4013-BC89-C31EB4B9767F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2462B4-1880-48BF-A9F8-D752FCF2E173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>
            <a:extLst>
              <a:ext uri="{FF2B5EF4-FFF2-40B4-BE49-F238E27FC236}">
                <a16:creationId xmlns:a16="http://schemas.microsoft.com/office/drawing/2014/main" id="{9328F0C7-B604-4070-B2B9-359843C6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5473BA-B15E-4349-ADE8-E927E515051E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1BE2890F-CB21-4519-B34F-22DB6A37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EA426B00-F1E6-4D9A-BC73-687AC738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28BE9-8B84-4B39-9129-453A95B36D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8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2651-D5CC-49F2-8BF1-757DE712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EBF1A-D623-4D22-9F04-AE1F988FA83A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4D5B-3A87-4AED-993B-F582EB3D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FA34F-A7D3-4929-A39A-9B90BCCD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FB4C3-205B-47A1-A4EE-E9726D433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51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13.xml" /><Relationship Id="rId7" Type="http://schemas.openxmlformats.org/officeDocument/2006/relationships/slideLayout" Target="../slideLayouts/slideLayout17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2.xml" /><Relationship Id="rId1" Type="http://schemas.openxmlformats.org/officeDocument/2006/relationships/slideLayout" Target="../slideLayouts/slideLayout11.xml" /><Relationship Id="rId6" Type="http://schemas.openxmlformats.org/officeDocument/2006/relationships/slideLayout" Target="../slideLayouts/slideLayout16.xml" /><Relationship Id="rId11" Type="http://schemas.openxmlformats.org/officeDocument/2006/relationships/slideLayout" Target="../slideLayouts/slideLayout21.xml" /><Relationship Id="rId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20.xml" /><Relationship Id="rId4" Type="http://schemas.openxmlformats.org/officeDocument/2006/relationships/slideLayout" Target="../slideLayouts/slideLayout14.xml" /><Relationship Id="rId9" Type="http://schemas.openxmlformats.org/officeDocument/2006/relationships/slideLayout" Target="../slideLayouts/slideLayout1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C93FB9-A932-4150-AA48-100F008953A9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94B12A-31FE-4EF9-821E-B16A7080B466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7E4D9-DC43-4813-9639-9340001EC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>
            <a:extLst>
              <a:ext uri="{FF2B5EF4-FFF2-40B4-BE49-F238E27FC236}">
                <a16:creationId xmlns:a16="http://schemas.microsoft.com/office/drawing/2014/main" id="{E3D530DD-AE89-4F36-9D31-AD32727B47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8D28-6081-467E-BF7C-134A7E8EB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14B6C739-0683-4D05-B45C-7FAEB75F5632}" type="datetimeFigureOut">
              <a:rPr lang="en-US"/>
              <a:pPr>
                <a:defRPr/>
              </a:pPr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16C6B-132C-45D8-BE61-65F3287A3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84B70-5B13-4FDF-ABE5-BA1CF99EF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530E2F81-3E90-4B07-8E6E-15B95FBEA2D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D9945-C768-4552-9859-ED8AD0A71D0F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6" r:id="rId2"/>
    <p:sldLayoutId id="2147483682" r:id="rId3"/>
    <p:sldLayoutId id="2147483683" r:id="rId4"/>
    <p:sldLayoutId id="2147483684" r:id="rId5"/>
    <p:sldLayoutId id="2147483697" r:id="rId6"/>
    <p:sldLayoutId id="2147483698" r:id="rId7"/>
    <p:sldLayoutId id="2147483699" r:id="rId8"/>
    <p:sldLayoutId id="2147483685" r:id="rId9"/>
    <p:sldLayoutId id="2147483700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65A5CF7A-14FE-4676-A588-5239A17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6B90A247-0557-4A03-B72B-A336AC991B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36" name="AutoShape 4">
            <a:extLst>
              <a:ext uri="{FF2B5EF4-FFF2-40B4-BE49-F238E27FC236}">
                <a16:creationId xmlns:a16="http://schemas.microsoft.com/office/drawing/2014/main" id="{3ECEB353-7E50-41C0-986F-7692B30FD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2302A90D-3C8B-4B2E-B180-CFD234DBF3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FD4818CF-1904-4B57-9207-218E0BB3349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6C8EFF04-B600-4DE7-A5EA-94D08F6E7B2E}" type="datetimeFigureOut">
              <a:rPr lang="en-US" altLang="en-US"/>
              <a:pPr/>
              <a:t>8/18/2020</a:t>
            </a:fld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1D9D23C7-ED24-417A-BAEF-9F3A9F179A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00695F9B-C7AA-4292-A1CE-1A7AF14798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8D6812C8-D126-499B-8959-9951D2C21C6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7F850CB2-FE76-4C57-9B97-A01D8C868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590800"/>
            <a:ext cx="7143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3600" b="1"/>
              <a:t>CHURCH-TURING HYPOTHESIS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1BE82D45-FEDC-469D-B396-433FD5E16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14800"/>
            <a:ext cx="255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What are Algorithms?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>
            <a:extLst>
              <a:ext uri="{FF2B5EF4-FFF2-40B4-BE49-F238E27FC236}">
                <a16:creationId xmlns:a16="http://schemas.microsoft.com/office/drawing/2014/main" id="{8D8C2C21-54D1-4B2C-BCDB-2AD1CF6A9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/>
              <a:t>Turing Machine Definition</a:t>
            </a:r>
          </a:p>
        </p:txBody>
      </p:sp>
      <p:sp>
        <p:nvSpPr>
          <p:cNvPr id="185347" name="Rectangle 3">
            <a:extLst>
              <a:ext uri="{FF2B5EF4-FFF2-40B4-BE49-F238E27FC236}">
                <a16:creationId xmlns:a16="http://schemas.microsoft.com/office/drawing/2014/main" id="{35BB4200-11FF-4DED-87BC-C33A47212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828800"/>
            <a:ext cx="8001000" cy="2819400"/>
          </a:xfrm>
        </p:spPr>
        <p:txBody>
          <a:bodyPr/>
          <a:lstStyle/>
          <a:p>
            <a:r>
              <a:rPr lang="en-US" altLang="en-US" sz="2000" i="1"/>
              <a:t>TM is a 7-tuple (Q, </a:t>
            </a:r>
            <a:r>
              <a:rPr lang="el-GR" altLang="en-US" sz="2000" i="1"/>
              <a:t>Σ</a:t>
            </a:r>
            <a:r>
              <a:rPr lang="en-US" altLang="en-US" sz="2000" i="1"/>
              <a:t>, </a:t>
            </a:r>
            <a:r>
              <a:rPr lang="el-GR" altLang="en-US" sz="2000" i="1"/>
              <a:t>Γ</a:t>
            </a:r>
            <a:r>
              <a:rPr lang="en-US" altLang="en-US" sz="2000" i="1"/>
              <a:t>, </a:t>
            </a:r>
            <a:r>
              <a:rPr lang="el-GR" altLang="en-US" sz="2000" i="1"/>
              <a:t>δ</a:t>
            </a:r>
            <a:r>
              <a:rPr lang="en-US" altLang="en-US" sz="2000" i="1"/>
              <a:t>, q</a:t>
            </a:r>
            <a:r>
              <a:rPr lang="en-US" altLang="en-US" sz="2000" i="1" baseline="-25000"/>
              <a:t>0</a:t>
            </a:r>
            <a:r>
              <a:rPr lang="en-US" altLang="en-US" sz="2000" i="1"/>
              <a:t>, q</a:t>
            </a:r>
            <a:r>
              <a:rPr lang="en-US" altLang="en-US" sz="2000" i="1" baseline="-25000"/>
              <a:t>accept</a:t>
            </a:r>
            <a:r>
              <a:rPr lang="en-US" altLang="en-US" sz="2000" i="1"/>
              <a:t>, q</a:t>
            </a:r>
            <a:r>
              <a:rPr lang="en-US" altLang="en-US" sz="2000" i="1" baseline="-25000"/>
              <a:t>reject</a:t>
            </a:r>
            <a:r>
              <a:rPr lang="en-US" altLang="en-US" sz="2000" i="1"/>
              <a:t>)</a:t>
            </a:r>
          </a:p>
          <a:p>
            <a:pPr lvl="1"/>
            <a:r>
              <a:rPr lang="en-US" altLang="en-US" sz="1800" i="1"/>
              <a:t>Q is the finite set of states</a:t>
            </a:r>
          </a:p>
          <a:p>
            <a:pPr lvl="1"/>
            <a:r>
              <a:rPr lang="el-GR" altLang="en-US" sz="1800" i="1"/>
              <a:t>Σ</a:t>
            </a:r>
            <a:r>
              <a:rPr lang="en-US" altLang="en-US" sz="1800" i="1"/>
              <a:t> is the finite input alphabet set, not containing blank</a:t>
            </a:r>
          </a:p>
          <a:p>
            <a:pPr lvl="1"/>
            <a:r>
              <a:rPr lang="el-GR" altLang="en-US" sz="1800" i="1"/>
              <a:t>Γ</a:t>
            </a:r>
            <a:r>
              <a:rPr lang="en-US" altLang="en-US" sz="1800" i="1"/>
              <a:t> is the finite tape alphabet, with blank</a:t>
            </a:r>
          </a:p>
          <a:p>
            <a:pPr lvl="1"/>
            <a:r>
              <a:rPr lang="en-US" altLang="en-US" sz="1800" i="1"/>
              <a:t> </a:t>
            </a:r>
            <a:r>
              <a:rPr lang="el-GR" altLang="en-US" sz="1800" i="1"/>
              <a:t>δ</a:t>
            </a:r>
            <a:r>
              <a:rPr lang="en-US" altLang="en-US" sz="1800" i="1"/>
              <a:t> : (Q x </a:t>
            </a:r>
            <a:r>
              <a:rPr lang="el-GR" altLang="en-US" sz="1800" i="1"/>
              <a:t>Γ</a:t>
            </a:r>
            <a:r>
              <a:rPr lang="en-US" altLang="en-US" sz="1800" i="1"/>
              <a:t>)  to  (Q X </a:t>
            </a:r>
            <a:r>
              <a:rPr lang="el-GR" altLang="en-US" sz="1800" i="1"/>
              <a:t>Γ</a:t>
            </a:r>
            <a:r>
              <a:rPr lang="en-US" altLang="en-US" sz="1800" i="1"/>
              <a:t> x {L,R}) is the transition function</a:t>
            </a:r>
          </a:p>
          <a:p>
            <a:pPr lvl="1"/>
            <a:r>
              <a:rPr lang="en-US" altLang="en-US" sz="1800" i="1"/>
              <a:t>q</a:t>
            </a:r>
            <a:r>
              <a:rPr lang="en-US" altLang="en-US" sz="1800" i="1" baseline="-25000"/>
              <a:t>0  </a:t>
            </a:r>
            <a:r>
              <a:rPr lang="en-US" altLang="en-US" sz="1800" i="1"/>
              <a:t>is the start state</a:t>
            </a:r>
          </a:p>
          <a:p>
            <a:pPr lvl="1"/>
            <a:r>
              <a:rPr lang="en-US" altLang="en-US" sz="1800" i="1"/>
              <a:t>q</a:t>
            </a:r>
            <a:r>
              <a:rPr lang="en-US" altLang="en-US" sz="1800" i="1" baseline="-25000"/>
              <a:t>accept</a:t>
            </a:r>
            <a:r>
              <a:rPr lang="en-US" altLang="en-US" sz="1800" i="1"/>
              <a:t> is the accept state</a:t>
            </a:r>
          </a:p>
          <a:p>
            <a:pPr lvl="1"/>
            <a:r>
              <a:rPr lang="en-US" altLang="en-US" sz="1800" i="1"/>
              <a:t>q</a:t>
            </a:r>
            <a:r>
              <a:rPr lang="en-US" altLang="en-US" sz="1800" i="1" baseline="-25000"/>
              <a:t>reject</a:t>
            </a:r>
            <a:r>
              <a:rPr lang="en-US" altLang="en-US" sz="1800" i="1"/>
              <a:t> is the reject state</a:t>
            </a:r>
            <a:endParaRPr lang="el-GR" altLang="en-US" sz="1800" i="1"/>
          </a:p>
        </p:txBody>
      </p:sp>
      <p:grpSp>
        <p:nvGrpSpPr>
          <p:cNvPr id="185348" name="Group 4">
            <a:extLst>
              <a:ext uri="{FF2B5EF4-FFF2-40B4-BE49-F238E27FC236}">
                <a16:creationId xmlns:a16="http://schemas.microsoft.com/office/drawing/2014/main" id="{F380151F-CFA6-4518-AB2C-E6869AE5957B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800600"/>
            <a:ext cx="7388225" cy="1357313"/>
            <a:chOff x="288" y="1776"/>
            <a:chExt cx="4654" cy="855"/>
          </a:xfrm>
        </p:grpSpPr>
        <p:grpSp>
          <p:nvGrpSpPr>
            <p:cNvPr id="185349" name="Group 5">
              <a:extLst>
                <a:ext uri="{FF2B5EF4-FFF2-40B4-BE49-F238E27FC236}">
                  <a16:creationId xmlns:a16="http://schemas.microsoft.com/office/drawing/2014/main" id="{48742135-5FE8-4491-9C12-375195F108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920"/>
              <a:ext cx="3598" cy="490"/>
              <a:chOff x="1248" y="2592"/>
              <a:chExt cx="3332" cy="1316"/>
            </a:xfrm>
          </p:grpSpPr>
          <p:sp>
            <p:nvSpPr>
              <p:cNvPr id="185350" name="Rectangle 6">
                <a:extLst>
                  <a:ext uri="{FF2B5EF4-FFF2-40B4-BE49-F238E27FC236}">
                    <a16:creationId xmlns:a16="http://schemas.microsoft.com/office/drawing/2014/main" id="{991F8242-48E5-4398-AA6B-E4B82C1FE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5351" name="Rectangle 7">
                <a:extLst>
                  <a:ext uri="{FF2B5EF4-FFF2-40B4-BE49-F238E27FC236}">
                    <a16:creationId xmlns:a16="http://schemas.microsoft.com/office/drawing/2014/main" id="{014651C6-D204-49D9-A3A5-3072390A0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5352" name="Rectangle 8">
                <a:extLst>
                  <a:ext uri="{FF2B5EF4-FFF2-40B4-BE49-F238E27FC236}">
                    <a16:creationId xmlns:a16="http://schemas.microsoft.com/office/drawing/2014/main" id="{3AF3ADE8-1CEC-4CD5-AF3E-96E30A524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8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5353" name="Rectangle 9">
                <a:extLst>
                  <a:ext uri="{FF2B5EF4-FFF2-40B4-BE49-F238E27FC236}">
                    <a16:creationId xmlns:a16="http://schemas.microsoft.com/office/drawing/2014/main" id="{F1705EB9-59A7-4BB6-B84D-F6CFF5B5A1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5354" name="Rectangle 10">
                <a:extLst>
                  <a:ext uri="{FF2B5EF4-FFF2-40B4-BE49-F238E27FC236}">
                    <a16:creationId xmlns:a16="http://schemas.microsoft.com/office/drawing/2014/main" id="{14EE12D5-67DC-424F-AFD2-234FD92C9E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5355" name="Rectangle 11">
                <a:extLst>
                  <a:ext uri="{FF2B5EF4-FFF2-40B4-BE49-F238E27FC236}">
                    <a16:creationId xmlns:a16="http://schemas.microsoft.com/office/drawing/2014/main" id="{064FD8E5-A38A-4FEC-AD7B-45BA05128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5356" name="Rectangle 12">
                <a:extLst>
                  <a:ext uri="{FF2B5EF4-FFF2-40B4-BE49-F238E27FC236}">
                    <a16:creationId xmlns:a16="http://schemas.microsoft.com/office/drawing/2014/main" id="{601B3D49-F30A-4FED-B369-72BACE2602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5357" name="Rectangle 13">
                <a:extLst>
                  <a:ext uri="{FF2B5EF4-FFF2-40B4-BE49-F238E27FC236}">
                    <a16:creationId xmlns:a16="http://schemas.microsoft.com/office/drawing/2014/main" id="{95AC0887-4CCC-4182-8268-5D145D2A6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5358" name="Rectangle 14">
                <a:extLst>
                  <a:ext uri="{FF2B5EF4-FFF2-40B4-BE49-F238E27FC236}">
                    <a16:creationId xmlns:a16="http://schemas.microsoft.com/office/drawing/2014/main" id="{DA6D9573-0282-4099-A6A5-200A01EA6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5359" name="Rectangle 15">
                <a:extLst>
                  <a:ext uri="{FF2B5EF4-FFF2-40B4-BE49-F238E27FC236}">
                    <a16:creationId xmlns:a16="http://schemas.microsoft.com/office/drawing/2014/main" id="{F5831BC4-6C90-4870-8C15-804FA5DC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5360" name="Line 16">
                <a:extLst>
                  <a:ext uri="{FF2B5EF4-FFF2-40B4-BE49-F238E27FC236}">
                    <a16:creationId xmlns:a16="http://schemas.microsoft.com/office/drawing/2014/main" id="{4E18DB8F-A654-414D-BFDB-47DB03B2F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1" name="Line 17">
                <a:extLst>
                  <a:ext uri="{FF2B5EF4-FFF2-40B4-BE49-F238E27FC236}">
                    <a16:creationId xmlns:a16="http://schemas.microsoft.com/office/drawing/2014/main" id="{9743218F-ED28-46A6-9764-EF3484EC2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350"/>
                <a:ext cx="2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2" name="Line 18">
                <a:extLst>
                  <a:ext uri="{FF2B5EF4-FFF2-40B4-BE49-F238E27FC236}">
                    <a16:creationId xmlns:a16="http://schemas.microsoft.com/office/drawing/2014/main" id="{8186BA00-1254-4F87-8CEA-CC54083D5E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3" name="Line 19">
                <a:extLst>
                  <a:ext uri="{FF2B5EF4-FFF2-40B4-BE49-F238E27FC236}">
                    <a16:creationId xmlns:a16="http://schemas.microsoft.com/office/drawing/2014/main" id="{5BFFCB3B-8D56-41F3-9E23-1AA3BC1910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0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4" name="Line 20">
                <a:extLst>
                  <a:ext uri="{FF2B5EF4-FFF2-40B4-BE49-F238E27FC236}">
                    <a16:creationId xmlns:a16="http://schemas.microsoft.com/office/drawing/2014/main" id="{46010638-7B41-4399-A1C9-CEB6F2A6F1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4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5" name="Line 21">
                <a:extLst>
                  <a:ext uri="{FF2B5EF4-FFF2-40B4-BE49-F238E27FC236}">
                    <a16:creationId xmlns:a16="http://schemas.microsoft.com/office/drawing/2014/main" id="{DCEF3451-E839-44C7-B271-A64AE70E2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6" name="Line 22">
                <a:extLst>
                  <a:ext uri="{FF2B5EF4-FFF2-40B4-BE49-F238E27FC236}">
                    <a16:creationId xmlns:a16="http://schemas.microsoft.com/office/drawing/2014/main" id="{0CD6E579-9000-4DF9-ACD9-A41FE51AA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7" name="Line 23">
                <a:extLst>
                  <a:ext uri="{FF2B5EF4-FFF2-40B4-BE49-F238E27FC236}">
                    <a16:creationId xmlns:a16="http://schemas.microsoft.com/office/drawing/2014/main" id="{7A63FBB3-E226-4693-AED5-D68779861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8" name="Line 24">
                <a:extLst>
                  <a:ext uri="{FF2B5EF4-FFF2-40B4-BE49-F238E27FC236}">
                    <a16:creationId xmlns:a16="http://schemas.microsoft.com/office/drawing/2014/main" id="{299D80BE-6FE7-4E15-A116-0B8C5AF2C7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4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69" name="Line 25">
                <a:extLst>
                  <a:ext uri="{FF2B5EF4-FFF2-40B4-BE49-F238E27FC236}">
                    <a16:creationId xmlns:a16="http://schemas.microsoft.com/office/drawing/2014/main" id="{CF05F9A0-CC07-4FF8-90C2-214ECC92B2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8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70" name="Line 26">
                <a:extLst>
                  <a:ext uri="{FF2B5EF4-FFF2-40B4-BE49-F238E27FC236}">
                    <a16:creationId xmlns:a16="http://schemas.microsoft.com/office/drawing/2014/main" id="{C6239105-2BBD-4CEF-BC6F-28C14CF28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0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71" name="Line 27">
                <a:extLst>
                  <a:ext uri="{FF2B5EF4-FFF2-40B4-BE49-F238E27FC236}">
                    <a16:creationId xmlns:a16="http://schemas.microsoft.com/office/drawing/2014/main" id="{7E53A493-17E3-4E25-B577-A841E7FFC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72" name="Line 28">
                <a:extLst>
                  <a:ext uri="{FF2B5EF4-FFF2-40B4-BE49-F238E27FC236}">
                    <a16:creationId xmlns:a16="http://schemas.microsoft.com/office/drawing/2014/main" id="{AF8C8946-BEFC-4E71-8647-904012BCE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73" name="Text Box 29">
                <a:extLst>
                  <a:ext uri="{FF2B5EF4-FFF2-40B4-BE49-F238E27FC236}">
                    <a16:creationId xmlns:a16="http://schemas.microsoft.com/office/drawing/2014/main" id="{6A88E608-1E08-4A19-827E-94A35ADAF0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6" y="2928"/>
                <a:ext cx="344" cy="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b="1">
                    <a:latin typeface="Gill Sans MT" panose="020B0502020104020203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5374" name="AutoShape 30">
                <a:extLst>
                  <a:ext uri="{FF2B5EF4-FFF2-40B4-BE49-F238E27FC236}">
                    <a16:creationId xmlns:a16="http://schemas.microsoft.com/office/drawing/2014/main" id="{B31098FD-82F7-4E6A-96E2-2873A5EBB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1296" y="2592"/>
                <a:ext cx="528" cy="414"/>
              </a:xfrm>
              <a:custGeom>
                <a:avLst/>
                <a:gdLst>
                  <a:gd name="G0" fmla="+- 9257 0 0"/>
                  <a:gd name="G1" fmla="+- 18519 0 0"/>
                  <a:gd name="G2" fmla="+- 6825 0 0"/>
                  <a:gd name="G3" fmla="*/ 9257 1 2"/>
                  <a:gd name="G4" fmla="+- G3 10800 0"/>
                  <a:gd name="G5" fmla="+- 21600 9257 18519"/>
                  <a:gd name="G6" fmla="+- 18519 6825 0"/>
                  <a:gd name="G7" fmla="*/ G6 1 2"/>
                  <a:gd name="G8" fmla="*/ 18519 2 1"/>
                  <a:gd name="G9" fmla="+- G8 0 21600"/>
                  <a:gd name="G10" fmla="*/ 21600 G0 G1"/>
                  <a:gd name="G11" fmla="*/ 21600 G4 G1"/>
                  <a:gd name="G12" fmla="*/ 21600 G5 G1"/>
                  <a:gd name="G13" fmla="*/ 21600 G7 G1"/>
                  <a:gd name="G14" fmla="*/ 18519 1 2"/>
                  <a:gd name="G15" fmla="+- G5 0 G4"/>
                  <a:gd name="G16" fmla="+- G0 0 G4"/>
                  <a:gd name="G17" fmla="*/ G2 G15 G16"/>
                  <a:gd name="T0" fmla="*/ 15429 w 21600"/>
                  <a:gd name="T1" fmla="*/ 0 h 21600"/>
                  <a:gd name="T2" fmla="*/ 9257 w 21600"/>
                  <a:gd name="T3" fmla="*/ 6825 h 21600"/>
                  <a:gd name="T4" fmla="*/ 0 w 21600"/>
                  <a:gd name="T5" fmla="*/ 17996 h 21600"/>
                  <a:gd name="T6" fmla="*/ 9260 w 21600"/>
                  <a:gd name="T7" fmla="*/ 21600 h 21600"/>
                  <a:gd name="T8" fmla="*/ 18519 w 21600"/>
                  <a:gd name="T9" fmla="*/ 14780 h 21600"/>
                  <a:gd name="T10" fmla="*/ 21600 w 21600"/>
                  <a:gd name="T11" fmla="*/ 6825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G12 h 21600"/>
                  <a:gd name="T20" fmla="*/ G1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6825"/>
                    </a:lnTo>
                    <a:lnTo>
                      <a:pt x="12338" y="6825"/>
                    </a:lnTo>
                    <a:lnTo>
                      <a:pt x="12338" y="14391"/>
                    </a:lnTo>
                    <a:lnTo>
                      <a:pt x="0" y="14391"/>
                    </a:lnTo>
                    <a:lnTo>
                      <a:pt x="0" y="21600"/>
                    </a:lnTo>
                    <a:lnTo>
                      <a:pt x="18519" y="21600"/>
                    </a:lnTo>
                    <a:lnTo>
                      <a:pt x="18519" y="6825"/>
                    </a:lnTo>
                    <a:lnTo>
                      <a:pt x="21600" y="6825"/>
                    </a:lnTo>
                    <a:close/>
                  </a:path>
                </a:pathLst>
              </a:cu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75" name="Text Box 31">
              <a:extLst>
                <a:ext uri="{FF2B5EF4-FFF2-40B4-BE49-F238E27FC236}">
                  <a16:creationId xmlns:a16="http://schemas.microsoft.com/office/drawing/2014/main" id="{FEB10D3B-E24D-4BE2-A99A-C5F623406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2256"/>
              <a:ext cx="1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 i="1" u="sng">
                  <a:solidFill>
                    <a:srgbClr val="0000CC"/>
                  </a:solidFill>
                </a:rPr>
                <a:t>Finite set</a:t>
              </a:r>
              <a:r>
                <a:rPr lang="en-US" altLang="en-US"/>
                <a:t> of tape symbols</a:t>
              </a:r>
            </a:p>
          </p:txBody>
        </p:sp>
        <p:sp>
          <p:nvSpPr>
            <p:cNvPr id="185376" name="Line 32">
              <a:extLst>
                <a:ext uri="{FF2B5EF4-FFF2-40B4-BE49-F238E27FC236}">
                  <a16:creationId xmlns:a16="http://schemas.microsoft.com/office/drawing/2014/main" id="{BC52AF03-193C-4E5C-95AA-90E73609D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211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5377" name="Group 33">
              <a:extLst>
                <a:ext uri="{FF2B5EF4-FFF2-40B4-BE49-F238E27FC236}">
                  <a16:creationId xmlns:a16="http://schemas.microsoft.com/office/drawing/2014/main" id="{CFAE811E-9980-4DDC-BB1A-444CC68D6F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776"/>
              <a:ext cx="1008" cy="336"/>
              <a:chOff x="384" y="1776"/>
              <a:chExt cx="1008" cy="336"/>
            </a:xfrm>
          </p:grpSpPr>
          <p:sp>
            <p:nvSpPr>
              <p:cNvPr id="185378" name="Oval 34">
                <a:extLst>
                  <a:ext uri="{FF2B5EF4-FFF2-40B4-BE49-F238E27FC236}">
                    <a16:creationId xmlns:a16="http://schemas.microsoft.com/office/drawing/2014/main" id="{EC57E3C4-F329-453A-BB91-DF3ACA023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776"/>
                <a:ext cx="100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79" name="Oval 35">
                <a:extLst>
                  <a:ext uri="{FF2B5EF4-FFF2-40B4-BE49-F238E27FC236}">
                    <a16:creationId xmlns:a16="http://schemas.microsoft.com/office/drawing/2014/main" id="{FDAD84C0-CD1B-4E07-A3D1-0FD62D0F2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80" name="Oval 36">
                <a:extLst>
                  <a:ext uri="{FF2B5EF4-FFF2-40B4-BE49-F238E27FC236}">
                    <a16:creationId xmlns:a16="http://schemas.microsoft.com/office/drawing/2014/main" id="{4CA72199-E646-4923-BBD7-2F95BDD5B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81" name="Oval 37">
                <a:extLst>
                  <a:ext uri="{FF2B5EF4-FFF2-40B4-BE49-F238E27FC236}">
                    <a16:creationId xmlns:a16="http://schemas.microsoft.com/office/drawing/2014/main" id="{235402E3-620D-4D47-AB78-0391F58AA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82" name="Oval 38">
                <a:extLst>
                  <a:ext uri="{FF2B5EF4-FFF2-40B4-BE49-F238E27FC236}">
                    <a16:creationId xmlns:a16="http://schemas.microsoft.com/office/drawing/2014/main" id="{B1A484E2-FB04-4C2E-8352-DD553E965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83" name="Oval 39">
                <a:extLst>
                  <a:ext uri="{FF2B5EF4-FFF2-40B4-BE49-F238E27FC236}">
                    <a16:creationId xmlns:a16="http://schemas.microsoft.com/office/drawing/2014/main" id="{A8689968-FEAD-4212-AAD6-413E122D3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84" name="Line 40">
                <a:extLst>
                  <a:ext uri="{FF2B5EF4-FFF2-40B4-BE49-F238E27FC236}">
                    <a16:creationId xmlns:a16="http://schemas.microsoft.com/office/drawing/2014/main" id="{B7DC06F9-89AC-4B88-BDA0-8509EC5C4F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187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85" name="Line 41">
                <a:extLst>
                  <a:ext uri="{FF2B5EF4-FFF2-40B4-BE49-F238E27FC236}">
                    <a16:creationId xmlns:a16="http://schemas.microsoft.com/office/drawing/2014/main" id="{018FF7A1-241B-4E6B-A7BC-E2A47CD6D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86" name="Line 42">
                <a:extLst>
                  <a:ext uri="{FF2B5EF4-FFF2-40B4-BE49-F238E27FC236}">
                    <a16:creationId xmlns:a16="http://schemas.microsoft.com/office/drawing/2014/main" id="{AF25B76D-32D5-427F-8DED-D80A78DD4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187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87" name="Line 43">
                <a:extLst>
                  <a:ext uri="{FF2B5EF4-FFF2-40B4-BE49-F238E27FC236}">
                    <a16:creationId xmlns:a16="http://schemas.microsoft.com/office/drawing/2014/main" id="{2543D066-E929-442E-8F71-FFFE5A624A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88" name="Line 44">
                <a:extLst>
                  <a:ext uri="{FF2B5EF4-FFF2-40B4-BE49-F238E27FC236}">
                    <a16:creationId xmlns:a16="http://schemas.microsoft.com/office/drawing/2014/main" id="{7E8FA85E-B56F-4A80-B911-B555EB6A3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89" name="Line 45">
                <a:extLst>
                  <a:ext uri="{FF2B5EF4-FFF2-40B4-BE49-F238E27FC236}">
                    <a16:creationId xmlns:a16="http://schemas.microsoft.com/office/drawing/2014/main" id="{E6FCB27A-35EF-4EC9-B413-CFD2EA772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90" name="Line 46">
                <a:extLst>
                  <a:ext uri="{FF2B5EF4-FFF2-40B4-BE49-F238E27FC236}">
                    <a16:creationId xmlns:a16="http://schemas.microsoft.com/office/drawing/2014/main" id="{5ED01E26-A0D9-44AB-BF9E-5F4EBD844C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391" name="Line 47">
              <a:extLst>
                <a:ext uri="{FF2B5EF4-FFF2-40B4-BE49-F238E27FC236}">
                  <a16:creationId xmlns:a16="http://schemas.microsoft.com/office/drawing/2014/main" id="{2A891607-C6B1-4F9B-8D37-73F08B2C09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20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92" name="Text Box 48">
              <a:extLst>
                <a:ext uri="{FF2B5EF4-FFF2-40B4-BE49-F238E27FC236}">
                  <a16:creationId xmlns:a16="http://schemas.microsoft.com/office/drawing/2014/main" id="{5F176947-EAC1-4ECC-B280-AD2B92AE1A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0"/>
              <a:ext cx="18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 i="1" u="sng">
                  <a:solidFill>
                    <a:srgbClr val="0000CC"/>
                  </a:solidFill>
                </a:rPr>
                <a:t>Finite set</a:t>
              </a:r>
              <a:r>
                <a:rPr lang="en-US" altLang="en-US"/>
                <a:t> of control states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5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5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5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5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2" name="Rectangle 4">
            <a:extLst>
              <a:ext uri="{FF2B5EF4-FFF2-40B4-BE49-F238E27FC236}">
                <a16:creationId xmlns:a16="http://schemas.microsoft.com/office/drawing/2014/main" id="{8DAC2930-E04A-431F-8AB2-6C9709AA45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C-Programs Are Turing-Complete</a:t>
            </a:r>
          </a:p>
        </p:txBody>
      </p:sp>
      <p:sp>
        <p:nvSpPr>
          <p:cNvPr id="186373" name="Rectangle 5">
            <a:extLst>
              <a:ext uri="{FF2B5EF4-FFF2-40B4-BE49-F238E27FC236}">
                <a16:creationId xmlns:a16="http://schemas.microsoft.com/office/drawing/2014/main" id="{5FF7C82E-DAE5-4021-B44A-DF62C8E7FD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5105400"/>
            <a:ext cx="7010400" cy="1600200"/>
          </a:xfrm>
        </p:spPr>
        <p:txBody>
          <a:bodyPr/>
          <a:lstStyle/>
          <a:p>
            <a:pPr algn="r"/>
            <a:r>
              <a:rPr lang="en-US" altLang="en-US" sz="2000"/>
              <a:t>We’ll work at pseudo-code level</a:t>
            </a:r>
          </a:p>
          <a:p>
            <a:pPr algn="r"/>
            <a:r>
              <a:rPr lang="en-US" altLang="en-US" sz="2000"/>
              <a:t>(much higher than even C-programs)</a:t>
            </a:r>
          </a:p>
        </p:txBody>
      </p:sp>
      <p:sp>
        <p:nvSpPr>
          <p:cNvPr id="186374" name="Rectangle 6">
            <a:extLst>
              <a:ext uri="{FF2B5EF4-FFF2-40B4-BE49-F238E27FC236}">
                <a16:creationId xmlns:a16="http://schemas.microsoft.com/office/drawing/2014/main" id="{6173D72A-2FE2-48D6-93B7-B9FE2648C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19400"/>
            <a:ext cx="70104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1428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90963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06513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695450" algn="ctr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526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098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0670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242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/>
            <a:r>
              <a:rPr lang="en-US" altLang="en-US" sz="2000"/>
              <a:t>No C-program exists</a:t>
            </a:r>
          </a:p>
          <a:p>
            <a:pPr algn="r"/>
            <a:r>
              <a:rPr lang="en-US" altLang="en-US" sz="2000"/>
              <a:t>Implies</a:t>
            </a:r>
          </a:p>
          <a:p>
            <a:pPr algn="r"/>
            <a:r>
              <a:rPr lang="en-US" altLang="en-US" sz="2000"/>
              <a:t>No Algorithm/Machine exists!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>
            <a:extLst>
              <a:ext uri="{FF2B5EF4-FFF2-40B4-BE49-F238E27FC236}">
                <a16:creationId xmlns:a16="http://schemas.microsoft.com/office/drawing/2014/main" id="{3A7A89FA-9450-4B09-91EA-53C02C0D41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RECALL : Main Questions</a:t>
            </a:r>
          </a:p>
        </p:txBody>
      </p:sp>
      <p:grpSp>
        <p:nvGrpSpPr>
          <p:cNvPr id="2" name="Content Placeholder 188418">
            <a:extLst>
              <a:ext uri="{FF2B5EF4-FFF2-40B4-BE49-F238E27FC236}">
                <a16:creationId xmlns:a16="http://schemas.microsoft.com/office/drawing/2014/main" id="{70F3844D-BA5A-4629-97CC-69985A555E1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38288"/>
            <a:ext cx="8382000" cy="4648200"/>
            <a:chOff x="240" y="969"/>
            <a:chExt cx="5280" cy="2928"/>
          </a:xfrm>
        </p:grpSpPr>
        <p:sp>
          <p:nvSpPr>
            <p:cNvPr id="3" name="_s188421">
              <a:extLst>
                <a:ext uri="{FF2B5EF4-FFF2-40B4-BE49-F238E27FC236}">
                  <a16:creationId xmlns:a16="http://schemas.microsoft.com/office/drawing/2014/main" id="{E25FCD08-54C8-4FF7-BEC9-A71587508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48"/>
              <a:ext cx="38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188422">
              <a:extLst>
                <a:ext uri="{FF2B5EF4-FFF2-40B4-BE49-F238E27FC236}">
                  <a16:creationId xmlns:a16="http://schemas.microsoft.com/office/drawing/2014/main" id="{5F70C7D4-E84B-4252-9F12-018E50111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97"/>
              <a:ext cx="672" cy="67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BE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BETTER?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HARDER?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000" b="1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rPr>
                <a:t>TRACTABLE?</a:t>
              </a:r>
            </a:p>
          </p:txBody>
        </p:sp>
        <p:sp>
          <p:nvSpPr>
            <p:cNvPr id="5" name="_s188423">
              <a:extLst>
                <a:ext uri="{FF2B5EF4-FFF2-40B4-BE49-F238E27FC236}">
                  <a16:creationId xmlns:a16="http://schemas.microsoft.com/office/drawing/2014/main" id="{3EFF121D-4322-4BF3-AB48-8503DF326C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9"/>
              <a:ext cx="0" cy="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188424">
              <a:extLst>
                <a:ext uri="{FF2B5EF4-FFF2-40B4-BE49-F238E27FC236}">
                  <a16:creationId xmlns:a16="http://schemas.microsoft.com/office/drawing/2014/main" id="{4AE0ED80-EF55-40E1-8B4C-3D595CD2B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06"/>
              <a:ext cx="672" cy="672"/>
            </a:xfrm>
            <a:prstGeom prst="ellipse">
              <a:avLst/>
            </a:prstGeom>
            <a:solidFill>
              <a:srgbClr val="01BD0A"/>
            </a:solidFill>
            <a:ln w="28575">
              <a:solidFill>
                <a:srgbClr val="019308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SOLUTIONS?</a:t>
              </a:r>
            </a:p>
          </p:txBody>
        </p:sp>
        <p:sp>
          <p:nvSpPr>
            <p:cNvPr id="7" name="_s188425">
              <a:extLst>
                <a:ext uri="{FF2B5EF4-FFF2-40B4-BE49-F238E27FC236}">
                  <a16:creationId xmlns:a16="http://schemas.microsoft.com/office/drawing/2014/main" id="{A0B6F022-636C-47E6-9504-B2D51F2610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48"/>
              <a:ext cx="3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188426">
              <a:extLst>
                <a:ext uri="{FF2B5EF4-FFF2-40B4-BE49-F238E27FC236}">
                  <a16:creationId xmlns:a16="http://schemas.microsoft.com/office/drawing/2014/main" id="{1B6C7CAA-A05B-4BBC-BB91-D739EBBD2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97"/>
              <a:ext cx="672" cy="672"/>
            </a:xfrm>
            <a:prstGeom prst="ellipse">
              <a:avLst/>
            </a:prstGeom>
            <a:solidFill>
              <a:srgbClr val="0399FF"/>
            </a:solidFill>
            <a:ln w="28575">
              <a:solidFill>
                <a:srgbClr val="4B595B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BEST?</a:t>
              </a:r>
            </a:p>
          </p:txBody>
        </p:sp>
        <p:sp>
          <p:nvSpPr>
            <p:cNvPr id="9" name="_s188427">
              <a:extLst>
                <a:ext uri="{FF2B5EF4-FFF2-40B4-BE49-F238E27FC236}">
                  <a16:creationId xmlns:a16="http://schemas.microsoft.com/office/drawing/2014/main" id="{2A3FACCE-2677-4BFD-BC5B-6FC7F09803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60"/>
              <a:ext cx="0" cy="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188428">
              <a:extLst>
                <a:ext uri="{FF2B5EF4-FFF2-40B4-BE49-F238E27FC236}">
                  <a16:creationId xmlns:a16="http://schemas.microsoft.com/office/drawing/2014/main" id="{A91B10EE-E334-4E52-8F5D-1498F4C5D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088"/>
              <a:ext cx="672" cy="672"/>
            </a:xfrm>
            <a:prstGeom prst="ellipse">
              <a:avLst/>
            </a:prstGeom>
            <a:solidFill>
              <a:srgbClr val="FF8C01"/>
            </a:solidFill>
            <a:ln w="28575">
              <a:solidFill>
                <a:srgbClr val="D876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PROBLEMS?</a:t>
              </a:r>
            </a:p>
          </p:txBody>
        </p:sp>
        <p:sp>
          <p:nvSpPr>
            <p:cNvPr id="11" name="_s188429">
              <a:extLst>
                <a:ext uri="{FF2B5EF4-FFF2-40B4-BE49-F238E27FC236}">
                  <a16:creationId xmlns:a16="http://schemas.microsoft.com/office/drawing/2014/main" id="{16232F57-DE16-41C8-9B14-0686AC87C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64"/>
              <a:ext cx="1536" cy="705"/>
            </a:xfrm>
            <a:prstGeom prst="ellipse">
              <a:avLst/>
            </a:prstGeom>
            <a:solidFill>
              <a:srgbClr val="F1FD09"/>
            </a:solidFill>
            <a:ln w="28575">
              <a:solidFill>
                <a:srgbClr val="CAD40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Better-and-Better Solutions To Computational Problems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43E5E823-41AE-4FD2-92A7-2311E18EB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3312"/>
              <a:ext cx="13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= Turing Machines</a:t>
              </a:r>
            </a:p>
          </p:txBody>
        </p:sp>
      </p:grpSp>
      <p:sp>
        <p:nvSpPr>
          <p:cNvPr id="188430" name="Text Box 14">
            <a:extLst>
              <a:ext uri="{FF2B5EF4-FFF2-40B4-BE49-F238E27FC236}">
                <a16:creationId xmlns:a16="http://schemas.microsoft.com/office/drawing/2014/main" id="{29E31960-431F-4978-B4FA-956EE2535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57400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Languages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8" name="Rectangle 4">
            <a:extLst>
              <a:ext uri="{FF2B5EF4-FFF2-40B4-BE49-F238E27FC236}">
                <a16:creationId xmlns:a16="http://schemas.microsoft.com/office/drawing/2014/main" id="{2254CD20-4A20-4BD4-8E62-4C20C52D8AC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Recognizing Versus Deciding</a:t>
            </a:r>
            <a:br>
              <a:rPr lang="en-US" altLang="en-US"/>
            </a:br>
            <a:r>
              <a:rPr lang="en-US" altLang="en-US"/>
              <a:t>Languages</a:t>
            </a:r>
          </a:p>
        </p:txBody>
      </p:sp>
      <p:sp>
        <p:nvSpPr>
          <p:cNvPr id="190469" name="Rectangle 5">
            <a:extLst>
              <a:ext uri="{FF2B5EF4-FFF2-40B4-BE49-F238E27FC236}">
                <a16:creationId xmlns:a16="http://schemas.microsoft.com/office/drawing/2014/main" id="{03A690EE-65D8-4EC1-8F46-98DC1331B7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066800" y="2819400"/>
            <a:ext cx="7772400" cy="1600200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/>
              <a:t>A TM M </a:t>
            </a:r>
            <a:r>
              <a:rPr lang="en-US" altLang="en-US" b="1">
                <a:solidFill>
                  <a:srgbClr val="0000CC"/>
                </a:solidFill>
              </a:rPr>
              <a:t>recognizes</a:t>
            </a:r>
            <a:r>
              <a:rPr lang="en-US" altLang="en-US"/>
              <a:t> language L if:</a:t>
            </a:r>
          </a:p>
          <a:p>
            <a:r>
              <a:rPr lang="en-US" altLang="en-US"/>
              <a:t>For all w in L , M accepts w</a:t>
            </a:r>
          </a:p>
          <a:p>
            <a:r>
              <a:rPr lang="en-US" altLang="en-US"/>
              <a:t>For all w not in L, M does not accept w</a:t>
            </a:r>
          </a:p>
        </p:txBody>
      </p:sp>
      <p:sp>
        <p:nvSpPr>
          <p:cNvPr id="190470" name="Rectangle 6">
            <a:extLst>
              <a:ext uri="{FF2B5EF4-FFF2-40B4-BE49-F238E27FC236}">
                <a16:creationId xmlns:a16="http://schemas.microsoft.com/office/drawing/2014/main" id="{7D71B3A7-680D-4B36-835B-891C8427F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648200"/>
            <a:ext cx="7010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1428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90963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06513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695450" algn="ctr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526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098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0670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242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/>
            <a:r>
              <a:rPr lang="en-US" altLang="en-US" sz="2400"/>
              <a:t>A TM M </a:t>
            </a:r>
            <a:r>
              <a:rPr lang="en-US" altLang="en-US" sz="2400" b="1">
                <a:solidFill>
                  <a:srgbClr val="0000CC"/>
                </a:solidFill>
              </a:rPr>
              <a:t>decides</a:t>
            </a:r>
            <a:r>
              <a:rPr lang="en-US" altLang="en-US" sz="2400"/>
              <a:t> language L if:</a:t>
            </a:r>
          </a:p>
          <a:p>
            <a:pPr algn="ctr"/>
            <a:r>
              <a:rPr lang="en-US" altLang="en-US" sz="2400"/>
              <a:t>For all w in L , M accepts w</a:t>
            </a:r>
          </a:p>
          <a:p>
            <a:pPr algn="ctr"/>
            <a:r>
              <a:rPr lang="en-US" altLang="en-US" sz="2400"/>
              <a:t>For all w not in L , M rejects 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>
            <a:extLst>
              <a:ext uri="{FF2B5EF4-FFF2-40B4-BE49-F238E27FC236}">
                <a16:creationId xmlns:a16="http://schemas.microsoft.com/office/drawing/2014/main" id="{11E50D75-4E2F-4C18-AF1F-8ED4B646F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Decidability and Recognizability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2D3B4F04-2069-4992-BDD4-54CDD740FC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600"/>
              <a:t>L is decidable if some TM M decides L</a:t>
            </a:r>
          </a:p>
          <a:p>
            <a:pPr>
              <a:lnSpc>
                <a:spcPct val="80000"/>
              </a:lnSpc>
            </a:pPr>
            <a:endParaRPr lang="en-US" altLang="en-US" sz="2600"/>
          </a:p>
          <a:p>
            <a:pPr>
              <a:lnSpc>
                <a:spcPct val="80000"/>
              </a:lnSpc>
            </a:pPr>
            <a:r>
              <a:rPr lang="en-US" altLang="en-US" sz="2600"/>
              <a:t>L is recognizable if some TM M recognizes L</a:t>
            </a:r>
          </a:p>
          <a:p>
            <a:pPr>
              <a:lnSpc>
                <a:spcPct val="80000"/>
              </a:lnSpc>
            </a:pPr>
            <a:endParaRPr lang="en-US" altLang="en-US" sz="2600"/>
          </a:p>
          <a:p>
            <a:pPr>
              <a:lnSpc>
                <a:spcPct val="80000"/>
              </a:lnSpc>
            </a:pPr>
            <a:r>
              <a:rPr lang="en-US" altLang="en-US" sz="2600"/>
              <a:t>Recursive Class (</a:t>
            </a:r>
            <a:r>
              <a:rPr lang="en-US" altLang="en-US" sz="2600" b="1"/>
              <a:t>R</a:t>
            </a:r>
            <a:r>
              <a:rPr lang="en-US" altLang="en-US" sz="2600"/>
              <a:t>): The set of all decidable languages</a:t>
            </a:r>
          </a:p>
          <a:p>
            <a:pPr>
              <a:lnSpc>
                <a:spcPct val="80000"/>
              </a:lnSpc>
            </a:pPr>
            <a:endParaRPr lang="en-US" altLang="en-US" sz="2600"/>
          </a:p>
          <a:p>
            <a:pPr>
              <a:lnSpc>
                <a:spcPct val="80000"/>
              </a:lnSpc>
            </a:pPr>
            <a:r>
              <a:rPr lang="en-US" altLang="en-US" sz="2600"/>
              <a:t>Recursively Enumerable Class (</a:t>
            </a:r>
            <a:r>
              <a:rPr lang="en-US" altLang="en-US" sz="2600" b="1"/>
              <a:t>RE</a:t>
            </a:r>
            <a:r>
              <a:rPr lang="en-US" altLang="en-US" sz="2600"/>
              <a:t>): The set of all recognizable languages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600"/>
          </a:p>
          <a:p>
            <a:pPr>
              <a:lnSpc>
                <a:spcPct val="80000"/>
              </a:lnSpc>
            </a:pPr>
            <a:r>
              <a:rPr lang="en-US" altLang="en-US" sz="2600" b="1"/>
              <a:t>R </a:t>
            </a:r>
            <a:r>
              <a:rPr lang="en-US" altLang="en-US" sz="2600"/>
              <a:t>is (strictly) contained in </a:t>
            </a:r>
            <a:r>
              <a:rPr lang="en-US" altLang="en-US" sz="2600" b="1"/>
              <a:t>RE</a:t>
            </a:r>
            <a:endParaRPr lang="en-US" altLang="en-US" sz="2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2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2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>
            <a:extLst>
              <a:ext uri="{FF2B5EF4-FFF2-40B4-BE49-F238E27FC236}">
                <a16:creationId xmlns:a16="http://schemas.microsoft.com/office/drawing/2014/main" id="{D72F553E-FBA5-4BB9-B033-A2FAD16C956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LANGUAGES THAT ARE RECOGNIZABLE BUT NOT DECIDABLE</a:t>
            </a:r>
          </a:p>
        </p:txBody>
      </p:sp>
      <p:sp>
        <p:nvSpPr>
          <p:cNvPr id="197637" name="Rectangle 5">
            <a:extLst>
              <a:ext uri="{FF2B5EF4-FFF2-40B4-BE49-F238E27FC236}">
                <a16:creationId xmlns:a16="http://schemas.microsoft.com/office/drawing/2014/main" id="{45806889-6191-4CC4-B7F3-4D56E88489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sz="2000"/>
              <a:t>The Halting Problem</a:t>
            </a:r>
          </a:p>
          <a:p>
            <a:pPr algn="r"/>
            <a:r>
              <a:rPr lang="en-US" altLang="en-US" sz="2000"/>
              <a:t>More “Complicated” Diagonalization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0DAD004F-C3F3-4A98-A5AF-7251DAE921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800"/>
              <a:t>Language A</a:t>
            </a:r>
            <a:r>
              <a:rPr lang="en-US" altLang="en-US" sz="6800" baseline="-25000"/>
              <a:t>TM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836D7580-BE6F-4DBE-AF05-2A04B6A66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362200"/>
            <a:ext cx="8001000" cy="2209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5600" b="1">
                <a:solidFill>
                  <a:srgbClr val="0000CC"/>
                </a:solidFill>
              </a:rPr>
              <a:t>A</a:t>
            </a:r>
            <a:r>
              <a:rPr lang="en-US" altLang="en-US" sz="5600" b="1" baseline="-25000">
                <a:solidFill>
                  <a:srgbClr val="0000CC"/>
                </a:solidFill>
              </a:rPr>
              <a:t>TM</a:t>
            </a:r>
            <a:r>
              <a:rPr lang="en-US" altLang="en-US" sz="5600" b="1">
                <a:solidFill>
                  <a:srgbClr val="0000CC"/>
                </a:solidFill>
              </a:rPr>
              <a:t> = {(M,w) | TM M accepts w}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>
            <a:extLst>
              <a:ext uri="{FF2B5EF4-FFF2-40B4-BE49-F238E27FC236}">
                <a16:creationId xmlns:a16="http://schemas.microsoft.com/office/drawing/2014/main" id="{FD40511B-85BE-4F01-877D-2E6B997E73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6000"/>
              <a:t>A</a:t>
            </a:r>
            <a:r>
              <a:rPr lang="en-US" altLang="en-US" sz="6000" baseline="-25000"/>
              <a:t>TM</a:t>
            </a:r>
            <a:r>
              <a:rPr lang="en-US" altLang="en-US" sz="6000"/>
              <a:t> is Recognizable</a:t>
            </a:r>
          </a:p>
        </p:txBody>
      </p:sp>
      <p:sp>
        <p:nvSpPr>
          <p:cNvPr id="200709" name="Rectangle 5">
            <a:extLst>
              <a:ext uri="{FF2B5EF4-FFF2-40B4-BE49-F238E27FC236}">
                <a16:creationId xmlns:a16="http://schemas.microsoft.com/office/drawing/2014/main" id="{C5CC7B16-A20D-4319-BCAB-C7EA9764B0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/>
              <a:t>Why?</a:t>
            </a:r>
          </a:p>
          <a:p>
            <a:pPr algn="r"/>
            <a:r>
              <a:rPr lang="en-US" altLang="en-US"/>
              <a:t>Just simulate M on w!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>
            <a:extLst>
              <a:ext uri="{FF2B5EF4-FFF2-40B4-BE49-F238E27FC236}">
                <a16:creationId xmlns:a16="http://schemas.microsoft.com/office/drawing/2014/main" id="{BC765363-9600-49CD-B1AD-A7EE7E132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/>
              <a:t>A</a:t>
            </a:r>
            <a:r>
              <a:rPr lang="en-US" altLang="en-US" sz="5600" baseline="-25000"/>
              <a:t>TM</a:t>
            </a:r>
            <a:r>
              <a:rPr lang="en-US" altLang="en-US" sz="5600"/>
              <a:t> is undecidable</a:t>
            </a:r>
          </a:p>
        </p:txBody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EB17294F-3423-47D9-A35E-FB60283579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the contrary, and let TM H decide A</a:t>
            </a:r>
            <a:r>
              <a:rPr lang="en-US" altLang="en-US" baseline="-25000"/>
              <a:t>TM</a:t>
            </a:r>
          </a:p>
          <a:p>
            <a:endParaRPr lang="en-US" altLang="en-US" baseline="-25000"/>
          </a:p>
          <a:p>
            <a:r>
              <a:rPr lang="en-US" altLang="en-US"/>
              <a:t>By definition, on input (M,w):</a:t>
            </a:r>
          </a:p>
          <a:p>
            <a:pPr lvl="1"/>
            <a:r>
              <a:rPr lang="en-US" altLang="en-US"/>
              <a:t>H accepts if M accepts w</a:t>
            </a:r>
          </a:p>
          <a:p>
            <a:pPr lvl="1"/>
            <a:r>
              <a:rPr lang="en-US" altLang="en-US"/>
              <a:t>H rejects if M does not accept 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94E03FF3-BAE7-42F9-A6B5-90ED56BC6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/>
              <a:t>A</a:t>
            </a:r>
            <a:r>
              <a:rPr lang="en-US" altLang="en-US" sz="4200" baseline="-25000"/>
              <a:t>TM</a:t>
            </a:r>
            <a:r>
              <a:rPr lang="en-US" altLang="en-US" sz="4200"/>
              <a:t> is undecidable (Contd.)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5824A325-A5D9-42E8-BCD0-C71A837E7F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600" baseline="-25000"/>
          </a:p>
          <a:p>
            <a:pPr>
              <a:lnSpc>
                <a:spcPct val="90000"/>
              </a:lnSpc>
            </a:pPr>
            <a:r>
              <a:rPr lang="en-US" altLang="en-US" sz="2600"/>
              <a:t>Consider TM D, that on input M: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Runs H(M, M)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Accepts if H rejects 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Rejects if H accepts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600"/>
              <a:t>Obvious fact: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D is well defined if H exists</a:t>
            </a:r>
          </a:p>
          <a:p>
            <a:pPr lvl="1">
              <a:lnSpc>
                <a:spcPct val="90000"/>
              </a:lnSpc>
            </a:pPr>
            <a:endParaRPr lang="en-US" altLang="en-US" sz="2200"/>
          </a:p>
          <a:p>
            <a:pPr>
              <a:lnSpc>
                <a:spcPct val="90000"/>
              </a:lnSpc>
            </a:pPr>
            <a:r>
              <a:rPr lang="en-US" altLang="en-US" sz="2600"/>
              <a:t>We show: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D is self-contradictory!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3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3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0D9819BF-9F4B-4A37-8929-5B80A0941F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ln>
                  <a:noFill/>
                </a:ln>
                <a:effectLst/>
              </a:rPr>
              <a:t>RECALL : Main Questions</a:t>
            </a:r>
          </a:p>
        </p:txBody>
      </p:sp>
      <p:grpSp>
        <p:nvGrpSpPr>
          <p:cNvPr id="2" name="Content Placeholder 38983">
            <a:extLst>
              <a:ext uri="{FF2B5EF4-FFF2-40B4-BE49-F238E27FC236}">
                <a16:creationId xmlns:a16="http://schemas.microsoft.com/office/drawing/2014/main" id="{B0FA52D3-703C-4F17-B128-87F56394AE0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38288"/>
            <a:ext cx="8382000" cy="4648200"/>
            <a:chOff x="240" y="969"/>
            <a:chExt cx="5280" cy="2928"/>
          </a:xfrm>
        </p:grpSpPr>
        <p:sp>
          <p:nvSpPr>
            <p:cNvPr id="3" name="_s38993">
              <a:extLst>
                <a:ext uri="{FF2B5EF4-FFF2-40B4-BE49-F238E27FC236}">
                  <a16:creationId xmlns:a16="http://schemas.microsoft.com/office/drawing/2014/main" id="{E92FBB52-D2BB-42C1-A285-0545955D30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48"/>
              <a:ext cx="384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_s38992">
              <a:extLst>
                <a:ext uri="{FF2B5EF4-FFF2-40B4-BE49-F238E27FC236}">
                  <a16:creationId xmlns:a16="http://schemas.microsoft.com/office/drawing/2014/main" id="{204BD621-527E-4B98-B5C5-31E1C96E3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097"/>
              <a:ext cx="672" cy="67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BE00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BETTER?</a:t>
              </a:r>
            </a:p>
          </p:txBody>
        </p:sp>
        <p:sp>
          <p:nvSpPr>
            <p:cNvPr id="5" name="_s38991">
              <a:extLst>
                <a:ext uri="{FF2B5EF4-FFF2-40B4-BE49-F238E27FC236}">
                  <a16:creationId xmlns:a16="http://schemas.microsoft.com/office/drawing/2014/main" id="{B3597FBC-3430-4548-A41B-5E0ACC5B5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769"/>
              <a:ext cx="0" cy="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_s38990">
              <a:extLst>
                <a:ext uri="{FF2B5EF4-FFF2-40B4-BE49-F238E27FC236}">
                  <a16:creationId xmlns:a16="http://schemas.microsoft.com/office/drawing/2014/main" id="{F0A92731-01B7-44D2-996E-E4D5AD843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106"/>
              <a:ext cx="672" cy="672"/>
            </a:xfrm>
            <a:prstGeom prst="ellipse">
              <a:avLst/>
            </a:prstGeom>
            <a:solidFill>
              <a:srgbClr val="01BD0A"/>
            </a:solidFill>
            <a:ln w="28575">
              <a:solidFill>
                <a:srgbClr val="019308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SOLUTIONS?</a:t>
              </a:r>
            </a:p>
          </p:txBody>
        </p:sp>
        <p:sp>
          <p:nvSpPr>
            <p:cNvPr id="7" name="_s38989">
              <a:extLst>
                <a:ext uri="{FF2B5EF4-FFF2-40B4-BE49-F238E27FC236}">
                  <a16:creationId xmlns:a16="http://schemas.microsoft.com/office/drawing/2014/main" id="{CB80ECD3-50F7-4A1E-92C8-EB378D054D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48"/>
              <a:ext cx="385" cy="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_s38988">
              <a:extLst>
                <a:ext uri="{FF2B5EF4-FFF2-40B4-BE49-F238E27FC236}">
                  <a16:creationId xmlns:a16="http://schemas.microsoft.com/office/drawing/2014/main" id="{C7DBC066-E321-4357-BFB8-8D3923264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097"/>
              <a:ext cx="672" cy="672"/>
            </a:xfrm>
            <a:prstGeom prst="ellipse">
              <a:avLst/>
            </a:prstGeom>
            <a:solidFill>
              <a:srgbClr val="0399FF"/>
            </a:solidFill>
            <a:ln w="28575">
              <a:solidFill>
                <a:srgbClr val="4B595B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BEST?</a:t>
              </a:r>
            </a:p>
          </p:txBody>
        </p:sp>
        <p:sp>
          <p:nvSpPr>
            <p:cNvPr id="9" name="_s38987">
              <a:extLst>
                <a:ext uri="{FF2B5EF4-FFF2-40B4-BE49-F238E27FC236}">
                  <a16:creationId xmlns:a16="http://schemas.microsoft.com/office/drawing/2014/main" id="{F39581CC-A188-48BF-92A1-E03B7D39F1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0" y="1760"/>
              <a:ext cx="0" cy="3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_s38986">
              <a:extLst>
                <a:ext uri="{FF2B5EF4-FFF2-40B4-BE49-F238E27FC236}">
                  <a16:creationId xmlns:a16="http://schemas.microsoft.com/office/drawing/2014/main" id="{6839D6AE-D6E2-4F36-9B04-B0090DC89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088"/>
              <a:ext cx="672" cy="672"/>
            </a:xfrm>
            <a:prstGeom prst="ellipse">
              <a:avLst/>
            </a:prstGeom>
            <a:solidFill>
              <a:srgbClr val="FF8C01"/>
            </a:solidFill>
            <a:ln w="28575">
              <a:solidFill>
                <a:srgbClr val="D87600"/>
              </a:solidFill>
              <a:round/>
              <a:headEnd/>
              <a:tailEnd/>
            </a:ln>
          </p:spPr>
          <p:txBody>
            <a:bodyPr vert="horz" wrap="non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PROBLEMS?</a:t>
              </a:r>
            </a:p>
          </p:txBody>
        </p:sp>
        <p:sp>
          <p:nvSpPr>
            <p:cNvPr id="11" name="_s38985">
              <a:extLst>
                <a:ext uri="{FF2B5EF4-FFF2-40B4-BE49-F238E27FC236}">
                  <a16:creationId xmlns:a16="http://schemas.microsoft.com/office/drawing/2014/main" id="{4D84A059-E6EC-4EF9-A8FC-F8CD22671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2064"/>
              <a:ext cx="1536" cy="705"/>
            </a:xfrm>
            <a:prstGeom prst="ellipse">
              <a:avLst/>
            </a:prstGeom>
            <a:solidFill>
              <a:srgbClr val="F1FD09"/>
            </a:solidFill>
            <a:ln w="28575">
              <a:solidFill>
                <a:srgbClr val="CAD402"/>
              </a:solidFill>
              <a:round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Better-and-Better Solutions To Computational Problems</a:t>
              </a:r>
            </a:p>
          </p:txBody>
        </p:sp>
      </p:grpSp>
      <p:sp>
        <p:nvSpPr>
          <p:cNvPr id="38994" name="Text Box 82">
            <a:extLst>
              <a:ext uri="{FF2B5EF4-FFF2-40B4-BE49-F238E27FC236}">
                <a16:creationId xmlns:a16="http://schemas.microsoft.com/office/drawing/2014/main" id="{54944F41-CE74-4F99-AE5A-3DA7A3739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057400"/>
            <a:ext cx="15113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= Languages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>
            <a:extLst>
              <a:ext uri="{FF2B5EF4-FFF2-40B4-BE49-F238E27FC236}">
                <a16:creationId xmlns:a16="http://schemas.microsoft.com/office/drawing/2014/main" id="{AC11C986-DA43-48E7-B916-090D407B12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/>
              <a:t>A</a:t>
            </a:r>
            <a:r>
              <a:rPr lang="en-US" altLang="en-US" sz="4200" baseline="-25000"/>
              <a:t>TM</a:t>
            </a:r>
            <a:r>
              <a:rPr lang="en-US" altLang="en-US" sz="4200"/>
              <a:t> is undecidable (Contd.)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0A1A66CE-6C05-4963-9573-37D05C1666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100" baseline="-25000"/>
          </a:p>
          <a:p>
            <a:pPr>
              <a:lnSpc>
                <a:spcPct val="90000"/>
              </a:lnSpc>
            </a:pPr>
            <a:r>
              <a:rPr lang="en-US" altLang="en-US" sz="2100"/>
              <a:t>RECALL: TM D, that on input M: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Runs H(M, M)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Accepts if H rejects 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Rejects if H accepts</a:t>
            </a:r>
          </a:p>
          <a:p>
            <a:pPr lvl="1"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sz="2100"/>
              <a:t>Question: What happens in D(D)?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 accepts D if H(D,D) rejects, implying D does not accept D! A </a:t>
            </a:r>
            <a:r>
              <a:rPr lang="en-US" altLang="en-US" b="1">
                <a:solidFill>
                  <a:srgbClr val="0000CC"/>
                </a:solidFill>
              </a:rPr>
              <a:t>contradiction</a:t>
            </a:r>
            <a:r>
              <a:rPr lang="en-US" altLang="en-US"/>
              <a:t>!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 rejects D if H(D,D) accepts, implying D accepts D! Again a </a:t>
            </a:r>
            <a:r>
              <a:rPr lang="en-US" altLang="en-US" b="1">
                <a:solidFill>
                  <a:srgbClr val="0000CC"/>
                </a:solidFill>
              </a:rPr>
              <a:t>contradiction</a:t>
            </a:r>
            <a:r>
              <a:rPr lang="en-US" altLang="en-US"/>
              <a:t>!</a:t>
            </a:r>
          </a:p>
          <a:p>
            <a:pPr>
              <a:lnSpc>
                <a:spcPct val="90000"/>
              </a:lnSpc>
            </a:pPr>
            <a:endParaRPr lang="en-US" altLang="en-US" sz="2100"/>
          </a:p>
          <a:p>
            <a:pPr>
              <a:lnSpc>
                <a:spcPct val="90000"/>
              </a:lnSpc>
            </a:pPr>
            <a:r>
              <a:rPr lang="en-US" altLang="en-US" sz="2100"/>
              <a:t>Conclusion: H doesn’t exist.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4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7A3BEBAC-117E-4C88-B71C-76AC1EA5D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/>
              <a:t>The CLASS </a:t>
            </a:r>
            <a:r>
              <a:rPr lang="en-US" altLang="en-US" sz="6000" b="1">
                <a:solidFill>
                  <a:srgbClr val="0000CC"/>
                </a:solidFill>
              </a:rPr>
              <a:t>P</a:t>
            </a:r>
            <a:br>
              <a:rPr lang="en-US" altLang="en-US" sz="6000" b="1">
                <a:solidFill>
                  <a:srgbClr val="0000CC"/>
                </a:solidFill>
              </a:rPr>
            </a:br>
            <a:r>
              <a:rPr lang="en-US" altLang="en-US" sz="2000" b="1">
                <a:solidFill>
                  <a:srgbClr val="0000CC"/>
                </a:solidFill>
              </a:rPr>
              <a:t>(Efficiently Decidable/Tractable Languages)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ACD8F852-B46C-434F-B124-740E345FEC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057400"/>
            <a:ext cx="8001000" cy="3733800"/>
          </a:xfrm>
        </p:spPr>
        <p:txBody>
          <a:bodyPr/>
          <a:lstStyle/>
          <a:p>
            <a:r>
              <a:rPr lang="en-US" altLang="en-US"/>
              <a:t>TIME(n) = {L | L has a decider M that runs in O(n) steps, for all inputs}</a:t>
            </a:r>
          </a:p>
          <a:p>
            <a:endParaRPr lang="en-US" altLang="en-US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6800" b="1"/>
              <a:t>   P</a:t>
            </a:r>
            <a:r>
              <a:rPr lang="en-US" altLang="en-US" sz="3800" b="1"/>
              <a:t> </a:t>
            </a:r>
            <a:r>
              <a:rPr lang="en-US" altLang="en-US" sz="3800"/>
              <a:t> = </a:t>
            </a:r>
            <a:r>
              <a:rPr lang="en-US" altLang="en-US" sz="7400"/>
              <a:t>U</a:t>
            </a:r>
            <a:r>
              <a:rPr lang="en-US" altLang="en-US" sz="2600" baseline="-25000"/>
              <a:t>k = 1,2,…</a:t>
            </a:r>
            <a:r>
              <a:rPr lang="en-US" altLang="en-US" sz="5600"/>
              <a:t>TIME(n</a:t>
            </a:r>
            <a:r>
              <a:rPr lang="en-US" altLang="en-US" sz="5600" baseline="30000"/>
              <a:t>k</a:t>
            </a:r>
            <a:r>
              <a:rPr lang="en-US" altLang="en-US" sz="5600"/>
              <a:t>)</a:t>
            </a:r>
            <a:endParaRPr lang="en-US" altLang="en-US" sz="5600" baseline="-250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B7FD5548-061A-439B-962C-110A6C2212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6000"/>
              <a:t>The CLASS </a:t>
            </a:r>
            <a:r>
              <a:rPr lang="en-US" altLang="en-US" sz="6000" b="1">
                <a:solidFill>
                  <a:srgbClr val="0000CC"/>
                </a:solidFill>
              </a:rPr>
              <a:t>NP</a:t>
            </a:r>
            <a:br>
              <a:rPr lang="en-US" altLang="en-US" sz="6000" b="1">
                <a:solidFill>
                  <a:srgbClr val="0000CC"/>
                </a:solidFill>
              </a:rPr>
            </a:br>
            <a:r>
              <a:rPr lang="en-US" altLang="en-US" sz="2000" b="1">
                <a:solidFill>
                  <a:srgbClr val="0000CC"/>
                </a:solidFill>
              </a:rPr>
              <a:t>(Efficiently Verifiable Languages)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E51E78B5-FF66-4C98-9867-7B8538155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057400"/>
            <a:ext cx="8001000" cy="3733800"/>
          </a:xfrm>
        </p:spPr>
        <p:txBody>
          <a:bodyPr/>
          <a:lstStyle/>
          <a:p>
            <a:r>
              <a:rPr lang="en-US" altLang="en-US" sz="2600"/>
              <a:t>NTIME(n) = {L | L has a non-deterministic turing machine N that runs in O(n) steps}</a:t>
            </a:r>
          </a:p>
          <a:p>
            <a:endParaRPr lang="en-US" altLang="en-US" sz="260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6300" b="1"/>
              <a:t>   NP</a:t>
            </a:r>
            <a:r>
              <a:rPr lang="en-US" altLang="en-US" sz="3400" b="1"/>
              <a:t> </a:t>
            </a:r>
            <a:r>
              <a:rPr lang="en-US" altLang="en-US" sz="3400"/>
              <a:t> = </a:t>
            </a:r>
            <a:r>
              <a:rPr lang="en-US" altLang="en-US" sz="6900"/>
              <a:t>U</a:t>
            </a:r>
            <a:r>
              <a:rPr lang="en-US" altLang="en-US" sz="2200" baseline="-25000"/>
              <a:t>k = 1,2,…</a:t>
            </a:r>
            <a:r>
              <a:rPr lang="en-US" altLang="en-US" sz="5000"/>
              <a:t>NTIME(n</a:t>
            </a:r>
            <a:r>
              <a:rPr lang="en-US" altLang="en-US" sz="5000" baseline="30000"/>
              <a:t>k</a:t>
            </a:r>
            <a:r>
              <a:rPr lang="en-US" altLang="en-US" sz="5000"/>
              <a:t>)</a:t>
            </a:r>
            <a:endParaRPr lang="en-US" altLang="en-US" sz="5000" baseline="-2500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04E3EB66-9334-4A1E-950A-A28C310EA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264525" cy="1216025"/>
          </a:xfrm>
        </p:spPr>
        <p:txBody>
          <a:bodyPr/>
          <a:lstStyle/>
          <a:p>
            <a:r>
              <a:rPr lang="en-US" altLang="en-US" sz="5000"/>
              <a:t>Taxonomy of PROBLEMS</a:t>
            </a:r>
            <a:br>
              <a:rPr lang="en-US" altLang="en-US" sz="5000"/>
            </a:br>
            <a:r>
              <a:rPr lang="en-US" altLang="en-US" sz="5000"/>
              <a:t>(Thus far …) </a:t>
            </a:r>
          </a:p>
        </p:txBody>
      </p:sp>
      <p:sp>
        <p:nvSpPr>
          <p:cNvPr id="205828" name="Rectangle 4">
            <a:extLst>
              <a:ext uri="{FF2B5EF4-FFF2-40B4-BE49-F238E27FC236}">
                <a16:creationId xmlns:a16="http://schemas.microsoft.com/office/drawing/2014/main" id="{BD16C3B2-A94B-482D-A7C6-42C7EB72B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7696200" cy="403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05829" name="Oval 5">
            <a:extLst>
              <a:ext uri="{FF2B5EF4-FFF2-40B4-BE49-F238E27FC236}">
                <a16:creationId xmlns:a16="http://schemas.microsoft.com/office/drawing/2014/main" id="{B2898B29-7E4C-47D1-8C02-B615C1956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7467600" cy="3276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05831" name="Text Box 7">
            <a:extLst>
              <a:ext uri="{FF2B5EF4-FFF2-40B4-BE49-F238E27FC236}">
                <a16:creationId xmlns:a16="http://schemas.microsoft.com/office/drawing/2014/main" id="{48BB5857-5294-4201-AEDA-665B38485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249488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P({0,1}</a:t>
            </a:r>
            <a:r>
              <a:rPr lang="en-US" altLang="en-US" sz="2400" b="1" baseline="30000"/>
              <a:t>*</a:t>
            </a:r>
            <a:r>
              <a:rPr lang="en-US" altLang="en-US" sz="2400" b="1"/>
              <a:t>)</a:t>
            </a:r>
          </a:p>
        </p:txBody>
      </p:sp>
      <p:sp>
        <p:nvSpPr>
          <p:cNvPr id="205833" name="Text Box 9">
            <a:extLst>
              <a:ext uri="{FF2B5EF4-FFF2-40B4-BE49-F238E27FC236}">
                <a16:creationId xmlns:a16="http://schemas.microsoft.com/office/drawing/2014/main" id="{D7E4C35B-17E4-44A6-A080-B724EDC0C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4030663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RE</a:t>
            </a:r>
          </a:p>
        </p:txBody>
      </p:sp>
      <p:sp>
        <p:nvSpPr>
          <p:cNvPr id="205834" name="Oval 10">
            <a:extLst>
              <a:ext uri="{FF2B5EF4-FFF2-40B4-BE49-F238E27FC236}">
                <a16:creationId xmlns:a16="http://schemas.microsoft.com/office/drawing/2014/main" id="{B92720D5-4A3E-40D0-A332-950B96064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5600"/>
            <a:ext cx="5867400" cy="25146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05837" name="Text Box 13">
            <a:extLst>
              <a:ext uri="{FF2B5EF4-FFF2-40B4-BE49-F238E27FC236}">
                <a16:creationId xmlns:a16="http://schemas.microsoft.com/office/drawing/2014/main" id="{7B8750E3-E6BD-4E51-ACE5-88E0F5C5D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6576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05838" name="Oval 14">
            <a:extLst>
              <a:ext uri="{FF2B5EF4-FFF2-40B4-BE49-F238E27FC236}">
                <a16:creationId xmlns:a16="http://schemas.microsoft.com/office/drawing/2014/main" id="{0B7CED97-6DA8-4DA6-9FBA-540EEF1E9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3733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05839" name="Text Box 15">
            <a:extLst>
              <a:ext uri="{FF2B5EF4-FFF2-40B4-BE49-F238E27FC236}">
                <a16:creationId xmlns:a16="http://schemas.microsoft.com/office/drawing/2014/main" id="{0B5C5B35-B8E8-4E1D-B065-140D721C2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11480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P</a:t>
            </a:r>
          </a:p>
        </p:txBody>
      </p:sp>
      <p:sp>
        <p:nvSpPr>
          <p:cNvPr id="205840" name="Text Box 16">
            <a:extLst>
              <a:ext uri="{FF2B5EF4-FFF2-40B4-BE49-F238E27FC236}">
                <a16:creationId xmlns:a16="http://schemas.microsoft.com/office/drawing/2014/main" id="{815D1C76-D387-468D-A8DE-74ADC730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33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* Unrecognizable</a:t>
            </a:r>
          </a:p>
        </p:txBody>
      </p:sp>
      <p:sp>
        <p:nvSpPr>
          <p:cNvPr id="205841" name="Text Box 17">
            <a:extLst>
              <a:ext uri="{FF2B5EF4-FFF2-40B4-BE49-F238E27FC236}">
                <a16:creationId xmlns:a16="http://schemas.microsoft.com/office/drawing/2014/main" id="{63B005F6-6DC2-4693-86CA-CC318BD88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313113"/>
            <a:ext cx="722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* A</a:t>
            </a:r>
            <a:r>
              <a:rPr lang="en-US" altLang="en-US" b="1" baseline="-25000"/>
              <a:t>TM</a:t>
            </a:r>
          </a:p>
        </p:txBody>
      </p:sp>
      <p:sp>
        <p:nvSpPr>
          <p:cNvPr id="205842" name="Text Box 18">
            <a:extLst>
              <a:ext uri="{FF2B5EF4-FFF2-40B4-BE49-F238E27FC236}">
                <a16:creationId xmlns:a16="http://schemas.microsoft.com/office/drawing/2014/main" id="{2E6E023C-6B06-4B3F-88C4-B8C624FC5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</a:rPr>
              <a:t>* Intractable</a:t>
            </a:r>
          </a:p>
        </p:txBody>
      </p:sp>
      <p:sp>
        <p:nvSpPr>
          <p:cNvPr id="205844" name="Text Box 20">
            <a:extLst>
              <a:ext uri="{FF2B5EF4-FFF2-40B4-BE49-F238E27FC236}">
                <a16:creationId xmlns:a16="http://schemas.microsoft.com/office/drawing/2014/main" id="{0FFDF287-E351-41E7-BDF3-46F7768F0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216650"/>
            <a:ext cx="7673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Upcoming: Inside P, Class NP, BPP (Randomized algo), BQP (Quantum Algo), NC (Parallel Algo), NP-Complete, P-Complete,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31" grpId="0"/>
      <p:bldP spid="205833" grpId="0"/>
      <p:bldP spid="205837" grpId="0"/>
      <p:bldP spid="205838" grpId="0" animBg="1"/>
      <p:bldP spid="205839" grpId="0"/>
      <p:bldP spid="205840" grpId="0"/>
      <p:bldP spid="205841" grpId="0"/>
      <p:bldP spid="205842" grpId="0"/>
      <p:bldP spid="2058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085742D-ADB7-4B75-9C1F-6719359AAD2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r>
              <a:rPr lang="en-US" altLang="en-US" b="1"/>
              <a:t>THANK YOU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9DECC535-A5C4-441D-A8E8-10EA796FCDC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333875"/>
            <a:ext cx="7010400" cy="417513"/>
          </a:xfrm>
        </p:spPr>
        <p:txBody>
          <a:bodyPr/>
          <a:lstStyle/>
          <a:p>
            <a:r>
              <a:rPr lang="en-US" altLang="en-US" b="1"/>
              <a:t>Any Questions?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B3260AB1-6B24-4269-BCA9-95484570E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620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5ED660A4-679E-45E5-B82F-0BF322D449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r>
              <a:rPr lang="en-US" altLang="en-US" sz="3600" b="1"/>
              <a:t>PROBLEMS as membership queries in LANGUAGES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A430E8A7-C02B-4D84-AF56-7DD0EFC5FD7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4687888"/>
            <a:ext cx="7010400" cy="417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b="1"/>
              <a:t>Decision Problems and (No?) Loss in Generality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4284348A-89FE-4218-BC1C-70FC42601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RECALL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1D2FF388-F19C-43F8-9743-B4BAFBF75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362200"/>
            <a:ext cx="7499350" cy="13716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	There are computational problems that contemporary computers (eg. using C-programs) cannot solve!</a:t>
            </a:r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88BBA818-CCA0-4353-AE23-F84C24655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749935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	What about future computers?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>
            <a:extLst>
              <a:ext uri="{FF2B5EF4-FFF2-40B4-BE49-F238E27FC236}">
                <a16:creationId xmlns:a16="http://schemas.microsoft.com/office/drawing/2014/main" id="{97A2D548-FE58-460F-A265-E43CB40156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COMPUTATION?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F8177A4C-E9C1-4669-99D9-75A3D3CE4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565400"/>
            <a:ext cx="8001000" cy="1557338"/>
          </a:xfrm>
        </p:spPr>
        <p:txBody>
          <a:bodyPr/>
          <a:lstStyle/>
          <a:p>
            <a:pPr algn="r"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0000CC"/>
                </a:solidFill>
              </a:rPr>
              <a:t>The Turing Machine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0D79A409-886C-4C7E-9E60-6F296D508B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600" b="1"/>
              <a:t>Attributes of </a:t>
            </a:r>
            <a:r>
              <a:rPr lang="en-US" altLang="en-US" sz="4600" b="1">
                <a:solidFill>
                  <a:schemeClr val="accent2"/>
                </a:solidFill>
              </a:rPr>
              <a:t>Machines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21917F4B-5358-48F0-B477-C2D98D674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8229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chemeClr val="accent2"/>
                </a:solidFill>
              </a:rPr>
              <a:t>Machines Are Not Omnipresent</a:t>
            </a:r>
          </a:p>
          <a:p>
            <a:pPr lvl="1"/>
            <a:r>
              <a:rPr lang="en-US" altLang="en-US" sz="1700" b="1"/>
              <a:t>It takes non-zero time to retrieve data from far-off locations.</a:t>
            </a:r>
          </a:p>
        </p:txBody>
      </p:sp>
      <p:grpSp>
        <p:nvGrpSpPr>
          <p:cNvPr id="182276" name="Group 4">
            <a:extLst>
              <a:ext uri="{FF2B5EF4-FFF2-40B4-BE49-F238E27FC236}">
                <a16:creationId xmlns:a16="http://schemas.microsoft.com/office/drawing/2014/main" id="{4CC93271-7E34-469A-BC2E-3261324969B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4098925"/>
            <a:ext cx="5711825" cy="777875"/>
            <a:chOff x="1248" y="2592"/>
            <a:chExt cx="3332" cy="1316"/>
          </a:xfrm>
        </p:grpSpPr>
        <p:sp>
          <p:nvSpPr>
            <p:cNvPr id="182277" name="Rectangle 5">
              <a:extLst>
                <a:ext uri="{FF2B5EF4-FFF2-40B4-BE49-F238E27FC236}">
                  <a16:creationId xmlns:a16="http://schemas.microsoft.com/office/drawing/2014/main" id="{B1DD061C-6665-4F0C-8EB4-C085BF2BBE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" y="3024"/>
              <a:ext cx="2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25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03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657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9239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1114425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15716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0288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24860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29432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182278" name="Rectangle 6">
              <a:extLst>
                <a:ext uri="{FF2B5EF4-FFF2-40B4-BE49-F238E27FC236}">
                  <a16:creationId xmlns:a16="http://schemas.microsoft.com/office/drawing/2014/main" id="{F3F2E5DF-A0C7-4CFE-B754-425E3B569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3024"/>
              <a:ext cx="29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25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03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657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9239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1114425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15716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0288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24860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29432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182279" name="Rectangle 7">
              <a:extLst>
                <a:ext uri="{FF2B5EF4-FFF2-40B4-BE49-F238E27FC236}">
                  <a16:creationId xmlns:a16="http://schemas.microsoft.com/office/drawing/2014/main" id="{7187A3F6-BA15-463C-8E6A-50DE4F6AF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3024"/>
              <a:ext cx="2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25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03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657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9239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1114425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15716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0288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24860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29432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182280" name="Rectangle 8">
              <a:extLst>
                <a:ext uri="{FF2B5EF4-FFF2-40B4-BE49-F238E27FC236}">
                  <a16:creationId xmlns:a16="http://schemas.microsoft.com/office/drawing/2014/main" id="{BBBA07B0-E26E-4505-9945-6CBF726B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024"/>
              <a:ext cx="29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25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03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657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9239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1114425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15716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0288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24860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29432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182281" name="Rectangle 9">
              <a:extLst>
                <a:ext uri="{FF2B5EF4-FFF2-40B4-BE49-F238E27FC236}">
                  <a16:creationId xmlns:a16="http://schemas.microsoft.com/office/drawing/2014/main" id="{0C502464-8C39-4947-876A-F8BD7A8F5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" y="3024"/>
              <a:ext cx="2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25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03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657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9239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1114425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15716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0288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24860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29432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182282" name="Rectangle 10">
              <a:extLst>
                <a:ext uri="{FF2B5EF4-FFF2-40B4-BE49-F238E27FC236}">
                  <a16:creationId xmlns:a16="http://schemas.microsoft.com/office/drawing/2014/main" id="{C8099866-95CA-4147-944A-AE0873CF5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0" y="3024"/>
              <a:ext cx="2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25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03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657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9239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1114425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15716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0288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24860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29432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182283" name="Rectangle 11">
              <a:extLst>
                <a:ext uri="{FF2B5EF4-FFF2-40B4-BE49-F238E27FC236}">
                  <a16:creationId xmlns:a16="http://schemas.microsoft.com/office/drawing/2014/main" id="{AF75C6AE-CC2D-4F44-AE4C-5ECAEB068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6" y="3024"/>
              <a:ext cx="29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25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03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657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9239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1114425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15716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0288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24860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29432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182284" name="Rectangle 12">
              <a:extLst>
                <a:ext uri="{FF2B5EF4-FFF2-40B4-BE49-F238E27FC236}">
                  <a16:creationId xmlns:a16="http://schemas.microsoft.com/office/drawing/2014/main" id="{31CC525B-3688-4683-A069-CCF57635D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4" y="3024"/>
              <a:ext cx="2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25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03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657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9239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1114425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15716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0288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24860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29432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182285" name="Rectangle 13">
              <a:extLst>
                <a:ext uri="{FF2B5EF4-FFF2-40B4-BE49-F238E27FC236}">
                  <a16:creationId xmlns:a16="http://schemas.microsoft.com/office/drawing/2014/main" id="{13A961EE-C6DB-4708-BA92-E9695C33C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0" y="3024"/>
              <a:ext cx="29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25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03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657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9239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1114425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15716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0288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24860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29432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182286" name="Rectangle 14">
              <a:extLst>
                <a:ext uri="{FF2B5EF4-FFF2-40B4-BE49-F238E27FC236}">
                  <a16:creationId xmlns:a16="http://schemas.microsoft.com/office/drawing/2014/main" id="{10CF0623-228F-49F2-BA2A-ADB876A5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024"/>
              <a:ext cx="29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8255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6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403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6572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1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923925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1114425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15716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0288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24860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2943225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buFont typeface="Wingdings" panose="05000000000000000000" pitchFamily="2" charset="2"/>
                <a:buNone/>
              </a:pPr>
              <a:endParaRPr lang="en-US" altLang="en-US"/>
            </a:p>
          </p:txBody>
        </p:sp>
        <p:sp>
          <p:nvSpPr>
            <p:cNvPr id="182287" name="Line 15">
              <a:extLst>
                <a:ext uri="{FF2B5EF4-FFF2-40B4-BE49-F238E27FC236}">
                  <a16:creationId xmlns:a16="http://schemas.microsoft.com/office/drawing/2014/main" id="{4D865759-4BA5-4A3C-A602-4FE920F3B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24"/>
              <a:ext cx="29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88" name="Line 16">
              <a:extLst>
                <a:ext uri="{FF2B5EF4-FFF2-40B4-BE49-F238E27FC236}">
                  <a16:creationId xmlns:a16="http://schemas.microsoft.com/office/drawing/2014/main" id="{05AFD724-1FCB-4127-9EFA-63A9275CD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350"/>
              <a:ext cx="29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89" name="Line 17">
              <a:extLst>
                <a:ext uri="{FF2B5EF4-FFF2-40B4-BE49-F238E27FC236}">
                  <a16:creationId xmlns:a16="http://schemas.microsoft.com/office/drawing/2014/main" id="{5589F480-567E-46F6-9F19-541416B22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2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0" name="Line 18">
              <a:extLst>
                <a:ext uri="{FF2B5EF4-FFF2-40B4-BE49-F238E27FC236}">
                  <a16:creationId xmlns:a16="http://schemas.microsoft.com/office/drawing/2014/main" id="{E9910ECE-0788-44C7-B75D-5D1FA2C69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0" y="302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1" name="Line 19">
              <a:extLst>
                <a:ext uri="{FF2B5EF4-FFF2-40B4-BE49-F238E27FC236}">
                  <a16:creationId xmlns:a16="http://schemas.microsoft.com/office/drawing/2014/main" id="{5768365F-4EFA-49B0-ACC2-3272FA3A8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4" y="302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2" name="Line 20">
              <a:extLst>
                <a:ext uri="{FF2B5EF4-FFF2-40B4-BE49-F238E27FC236}">
                  <a16:creationId xmlns:a16="http://schemas.microsoft.com/office/drawing/2014/main" id="{C583257D-07E2-435D-8326-92E6B1DB7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" y="302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3" name="Line 21">
              <a:extLst>
                <a:ext uri="{FF2B5EF4-FFF2-40B4-BE49-F238E27FC236}">
                  <a16:creationId xmlns:a16="http://schemas.microsoft.com/office/drawing/2014/main" id="{548DF3D9-61DD-4569-B88B-F24BA80D4A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302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4" name="Line 22">
              <a:extLst>
                <a:ext uri="{FF2B5EF4-FFF2-40B4-BE49-F238E27FC236}">
                  <a16:creationId xmlns:a16="http://schemas.microsoft.com/office/drawing/2014/main" id="{38C670F7-C31B-49F4-A28A-7C840A321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302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5" name="Line 23">
              <a:extLst>
                <a:ext uri="{FF2B5EF4-FFF2-40B4-BE49-F238E27FC236}">
                  <a16:creationId xmlns:a16="http://schemas.microsoft.com/office/drawing/2014/main" id="{AECBB4DB-B257-4E9A-B3BD-40877538F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4" y="302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6" name="Line 24">
              <a:extLst>
                <a:ext uri="{FF2B5EF4-FFF2-40B4-BE49-F238E27FC236}">
                  <a16:creationId xmlns:a16="http://schemas.microsoft.com/office/drawing/2014/main" id="{7798B013-F58C-4412-931D-8E622BF19E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8" y="302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7" name="Line 25">
              <a:extLst>
                <a:ext uri="{FF2B5EF4-FFF2-40B4-BE49-F238E27FC236}">
                  <a16:creationId xmlns:a16="http://schemas.microsoft.com/office/drawing/2014/main" id="{2E70761B-4B18-42F8-85DD-076B2C50A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0" y="302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8" name="Line 26">
              <a:extLst>
                <a:ext uri="{FF2B5EF4-FFF2-40B4-BE49-F238E27FC236}">
                  <a16:creationId xmlns:a16="http://schemas.microsoft.com/office/drawing/2014/main" id="{8322DF00-FBEC-427E-8307-735EA24DB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4" y="3024"/>
              <a:ext cx="0" cy="3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299" name="Line 27">
              <a:extLst>
                <a:ext uri="{FF2B5EF4-FFF2-40B4-BE49-F238E27FC236}">
                  <a16:creationId xmlns:a16="http://schemas.microsoft.com/office/drawing/2014/main" id="{084E870E-B572-45D9-B02A-8FE97BE71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3024"/>
              <a:ext cx="0" cy="32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00" name="Text Box 28">
              <a:extLst>
                <a:ext uri="{FF2B5EF4-FFF2-40B4-BE49-F238E27FC236}">
                  <a16:creationId xmlns:a16="http://schemas.microsoft.com/office/drawing/2014/main" id="{3FD53AE2-7DC1-4631-8CDB-B23E5780A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6" y="2928"/>
              <a:ext cx="344" cy="9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3200" b="1">
                  <a:latin typeface="Gill Sans MT" panose="020B0502020104020203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82301" name="AutoShape 29">
              <a:extLst>
                <a:ext uri="{FF2B5EF4-FFF2-40B4-BE49-F238E27FC236}">
                  <a16:creationId xmlns:a16="http://schemas.microsoft.com/office/drawing/2014/main" id="{F0C57C33-58AE-4BC3-B94F-F632E56C19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1296" y="2592"/>
              <a:ext cx="528" cy="414"/>
            </a:xfrm>
            <a:custGeom>
              <a:avLst/>
              <a:gdLst>
                <a:gd name="G0" fmla="+- 9257 0 0"/>
                <a:gd name="G1" fmla="+- 18519 0 0"/>
                <a:gd name="G2" fmla="+- 6825 0 0"/>
                <a:gd name="G3" fmla="*/ 9257 1 2"/>
                <a:gd name="G4" fmla="+- G3 10800 0"/>
                <a:gd name="G5" fmla="+- 21600 9257 18519"/>
                <a:gd name="G6" fmla="+- 18519 6825 0"/>
                <a:gd name="G7" fmla="*/ G6 1 2"/>
                <a:gd name="G8" fmla="*/ 18519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8519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6825 h 21600"/>
                <a:gd name="T4" fmla="*/ 0 w 21600"/>
                <a:gd name="T5" fmla="*/ 17996 h 21600"/>
                <a:gd name="T6" fmla="*/ 9260 w 21600"/>
                <a:gd name="T7" fmla="*/ 21600 h 21600"/>
                <a:gd name="T8" fmla="*/ 18519 w 21600"/>
                <a:gd name="T9" fmla="*/ 14780 h 21600"/>
                <a:gd name="T10" fmla="*/ 21600 w 21600"/>
                <a:gd name="T11" fmla="*/ 6825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6825"/>
                  </a:lnTo>
                  <a:lnTo>
                    <a:pt x="12338" y="6825"/>
                  </a:lnTo>
                  <a:lnTo>
                    <a:pt x="12338" y="14391"/>
                  </a:lnTo>
                  <a:lnTo>
                    <a:pt x="0" y="14391"/>
                  </a:lnTo>
                  <a:lnTo>
                    <a:pt x="0" y="21600"/>
                  </a:lnTo>
                  <a:lnTo>
                    <a:pt x="18519" y="21600"/>
                  </a:lnTo>
                  <a:lnTo>
                    <a:pt x="18519" y="6825"/>
                  </a:lnTo>
                  <a:lnTo>
                    <a:pt x="21600" y="6825"/>
                  </a:lnTo>
                  <a:close/>
                </a:path>
              </a:pathLst>
            </a:cu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304" name="Text Box 32">
            <a:extLst>
              <a:ext uri="{FF2B5EF4-FFF2-40B4-BE49-F238E27FC236}">
                <a16:creationId xmlns:a16="http://schemas.microsoft.com/office/drawing/2014/main" id="{E6F6CFB6-FD89-4144-93CF-74D042530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424488"/>
            <a:ext cx="5162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“Very Large” memories are inherently </a:t>
            </a:r>
            <a:r>
              <a:rPr lang="en-US" altLang="en-US" b="1" u="sng">
                <a:solidFill>
                  <a:srgbClr val="0000CC"/>
                </a:solidFill>
              </a:rPr>
              <a:t>sequential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5" grpId="0"/>
      <p:bldP spid="1823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>
            <a:extLst>
              <a:ext uri="{FF2B5EF4-FFF2-40B4-BE49-F238E27FC236}">
                <a16:creationId xmlns:a16="http://schemas.microsoft.com/office/drawing/2014/main" id="{DCADBA99-6D3E-4536-98C5-0D26AC44CC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700" b="1">
                <a:solidFill>
                  <a:srgbClr val="0000CC"/>
                </a:solidFill>
              </a:rPr>
              <a:t>Machines Are Not Omniscient</a:t>
            </a:r>
            <a:br>
              <a:rPr lang="en-US" altLang="en-US" sz="2700" b="1"/>
            </a:br>
            <a:endParaRPr lang="en-US" altLang="en-US" sz="2700" b="1"/>
          </a:p>
          <a:p>
            <a:pPr lvl="1"/>
            <a:r>
              <a:rPr lang="en-US" altLang="en-US" sz="2200" b="1"/>
              <a:t>Only finite information can be stored/retrieved from finite volume</a:t>
            </a:r>
          </a:p>
        </p:txBody>
      </p:sp>
      <p:sp>
        <p:nvSpPr>
          <p:cNvPr id="181297" name="Text Box 49">
            <a:extLst>
              <a:ext uri="{FF2B5EF4-FFF2-40B4-BE49-F238E27FC236}">
                <a16:creationId xmlns:a16="http://schemas.microsoft.com/office/drawing/2014/main" id="{5CF331EE-B5BD-4E3C-A0BD-6D6813473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3250"/>
            <a:ext cx="7748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>
                <a:solidFill>
                  <a:schemeClr val="tx2"/>
                </a:solidFill>
              </a:rPr>
              <a:t>Attributes of </a:t>
            </a:r>
            <a:r>
              <a:rPr lang="en-US" altLang="en-US" sz="4000" b="1">
                <a:solidFill>
                  <a:schemeClr val="accent2"/>
                </a:solidFill>
              </a:rPr>
              <a:t>Machines (Contd.)</a:t>
            </a:r>
          </a:p>
        </p:txBody>
      </p:sp>
      <p:grpSp>
        <p:nvGrpSpPr>
          <p:cNvPr id="181352" name="Group 104">
            <a:extLst>
              <a:ext uri="{FF2B5EF4-FFF2-40B4-BE49-F238E27FC236}">
                <a16:creationId xmlns:a16="http://schemas.microsoft.com/office/drawing/2014/main" id="{24A5619E-0CAA-41B3-9CC0-05E28EDFC6B4}"/>
              </a:ext>
            </a:extLst>
          </p:cNvPr>
          <p:cNvGrpSpPr>
            <a:grpSpLocks/>
          </p:cNvGrpSpPr>
          <p:nvPr/>
        </p:nvGrpSpPr>
        <p:grpSpPr bwMode="auto">
          <a:xfrm>
            <a:off x="1755775" y="4037013"/>
            <a:ext cx="5711825" cy="1373187"/>
            <a:chOff x="960" y="2390"/>
            <a:chExt cx="3598" cy="865"/>
          </a:xfrm>
        </p:grpSpPr>
        <p:sp>
          <p:nvSpPr>
            <p:cNvPr id="181278" name="Text Box 30">
              <a:extLst>
                <a:ext uri="{FF2B5EF4-FFF2-40B4-BE49-F238E27FC236}">
                  <a16:creationId xmlns:a16="http://schemas.microsoft.com/office/drawing/2014/main" id="{2398C990-BD3F-4FB4-B965-F63CB19EE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024"/>
              <a:ext cx="1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 i="1" u="sng">
                  <a:solidFill>
                    <a:srgbClr val="0000CC"/>
                  </a:solidFill>
                </a:rPr>
                <a:t>Finite set</a:t>
              </a:r>
              <a:r>
                <a:rPr lang="en-US" altLang="en-US"/>
                <a:t> of tape symbols</a:t>
              </a:r>
            </a:p>
          </p:txBody>
        </p:sp>
        <p:sp>
          <p:nvSpPr>
            <p:cNvPr id="181279" name="Line 31">
              <a:extLst>
                <a:ext uri="{FF2B5EF4-FFF2-40B4-BE49-F238E27FC236}">
                  <a16:creationId xmlns:a16="http://schemas.microsoft.com/office/drawing/2014/main" id="{29CBA169-2E5C-4FE5-98D4-FDC01A5C7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00" y="268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1326" name="Group 78">
              <a:extLst>
                <a:ext uri="{FF2B5EF4-FFF2-40B4-BE49-F238E27FC236}">
                  <a16:creationId xmlns:a16="http://schemas.microsoft.com/office/drawing/2014/main" id="{6CB3D94E-A342-4CBE-9C61-8F269C6394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390"/>
              <a:ext cx="3598" cy="490"/>
              <a:chOff x="1248" y="2592"/>
              <a:chExt cx="3332" cy="1316"/>
            </a:xfrm>
          </p:grpSpPr>
          <p:sp>
            <p:nvSpPr>
              <p:cNvPr id="181327" name="Rectangle 79">
                <a:extLst>
                  <a:ext uri="{FF2B5EF4-FFF2-40B4-BE49-F238E27FC236}">
                    <a16:creationId xmlns:a16="http://schemas.microsoft.com/office/drawing/2014/main" id="{1A563FF0-D497-41F1-9A5B-B7AB66B1D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1328" name="Rectangle 80">
                <a:extLst>
                  <a:ext uri="{FF2B5EF4-FFF2-40B4-BE49-F238E27FC236}">
                    <a16:creationId xmlns:a16="http://schemas.microsoft.com/office/drawing/2014/main" id="{32DEAF69-B504-4C4C-99BF-F241A4FDE2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1329" name="Rectangle 81">
                <a:extLst>
                  <a:ext uri="{FF2B5EF4-FFF2-40B4-BE49-F238E27FC236}">
                    <a16:creationId xmlns:a16="http://schemas.microsoft.com/office/drawing/2014/main" id="{C5E90546-C72A-4F7F-9F29-B059C445A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8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1330" name="Rectangle 82">
                <a:extLst>
                  <a:ext uri="{FF2B5EF4-FFF2-40B4-BE49-F238E27FC236}">
                    <a16:creationId xmlns:a16="http://schemas.microsoft.com/office/drawing/2014/main" id="{53F04A58-6D1B-4F81-9C5B-2975F7ECF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1331" name="Rectangle 83">
                <a:extLst>
                  <a:ext uri="{FF2B5EF4-FFF2-40B4-BE49-F238E27FC236}">
                    <a16:creationId xmlns:a16="http://schemas.microsoft.com/office/drawing/2014/main" id="{9B6F5F55-220E-4121-AA3C-DD1D76D6C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1332" name="Rectangle 84">
                <a:extLst>
                  <a:ext uri="{FF2B5EF4-FFF2-40B4-BE49-F238E27FC236}">
                    <a16:creationId xmlns:a16="http://schemas.microsoft.com/office/drawing/2014/main" id="{2A19B74E-4772-4CBD-8C2A-589843F25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1333" name="Rectangle 85">
                <a:extLst>
                  <a:ext uri="{FF2B5EF4-FFF2-40B4-BE49-F238E27FC236}">
                    <a16:creationId xmlns:a16="http://schemas.microsoft.com/office/drawing/2014/main" id="{4366D52D-9BC1-4CE5-A2F9-4C405098A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1334" name="Rectangle 86">
                <a:extLst>
                  <a:ext uri="{FF2B5EF4-FFF2-40B4-BE49-F238E27FC236}">
                    <a16:creationId xmlns:a16="http://schemas.microsoft.com/office/drawing/2014/main" id="{E068C421-888F-4D1B-81CA-0FFE62086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1335" name="Rectangle 87">
                <a:extLst>
                  <a:ext uri="{FF2B5EF4-FFF2-40B4-BE49-F238E27FC236}">
                    <a16:creationId xmlns:a16="http://schemas.microsoft.com/office/drawing/2014/main" id="{DC6DE9DC-6557-467C-90DE-088882C14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1336" name="Rectangle 88">
                <a:extLst>
                  <a:ext uri="{FF2B5EF4-FFF2-40B4-BE49-F238E27FC236}">
                    <a16:creationId xmlns:a16="http://schemas.microsoft.com/office/drawing/2014/main" id="{6C556CCF-3A59-4396-9192-0304FCC29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1337" name="Line 89">
                <a:extLst>
                  <a:ext uri="{FF2B5EF4-FFF2-40B4-BE49-F238E27FC236}">
                    <a16:creationId xmlns:a16="http://schemas.microsoft.com/office/drawing/2014/main" id="{4F45C0AC-D0BA-4762-8B8B-1EA1BB4FE6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38" name="Line 90">
                <a:extLst>
                  <a:ext uri="{FF2B5EF4-FFF2-40B4-BE49-F238E27FC236}">
                    <a16:creationId xmlns:a16="http://schemas.microsoft.com/office/drawing/2014/main" id="{D30483FC-0A45-4E23-B231-57B95AAA7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350"/>
                <a:ext cx="2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39" name="Line 91">
                <a:extLst>
                  <a:ext uri="{FF2B5EF4-FFF2-40B4-BE49-F238E27FC236}">
                    <a16:creationId xmlns:a16="http://schemas.microsoft.com/office/drawing/2014/main" id="{0477D375-6EB6-4E39-A482-5AB01E038E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0" name="Line 92">
                <a:extLst>
                  <a:ext uri="{FF2B5EF4-FFF2-40B4-BE49-F238E27FC236}">
                    <a16:creationId xmlns:a16="http://schemas.microsoft.com/office/drawing/2014/main" id="{65C40FF9-CB71-4A42-BB7F-7125B7274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0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1" name="Line 93">
                <a:extLst>
                  <a:ext uri="{FF2B5EF4-FFF2-40B4-BE49-F238E27FC236}">
                    <a16:creationId xmlns:a16="http://schemas.microsoft.com/office/drawing/2014/main" id="{2D158F4E-1472-4829-A44B-C6094DC97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4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2" name="Line 94">
                <a:extLst>
                  <a:ext uri="{FF2B5EF4-FFF2-40B4-BE49-F238E27FC236}">
                    <a16:creationId xmlns:a16="http://schemas.microsoft.com/office/drawing/2014/main" id="{2EAF5B9B-EE0F-4A71-9076-9F7A57558C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3" name="Line 95">
                <a:extLst>
                  <a:ext uri="{FF2B5EF4-FFF2-40B4-BE49-F238E27FC236}">
                    <a16:creationId xmlns:a16="http://schemas.microsoft.com/office/drawing/2014/main" id="{1B1CB4B4-F0BA-441C-BBCB-3A4C29098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4" name="Line 96">
                <a:extLst>
                  <a:ext uri="{FF2B5EF4-FFF2-40B4-BE49-F238E27FC236}">
                    <a16:creationId xmlns:a16="http://schemas.microsoft.com/office/drawing/2014/main" id="{C131345E-EC9B-4BDB-9D6C-88BB985ECB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5" name="Line 97">
                <a:extLst>
                  <a:ext uri="{FF2B5EF4-FFF2-40B4-BE49-F238E27FC236}">
                    <a16:creationId xmlns:a16="http://schemas.microsoft.com/office/drawing/2014/main" id="{E8629A3C-56C2-4ED3-909A-3626BDF2F0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4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6" name="Line 98">
                <a:extLst>
                  <a:ext uri="{FF2B5EF4-FFF2-40B4-BE49-F238E27FC236}">
                    <a16:creationId xmlns:a16="http://schemas.microsoft.com/office/drawing/2014/main" id="{3F94FF95-DAB1-474F-83DB-55E5CC9298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8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7" name="Line 99">
                <a:extLst>
                  <a:ext uri="{FF2B5EF4-FFF2-40B4-BE49-F238E27FC236}">
                    <a16:creationId xmlns:a16="http://schemas.microsoft.com/office/drawing/2014/main" id="{937E9DCE-3671-4A33-8165-619235716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0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8" name="Line 100">
                <a:extLst>
                  <a:ext uri="{FF2B5EF4-FFF2-40B4-BE49-F238E27FC236}">
                    <a16:creationId xmlns:a16="http://schemas.microsoft.com/office/drawing/2014/main" id="{85AD261A-733A-4F5A-BFD5-F1F62AD276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49" name="Line 101">
                <a:extLst>
                  <a:ext uri="{FF2B5EF4-FFF2-40B4-BE49-F238E27FC236}">
                    <a16:creationId xmlns:a16="http://schemas.microsoft.com/office/drawing/2014/main" id="{A7450E3B-34D4-4435-853D-27C4743AC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350" name="Text Box 102">
                <a:extLst>
                  <a:ext uri="{FF2B5EF4-FFF2-40B4-BE49-F238E27FC236}">
                    <a16:creationId xmlns:a16="http://schemas.microsoft.com/office/drawing/2014/main" id="{89CF8F1C-A337-46F8-8A74-554FC5C2FD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6" y="2928"/>
                <a:ext cx="344" cy="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b="1">
                    <a:latin typeface="Gill Sans MT" panose="020B0502020104020203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1351" name="AutoShape 103">
                <a:extLst>
                  <a:ext uri="{FF2B5EF4-FFF2-40B4-BE49-F238E27FC236}">
                    <a16:creationId xmlns:a16="http://schemas.microsoft.com/office/drawing/2014/main" id="{59A43CD4-1D64-4F62-B113-7AF5DF1C1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1296" y="2592"/>
                <a:ext cx="528" cy="414"/>
              </a:xfrm>
              <a:custGeom>
                <a:avLst/>
                <a:gdLst>
                  <a:gd name="G0" fmla="+- 9257 0 0"/>
                  <a:gd name="G1" fmla="+- 18519 0 0"/>
                  <a:gd name="G2" fmla="+- 6825 0 0"/>
                  <a:gd name="G3" fmla="*/ 9257 1 2"/>
                  <a:gd name="G4" fmla="+- G3 10800 0"/>
                  <a:gd name="G5" fmla="+- 21600 9257 18519"/>
                  <a:gd name="G6" fmla="+- 18519 6825 0"/>
                  <a:gd name="G7" fmla="*/ G6 1 2"/>
                  <a:gd name="G8" fmla="*/ 18519 2 1"/>
                  <a:gd name="G9" fmla="+- G8 0 21600"/>
                  <a:gd name="G10" fmla="*/ 21600 G0 G1"/>
                  <a:gd name="G11" fmla="*/ 21600 G4 G1"/>
                  <a:gd name="G12" fmla="*/ 21600 G5 G1"/>
                  <a:gd name="G13" fmla="*/ 21600 G7 G1"/>
                  <a:gd name="G14" fmla="*/ 18519 1 2"/>
                  <a:gd name="G15" fmla="+- G5 0 G4"/>
                  <a:gd name="G16" fmla="+- G0 0 G4"/>
                  <a:gd name="G17" fmla="*/ G2 G15 G16"/>
                  <a:gd name="T0" fmla="*/ 15429 w 21600"/>
                  <a:gd name="T1" fmla="*/ 0 h 21600"/>
                  <a:gd name="T2" fmla="*/ 9257 w 21600"/>
                  <a:gd name="T3" fmla="*/ 6825 h 21600"/>
                  <a:gd name="T4" fmla="*/ 0 w 21600"/>
                  <a:gd name="T5" fmla="*/ 17996 h 21600"/>
                  <a:gd name="T6" fmla="*/ 9260 w 21600"/>
                  <a:gd name="T7" fmla="*/ 21600 h 21600"/>
                  <a:gd name="T8" fmla="*/ 18519 w 21600"/>
                  <a:gd name="T9" fmla="*/ 14780 h 21600"/>
                  <a:gd name="T10" fmla="*/ 21600 w 21600"/>
                  <a:gd name="T11" fmla="*/ 6825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G12 h 21600"/>
                  <a:gd name="T20" fmla="*/ G1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6825"/>
                    </a:lnTo>
                    <a:lnTo>
                      <a:pt x="12338" y="6825"/>
                    </a:lnTo>
                    <a:lnTo>
                      <a:pt x="12338" y="14391"/>
                    </a:lnTo>
                    <a:lnTo>
                      <a:pt x="0" y="14391"/>
                    </a:lnTo>
                    <a:lnTo>
                      <a:pt x="0" y="21600"/>
                    </a:lnTo>
                    <a:lnTo>
                      <a:pt x="18519" y="21600"/>
                    </a:lnTo>
                    <a:lnTo>
                      <a:pt x="18519" y="6825"/>
                    </a:lnTo>
                    <a:lnTo>
                      <a:pt x="21600" y="6825"/>
                    </a:lnTo>
                    <a:close/>
                  </a:path>
                </a:pathLst>
              </a:cu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>
            <a:extLst>
              <a:ext uri="{FF2B5EF4-FFF2-40B4-BE49-F238E27FC236}">
                <a16:creationId xmlns:a16="http://schemas.microsoft.com/office/drawing/2014/main" id="{725EAB4A-2166-42D1-8667-62EEFBF5B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CC"/>
                </a:solidFill>
              </a:rPr>
              <a:t>Machines Are Not Omnipotent</a:t>
            </a:r>
            <a:br>
              <a:rPr lang="en-US" altLang="en-US" b="1">
                <a:solidFill>
                  <a:srgbClr val="0000CC"/>
                </a:solidFill>
              </a:rPr>
            </a:br>
            <a:endParaRPr lang="en-US" altLang="en-US" b="1">
              <a:solidFill>
                <a:srgbClr val="0000CC"/>
              </a:solidFill>
            </a:endParaRPr>
          </a:p>
          <a:p>
            <a:pPr lvl="1"/>
            <a:r>
              <a:rPr lang="en-US" altLang="en-US" b="1"/>
              <a:t>A finite length code only exerts finite amount of control</a:t>
            </a:r>
          </a:p>
        </p:txBody>
      </p:sp>
      <p:grpSp>
        <p:nvGrpSpPr>
          <p:cNvPr id="180228" name="Group 4">
            <a:extLst>
              <a:ext uri="{FF2B5EF4-FFF2-40B4-BE49-F238E27FC236}">
                <a16:creationId xmlns:a16="http://schemas.microsoft.com/office/drawing/2014/main" id="{4FFE0943-DDCF-4EFE-9433-95E05A45F3A0}"/>
              </a:ext>
            </a:extLst>
          </p:cNvPr>
          <p:cNvGrpSpPr>
            <a:grpSpLocks/>
          </p:cNvGrpSpPr>
          <p:nvPr/>
        </p:nvGrpSpPr>
        <p:grpSpPr bwMode="auto">
          <a:xfrm>
            <a:off x="993775" y="4281488"/>
            <a:ext cx="7388225" cy="1357312"/>
            <a:chOff x="288" y="1776"/>
            <a:chExt cx="4654" cy="855"/>
          </a:xfrm>
        </p:grpSpPr>
        <p:grpSp>
          <p:nvGrpSpPr>
            <p:cNvPr id="180229" name="Group 5">
              <a:extLst>
                <a:ext uri="{FF2B5EF4-FFF2-40B4-BE49-F238E27FC236}">
                  <a16:creationId xmlns:a16="http://schemas.microsoft.com/office/drawing/2014/main" id="{53044189-70C5-4E91-A90E-E693DB5E0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920"/>
              <a:ext cx="3598" cy="490"/>
              <a:chOff x="1248" y="2592"/>
              <a:chExt cx="3332" cy="1316"/>
            </a:xfrm>
          </p:grpSpPr>
          <p:sp>
            <p:nvSpPr>
              <p:cNvPr id="180230" name="Rectangle 6">
                <a:extLst>
                  <a:ext uri="{FF2B5EF4-FFF2-40B4-BE49-F238E27FC236}">
                    <a16:creationId xmlns:a16="http://schemas.microsoft.com/office/drawing/2014/main" id="{75BF2DC6-5449-4CAB-A6EF-CCD2F4B9D3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0231" name="Rectangle 7">
                <a:extLst>
                  <a:ext uri="{FF2B5EF4-FFF2-40B4-BE49-F238E27FC236}">
                    <a16:creationId xmlns:a16="http://schemas.microsoft.com/office/drawing/2014/main" id="{88080D2F-E12B-4556-BF64-7DCD44BDB6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0232" name="Rectangle 8">
                <a:extLst>
                  <a:ext uri="{FF2B5EF4-FFF2-40B4-BE49-F238E27FC236}">
                    <a16:creationId xmlns:a16="http://schemas.microsoft.com/office/drawing/2014/main" id="{C7006726-BBE3-46ED-857F-793607899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8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0233" name="Rectangle 9">
                <a:extLst>
                  <a:ext uri="{FF2B5EF4-FFF2-40B4-BE49-F238E27FC236}">
                    <a16:creationId xmlns:a16="http://schemas.microsoft.com/office/drawing/2014/main" id="{B743D050-DC83-4C6B-A7A5-9539FDF87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4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0234" name="Rectangle 10">
                <a:extLst>
                  <a:ext uri="{FF2B5EF4-FFF2-40B4-BE49-F238E27FC236}">
                    <a16:creationId xmlns:a16="http://schemas.microsoft.com/office/drawing/2014/main" id="{20035270-D93D-492B-B943-B97A9A1B8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0235" name="Rectangle 11">
                <a:extLst>
                  <a:ext uri="{FF2B5EF4-FFF2-40B4-BE49-F238E27FC236}">
                    <a16:creationId xmlns:a16="http://schemas.microsoft.com/office/drawing/2014/main" id="{E495E4D6-32CF-4CC3-9E3A-8B347D370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0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0236" name="Rectangle 12">
                <a:extLst>
                  <a:ext uri="{FF2B5EF4-FFF2-40B4-BE49-F238E27FC236}">
                    <a16:creationId xmlns:a16="http://schemas.microsoft.com/office/drawing/2014/main" id="{C9D92197-3602-4BDB-8513-3A555B108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6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0237" name="Rectangle 13">
                <a:extLst>
                  <a:ext uri="{FF2B5EF4-FFF2-40B4-BE49-F238E27FC236}">
                    <a16:creationId xmlns:a16="http://schemas.microsoft.com/office/drawing/2014/main" id="{013AF6CB-1500-4A8F-AA44-AC1DB57EB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4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0238" name="Rectangle 14">
                <a:extLst>
                  <a:ext uri="{FF2B5EF4-FFF2-40B4-BE49-F238E27FC236}">
                    <a16:creationId xmlns:a16="http://schemas.microsoft.com/office/drawing/2014/main" id="{6CB1A33B-7CF8-4F27-9485-212D05F291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0" y="3024"/>
                <a:ext cx="294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0239" name="Rectangle 15">
                <a:extLst>
                  <a:ext uri="{FF2B5EF4-FFF2-40B4-BE49-F238E27FC236}">
                    <a16:creationId xmlns:a16="http://schemas.microsoft.com/office/drawing/2014/main" id="{DC39A968-6AB2-4397-96A1-C3429601C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24"/>
                <a:ext cx="292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8255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6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403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2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6572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1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923925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1114425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15716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0288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24860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2943225" fontAlgn="base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>
                  <a:buFont typeface="Wingdings" panose="05000000000000000000" pitchFamily="2" charset="2"/>
                  <a:buNone/>
                </a:pPr>
                <a:endParaRPr lang="en-US" altLang="en-US"/>
              </a:p>
            </p:txBody>
          </p:sp>
          <p:sp>
            <p:nvSpPr>
              <p:cNvPr id="180240" name="Line 16">
                <a:extLst>
                  <a:ext uri="{FF2B5EF4-FFF2-40B4-BE49-F238E27FC236}">
                    <a16:creationId xmlns:a16="http://schemas.microsoft.com/office/drawing/2014/main" id="{FE47BF49-F3D7-4C6B-A64C-11CB93976C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2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41" name="Line 17">
                <a:extLst>
                  <a:ext uri="{FF2B5EF4-FFF2-40B4-BE49-F238E27FC236}">
                    <a16:creationId xmlns:a16="http://schemas.microsoft.com/office/drawing/2014/main" id="{D9233D37-D7F5-42E8-AAC7-1760152008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350"/>
                <a:ext cx="2928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42" name="Line 18">
                <a:extLst>
                  <a:ext uri="{FF2B5EF4-FFF2-40B4-BE49-F238E27FC236}">
                    <a16:creationId xmlns:a16="http://schemas.microsoft.com/office/drawing/2014/main" id="{9B60F28F-2000-47C7-88BD-72D21D232C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48" y="302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43" name="Line 19">
                <a:extLst>
                  <a:ext uri="{FF2B5EF4-FFF2-40B4-BE49-F238E27FC236}">
                    <a16:creationId xmlns:a16="http://schemas.microsoft.com/office/drawing/2014/main" id="{FEE3A555-0FBF-4F3A-867B-A08B2F088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40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44" name="Line 20">
                <a:extLst>
                  <a:ext uri="{FF2B5EF4-FFF2-40B4-BE49-F238E27FC236}">
                    <a16:creationId xmlns:a16="http://schemas.microsoft.com/office/drawing/2014/main" id="{4C4902BE-D274-4FEE-A4C9-52ACF75D0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4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45" name="Line 21">
                <a:extLst>
                  <a:ext uri="{FF2B5EF4-FFF2-40B4-BE49-F238E27FC236}">
                    <a16:creationId xmlns:a16="http://schemas.microsoft.com/office/drawing/2014/main" id="{0977B625-D7ED-4BA4-BC6A-1D191E3AAC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6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46" name="Line 22">
                <a:extLst>
                  <a:ext uri="{FF2B5EF4-FFF2-40B4-BE49-F238E27FC236}">
                    <a16:creationId xmlns:a16="http://schemas.microsoft.com/office/drawing/2014/main" id="{4D06BD87-08D1-4DF4-AF94-A1A9DB7B9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0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47" name="Line 23">
                <a:extLst>
                  <a:ext uri="{FF2B5EF4-FFF2-40B4-BE49-F238E27FC236}">
                    <a16:creationId xmlns:a16="http://schemas.microsoft.com/office/drawing/2014/main" id="{4DE2DE91-0A92-41DE-AC7F-0EE6BE6529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2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48" name="Line 24">
                <a:extLst>
                  <a:ext uri="{FF2B5EF4-FFF2-40B4-BE49-F238E27FC236}">
                    <a16:creationId xmlns:a16="http://schemas.microsoft.com/office/drawing/2014/main" id="{E3AB61C7-5FCA-4B2A-B986-928D3B732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4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49" name="Line 25">
                <a:extLst>
                  <a:ext uri="{FF2B5EF4-FFF2-40B4-BE49-F238E27FC236}">
                    <a16:creationId xmlns:a16="http://schemas.microsoft.com/office/drawing/2014/main" id="{20D2AF35-57A9-4E46-8B7D-23DC028FC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8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50" name="Line 26">
                <a:extLst>
                  <a:ext uri="{FF2B5EF4-FFF2-40B4-BE49-F238E27FC236}">
                    <a16:creationId xmlns:a16="http://schemas.microsoft.com/office/drawing/2014/main" id="{443E96EC-D8AE-4676-AE97-A751BD22E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0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51" name="Line 27">
                <a:extLst>
                  <a:ext uri="{FF2B5EF4-FFF2-40B4-BE49-F238E27FC236}">
                    <a16:creationId xmlns:a16="http://schemas.microsoft.com/office/drawing/2014/main" id="{F8182835-2ED3-44D7-AAD3-F2DF57B3F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84" y="3024"/>
                <a:ext cx="0" cy="32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52" name="Line 28">
                <a:extLst>
                  <a:ext uri="{FF2B5EF4-FFF2-40B4-BE49-F238E27FC236}">
                    <a16:creationId xmlns:a16="http://schemas.microsoft.com/office/drawing/2014/main" id="{826E2065-92DC-42A0-82C9-DF0CC228F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32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53" name="Text Box 29">
                <a:extLst>
                  <a:ext uri="{FF2B5EF4-FFF2-40B4-BE49-F238E27FC236}">
                    <a16:creationId xmlns:a16="http://schemas.microsoft.com/office/drawing/2014/main" id="{BA4D40B4-646F-4715-B470-4DE15F97D5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6" y="2928"/>
                <a:ext cx="344" cy="9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sz="3200" b="1">
                    <a:latin typeface="Gill Sans MT" panose="020B0502020104020203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80254" name="AutoShape 30">
                <a:extLst>
                  <a:ext uri="{FF2B5EF4-FFF2-40B4-BE49-F238E27FC236}">
                    <a16:creationId xmlns:a16="http://schemas.microsoft.com/office/drawing/2014/main" id="{A01DB802-8441-4023-B3F9-AABC264BA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1296" y="2592"/>
                <a:ext cx="528" cy="414"/>
              </a:xfrm>
              <a:custGeom>
                <a:avLst/>
                <a:gdLst>
                  <a:gd name="G0" fmla="+- 9257 0 0"/>
                  <a:gd name="G1" fmla="+- 18519 0 0"/>
                  <a:gd name="G2" fmla="+- 6825 0 0"/>
                  <a:gd name="G3" fmla="*/ 9257 1 2"/>
                  <a:gd name="G4" fmla="+- G3 10800 0"/>
                  <a:gd name="G5" fmla="+- 21600 9257 18519"/>
                  <a:gd name="G6" fmla="+- 18519 6825 0"/>
                  <a:gd name="G7" fmla="*/ G6 1 2"/>
                  <a:gd name="G8" fmla="*/ 18519 2 1"/>
                  <a:gd name="G9" fmla="+- G8 0 21600"/>
                  <a:gd name="G10" fmla="*/ 21600 G0 G1"/>
                  <a:gd name="G11" fmla="*/ 21600 G4 G1"/>
                  <a:gd name="G12" fmla="*/ 21600 G5 G1"/>
                  <a:gd name="G13" fmla="*/ 21600 G7 G1"/>
                  <a:gd name="G14" fmla="*/ 18519 1 2"/>
                  <a:gd name="G15" fmla="+- G5 0 G4"/>
                  <a:gd name="G16" fmla="+- G0 0 G4"/>
                  <a:gd name="G17" fmla="*/ G2 G15 G16"/>
                  <a:gd name="T0" fmla="*/ 15429 w 21600"/>
                  <a:gd name="T1" fmla="*/ 0 h 21600"/>
                  <a:gd name="T2" fmla="*/ 9257 w 21600"/>
                  <a:gd name="T3" fmla="*/ 6825 h 21600"/>
                  <a:gd name="T4" fmla="*/ 0 w 21600"/>
                  <a:gd name="T5" fmla="*/ 17996 h 21600"/>
                  <a:gd name="T6" fmla="*/ 9260 w 21600"/>
                  <a:gd name="T7" fmla="*/ 21600 h 21600"/>
                  <a:gd name="T8" fmla="*/ 18519 w 21600"/>
                  <a:gd name="T9" fmla="*/ 14780 h 21600"/>
                  <a:gd name="T10" fmla="*/ 21600 w 21600"/>
                  <a:gd name="T11" fmla="*/ 6825 h 21600"/>
                  <a:gd name="T12" fmla="*/ 17694720 60000 65536"/>
                  <a:gd name="T13" fmla="*/ 11796480 60000 65536"/>
                  <a:gd name="T14" fmla="*/ 11796480 60000 65536"/>
                  <a:gd name="T15" fmla="*/ 5898240 60000 65536"/>
                  <a:gd name="T16" fmla="*/ 0 60000 65536"/>
                  <a:gd name="T17" fmla="*/ 0 60000 65536"/>
                  <a:gd name="T18" fmla="*/ 0 w 21600"/>
                  <a:gd name="T19" fmla="*/ G12 h 21600"/>
                  <a:gd name="T20" fmla="*/ G1 w 21600"/>
                  <a:gd name="T21" fmla="*/ 21600 h 216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1600" h="21600">
                    <a:moveTo>
                      <a:pt x="15429" y="0"/>
                    </a:moveTo>
                    <a:lnTo>
                      <a:pt x="9257" y="6825"/>
                    </a:lnTo>
                    <a:lnTo>
                      <a:pt x="12338" y="6825"/>
                    </a:lnTo>
                    <a:lnTo>
                      <a:pt x="12338" y="14391"/>
                    </a:lnTo>
                    <a:lnTo>
                      <a:pt x="0" y="14391"/>
                    </a:lnTo>
                    <a:lnTo>
                      <a:pt x="0" y="21600"/>
                    </a:lnTo>
                    <a:lnTo>
                      <a:pt x="18519" y="21600"/>
                    </a:lnTo>
                    <a:lnTo>
                      <a:pt x="18519" y="6825"/>
                    </a:lnTo>
                    <a:lnTo>
                      <a:pt x="21600" y="6825"/>
                    </a:lnTo>
                    <a:close/>
                  </a:path>
                </a:pathLst>
              </a:custGeom>
              <a:solidFill>
                <a:srgbClr val="99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0255" name="Text Box 31">
              <a:extLst>
                <a:ext uri="{FF2B5EF4-FFF2-40B4-BE49-F238E27FC236}">
                  <a16:creationId xmlns:a16="http://schemas.microsoft.com/office/drawing/2014/main" id="{148B7F60-1BA3-45C7-8AF4-B8230795A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0" y="2256"/>
              <a:ext cx="1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 i="1" u="sng">
                  <a:solidFill>
                    <a:srgbClr val="0000CC"/>
                  </a:solidFill>
                </a:rPr>
                <a:t>Finite set</a:t>
              </a:r>
              <a:r>
                <a:rPr lang="en-US" altLang="en-US"/>
                <a:t> of tape symbols</a:t>
              </a:r>
            </a:p>
          </p:txBody>
        </p:sp>
        <p:sp>
          <p:nvSpPr>
            <p:cNvPr id="180256" name="Line 32">
              <a:extLst>
                <a:ext uri="{FF2B5EF4-FFF2-40B4-BE49-F238E27FC236}">
                  <a16:creationId xmlns:a16="http://schemas.microsoft.com/office/drawing/2014/main" id="{C2A2947A-4CFE-4220-B251-696CF927B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24" y="2112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257" name="Group 33">
              <a:extLst>
                <a:ext uri="{FF2B5EF4-FFF2-40B4-BE49-F238E27FC236}">
                  <a16:creationId xmlns:a16="http://schemas.microsoft.com/office/drawing/2014/main" id="{790831D2-FAED-4AE3-AC97-C3F6274C7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776"/>
              <a:ext cx="1008" cy="336"/>
              <a:chOff x="384" y="1776"/>
              <a:chExt cx="1008" cy="336"/>
            </a:xfrm>
          </p:grpSpPr>
          <p:sp>
            <p:nvSpPr>
              <p:cNvPr id="180258" name="Oval 34">
                <a:extLst>
                  <a:ext uri="{FF2B5EF4-FFF2-40B4-BE49-F238E27FC236}">
                    <a16:creationId xmlns:a16="http://schemas.microsoft.com/office/drawing/2014/main" id="{DA25236C-1DC2-48D6-AC9E-FA766AC3B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776"/>
                <a:ext cx="1008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59" name="Oval 35">
                <a:extLst>
                  <a:ext uri="{FF2B5EF4-FFF2-40B4-BE49-F238E27FC236}">
                    <a16:creationId xmlns:a16="http://schemas.microsoft.com/office/drawing/2014/main" id="{1E152542-5BBA-46D7-8F7F-3BC7EE11F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92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60" name="Oval 36">
                <a:extLst>
                  <a:ext uri="{FF2B5EF4-FFF2-40B4-BE49-F238E27FC236}">
                    <a16:creationId xmlns:a16="http://schemas.microsoft.com/office/drawing/2014/main" id="{1B92ED5F-AA09-4F01-AD9B-54829B50D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61" name="Oval 37">
                <a:extLst>
                  <a:ext uri="{FF2B5EF4-FFF2-40B4-BE49-F238E27FC236}">
                    <a16:creationId xmlns:a16="http://schemas.microsoft.com/office/drawing/2014/main" id="{DCBB7C6D-AEA2-4D04-8925-15BFE63D0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62" name="Oval 38">
                <a:extLst>
                  <a:ext uri="{FF2B5EF4-FFF2-40B4-BE49-F238E27FC236}">
                    <a16:creationId xmlns:a16="http://schemas.microsoft.com/office/drawing/2014/main" id="{7FB3AD20-9337-47E4-ACA4-3D8AB13C1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824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63" name="Oval 39">
                <a:extLst>
                  <a:ext uri="{FF2B5EF4-FFF2-40B4-BE49-F238E27FC236}">
                    <a16:creationId xmlns:a16="http://schemas.microsoft.com/office/drawing/2014/main" id="{2AAABF55-7CFC-4263-9A4F-7117C1ED1E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196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264" name="Line 40">
                <a:extLst>
                  <a:ext uri="{FF2B5EF4-FFF2-40B4-BE49-F238E27FC236}">
                    <a16:creationId xmlns:a16="http://schemas.microsoft.com/office/drawing/2014/main" id="{0134DB9C-7BFD-419B-BA19-4C7208C17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2" y="1872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65" name="Line 41">
                <a:extLst>
                  <a:ext uri="{FF2B5EF4-FFF2-40B4-BE49-F238E27FC236}">
                    <a16:creationId xmlns:a16="http://schemas.microsoft.com/office/drawing/2014/main" id="{5AFE6112-3FE5-48F2-A125-5920257B3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920"/>
                <a:ext cx="48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66" name="Line 42">
                <a:extLst>
                  <a:ext uri="{FF2B5EF4-FFF2-40B4-BE49-F238E27FC236}">
                    <a16:creationId xmlns:a16="http://schemas.microsoft.com/office/drawing/2014/main" id="{1ECCE129-8ED2-499A-84D0-0017B70F5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2" y="187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67" name="Line 43">
                <a:extLst>
                  <a:ext uri="{FF2B5EF4-FFF2-40B4-BE49-F238E27FC236}">
                    <a16:creationId xmlns:a16="http://schemas.microsoft.com/office/drawing/2014/main" id="{D7889ED1-CAC1-4EA3-B335-2F81A911CC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18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68" name="Line 44">
                <a:extLst>
                  <a:ext uri="{FF2B5EF4-FFF2-40B4-BE49-F238E27FC236}">
                    <a16:creationId xmlns:a16="http://schemas.microsoft.com/office/drawing/2014/main" id="{504AE3FD-D53C-4B67-AE27-516AD280F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1968"/>
                <a:ext cx="1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69" name="Line 45">
                <a:extLst>
                  <a:ext uri="{FF2B5EF4-FFF2-40B4-BE49-F238E27FC236}">
                    <a16:creationId xmlns:a16="http://schemas.microsoft.com/office/drawing/2014/main" id="{2A6F6823-374D-4245-A24E-A0B5CCF03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1968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270" name="Line 46">
                <a:extLst>
                  <a:ext uri="{FF2B5EF4-FFF2-40B4-BE49-F238E27FC236}">
                    <a16:creationId xmlns:a16="http://schemas.microsoft.com/office/drawing/2014/main" id="{AE54AFF4-9E52-4187-92F1-99B744B1BF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0271" name="Line 47">
              <a:extLst>
                <a:ext uri="{FF2B5EF4-FFF2-40B4-BE49-F238E27FC236}">
                  <a16:creationId xmlns:a16="http://schemas.microsoft.com/office/drawing/2014/main" id="{B30CFD27-9DBB-4953-977D-BAF8DD6196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0" y="20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272" name="Text Box 48">
              <a:extLst>
                <a:ext uri="{FF2B5EF4-FFF2-40B4-BE49-F238E27FC236}">
                  <a16:creationId xmlns:a16="http://schemas.microsoft.com/office/drawing/2014/main" id="{1681BA98-2458-4666-9BAC-61C5931D4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0"/>
              <a:ext cx="18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b="1" i="1" u="sng">
                  <a:solidFill>
                    <a:srgbClr val="0000CC"/>
                  </a:solidFill>
                </a:rPr>
                <a:t>Finite set</a:t>
              </a:r>
              <a:r>
                <a:rPr lang="en-US" altLang="en-US"/>
                <a:t> of control states</a:t>
              </a:r>
            </a:p>
          </p:txBody>
        </p:sp>
      </p:grpSp>
      <p:sp>
        <p:nvSpPr>
          <p:cNvPr id="180274" name="Text Box 50">
            <a:extLst>
              <a:ext uri="{FF2B5EF4-FFF2-40B4-BE49-F238E27FC236}">
                <a16:creationId xmlns:a16="http://schemas.microsoft.com/office/drawing/2014/main" id="{2AFEACD8-BCA7-4747-85E8-4A4B73BF7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03250"/>
            <a:ext cx="774858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4000" b="1">
                <a:solidFill>
                  <a:schemeClr val="tx2"/>
                </a:solidFill>
              </a:rPr>
              <a:t>Attributes of </a:t>
            </a:r>
            <a:r>
              <a:rPr lang="en-US" altLang="en-US" sz="4000" b="1">
                <a:solidFill>
                  <a:schemeClr val="accent2"/>
                </a:solidFill>
              </a:rPr>
              <a:t>Machines (Contd.)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>
            <a:extLst>
              <a:ext uri="{FF2B5EF4-FFF2-40B4-BE49-F238E27FC236}">
                <a16:creationId xmlns:a16="http://schemas.microsoft.com/office/drawing/2014/main" id="{5F27FE26-7C39-4108-9804-B9851BB1C6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700">
                <a:solidFill>
                  <a:srgbClr val="0000CC"/>
                </a:solidFill>
              </a:rPr>
              <a:t>THE TURING MACHINE</a:t>
            </a:r>
          </a:p>
        </p:txBody>
      </p:sp>
      <p:sp>
        <p:nvSpPr>
          <p:cNvPr id="183300" name="Rectangle 4">
            <a:extLst>
              <a:ext uri="{FF2B5EF4-FFF2-40B4-BE49-F238E27FC236}">
                <a16:creationId xmlns:a16="http://schemas.microsoft.com/office/drawing/2014/main" id="{CD06FBD6-C7D2-4666-9EFF-9C2E3E645DE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 i="1"/>
              <a:t>Simplest</a:t>
            </a:r>
            <a:r>
              <a:rPr lang="en-US" altLang="en-US"/>
              <a:t> Programming Language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809</TotalTime>
  <Words>583</Words>
  <Application>Microsoft Office PowerPoint</Application>
  <PresentationFormat>On-screen Show (4:3)</PresentationFormat>
  <Paragraphs>136</Paragraphs>
  <Slides>24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Crypto Theme</vt:lpstr>
      <vt:lpstr>Profile</vt:lpstr>
      <vt:lpstr>PowerPoint Presentation</vt:lpstr>
      <vt:lpstr>RECALL : Main Questions</vt:lpstr>
      <vt:lpstr>PROBLEMS as membership queries in LANGUAGES</vt:lpstr>
      <vt:lpstr>RECALL</vt:lpstr>
      <vt:lpstr>WHAT IS COMPUTATION?</vt:lpstr>
      <vt:lpstr>Attributes of Machines</vt:lpstr>
      <vt:lpstr>PowerPoint Presentation</vt:lpstr>
      <vt:lpstr>PowerPoint Presentation</vt:lpstr>
      <vt:lpstr>THE TURING MACHINE</vt:lpstr>
      <vt:lpstr>Turing Machine Definition</vt:lpstr>
      <vt:lpstr>C-Programs Are Turing-Complete</vt:lpstr>
      <vt:lpstr>RECALL : Main Questions</vt:lpstr>
      <vt:lpstr>Recognizing Versus Deciding Languages</vt:lpstr>
      <vt:lpstr>Decidability and Recognizability</vt:lpstr>
      <vt:lpstr>LANGUAGES THAT ARE RECOGNIZABLE BUT NOT DECIDABLE</vt:lpstr>
      <vt:lpstr>Language ATM</vt:lpstr>
      <vt:lpstr>ATM is Recognizable</vt:lpstr>
      <vt:lpstr>ATM is undecidable</vt:lpstr>
      <vt:lpstr>ATM is undecidable (Contd.)</vt:lpstr>
      <vt:lpstr>ATM is undecidable (Contd.)</vt:lpstr>
      <vt:lpstr>The CLASS P (Efficiently Decidable/Tractable Languages)</vt:lpstr>
      <vt:lpstr>The CLASS NP (Efficiently Verifiable Languages)</vt:lpstr>
      <vt:lpstr>Taxonomy of PROBLEMS (Thus far …) </vt:lpstr>
      <vt:lpstr>THANK YOU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Principles of Information Security</cp:lastModifiedBy>
  <cp:revision>100</cp:revision>
  <dcterms:created xsi:type="dcterms:W3CDTF">2010-01-08T14:00:28Z</dcterms:created>
  <dcterms:modified xsi:type="dcterms:W3CDTF">2020-08-18T05:05:02Z</dcterms:modified>
</cp:coreProperties>
</file>