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  <p:sldMasterId id="2147483691" r:id="rId2"/>
  </p:sldMasterIdLst>
  <p:notesMasterIdLst>
    <p:notesMasterId r:id="rId26"/>
  </p:notesMasterIdLst>
  <p:sldIdLst>
    <p:sldId id="264" r:id="rId3"/>
    <p:sldId id="320" r:id="rId4"/>
    <p:sldId id="321" r:id="rId5"/>
    <p:sldId id="322" r:id="rId6"/>
    <p:sldId id="324" r:id="rId7"/>
    <p:sldId id="323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275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9900"/>
    <a:srgbClr val="0000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20" autoAdjust="0"/>
  </p:normalViewPr>
  <p:slideViewPr>
    <p:cSldViewPr>
      <p:cViewPr varScale="1">
        <p:scale>
          <a:sx n="71" d="100"/>
          <a:sy n="71" d="100"/>
        </p:scale>
        <p:origin x="-113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slide" Target="slides/slide16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1.xml" /><Relationship Id="rId21" Type="http://schemas.openxmlformats.org/officeDocument/2006/relationships/slide" Target="slides/slide19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slide" Target="slides/slide15.xml" /><Relationship Id="rId25" Type="http://schemas.openxmlformats.org/officeDocument/2006/relationships/slide" Target="slides/slide23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slide" Target="slides/slide18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24" Type="http://schemas.openxmlformats.org/officeDocument/2006/relationships/slide" Target="slides/slide22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23" Type="http://schemas.openxmlformats.org/officeDocument/2006/relationships/slide" Target="slides/slide21.xml" /><Relationship Id="rId28" Type="http://schemas.openxmlformats.org/officeDocument/2006/relationships/viewProps" Target="viewProps.xml" /><Relationship Id="rId10" Type="http://schemas.openxmlformats.org/officeDocument/2006/relationships/slide" Target="slides/slide8.xml" /><Relationship Id="rId19" Type="http://schemas.openxmlformats.org/officeDocument/2006/relationships/slide" Target="slides/slide17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Relationship Id="rId22" Type="http://schemas.openxmlformats.org/officeDocument/2006/relationships/slide" Target="slides/slide20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C6C2B8-2C45-4FF5-ADD8-EE4B238625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362812-78AE-4550-9D41-4D44EECD60D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628A220-7311-4CA9-B481-B9B47193F380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7BB15E4-3949-449D-8864-8D93983694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B89BFE8-E3D4-42DF-9529-D9EB5C7ED8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09786-5F0B-4D41-9B7F-8D1C415974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81903-553B-4A35-9AB0-98C4C5322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D1B64ED-D47B-44AE-865D-8EC72AECE81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31DB8BFE-5E1D-40B8-99E5-E660A89EA07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CDA82F29-087F-42B8-9945-AABADF87DA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F10F4EC1-EE99-44CC-82B7-B6EBF21A829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8059F60-CC7F-4514-BE26-A0DF964C8D6F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44016A9B-6F81-41E0-AC18-56793E7F04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3FC9AD50-046B-4AAF-9596-829BC0D222E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61AB9877-059C-47EA-A710-72A338B7571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3063" name="AutoShape 7">
            <a:extLst>
              <a:ext uri="{FF2B5EF4-FFF2-40B4-BE49-F238E27FC236}">
                <a16:creationId xmlns:a16="http://schemas.microsoft.com/office/drawing/2014/main" id="{60B16C47-28E8-496A-A3DB-5A48FFA23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  <a:gd name="T0" fmla="*/ 0 w 1000"/>
              <a:gd name="T1" fmla="*/ 0 h 1000"/>
              <a:gd name="T2" fmla="*/ 618 w 1000"/>
              <a:gd name="T3" fmla="*/ 0 h 1000"/>
              <a:gd name="T4" fmla="*/ 618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24D1F-B99E-46AD-AD89-718AA93C3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41C1C-F676-418E-AF4E-ED27A2AA1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C081C-5A79-4863-9137-C0511375A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3C86FA-3C9B-4CE8-9E88-CE98E2D72BF4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AECDD-83A5-4D52-9A18-FD9F393B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88CF2-67C8-4AF4-94A4-9BC320FB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45960A-EA75-4CAA-ADB2-E921A85618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9486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848C3-A942-4077-A4CC-1F39FD68F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97383-7703-41D4-BBB3-2DB58A29A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69F9-DAAD-4FAC-A98E-C5B0D4357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42766C-C6FA-4CA4-BD69-90DA4D587A76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A61F-189C-48E5-BABC-FFCAC91E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27B7A-9A1F-490E-96E0-C05D328AF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7BD65-6FA5-43E6-924E-BB5BE58F82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426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0663B1-E693-4EF2-BD4B-9D2F90F9612B}"/>
              </a:ext>
            </a:extLst>
          </p:cNvPr>
          <p:cNvSpPr/>
          <p:nvPr/>
        </p:nvSpPr>
        <p:spPr>
          <a:xfrm>
            <a:off x="0" y="2544763"/>
            <a:ext cx="9144000" cy="3255962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4AF24-771E-42B5-8F51-D19FB84D1051}"/>
              </a:ext>
            </a:extLst>
          </p:cNvPr>
          <p:cNvSpPr/>
          <p:nvPr/>
        </p:nvSpPr>
        <p:spPr>
          <a:xfrm>
            <a:off x="0" y="2667000"/>
            <a:ext cx="9144000" cy="27400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DEC5F8-4877-4A90-AC21-B2EFA619328A}"/>
              </a:ext>
            </a:extLst>
          </p:cNvPr>
          <p:cNvSpPr/>
          <p:nvPr/>
        </p:nvSpPr>
        <p:spPr>
          <a:xfrm>
            <a:off x="0" y="5478463"/>
            <a:ext cx="9144000" cy="236537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FCCD82-8EF3-4520-8A3D-103C0EF25F72}"/>
              </a:ext>
            </a:extLst>
          </p:cNvPr>
          <p:cNvSpPr txBox="1"/>
          <p:nvPr/>
        </p:nvSpPr>
        <p:spPr>
          <a:xfrm>
            <a:off x="4819650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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E8C05-BAAC-44A4-973D-A598856103A5}"/>
              </a:ext>
            </a:extLst>
          </p:cNvPr>
          <p:cNvSpPr txBox="1"/>
          <p:nvPr/>
        </p:nvSpPr>
        <p:spPr>
          <a:xfrm>
            <a:off x="3148013" y="4260850"/>
            <a:ext cx="12192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spc="150" dirty="0">
                <a:solidFill>
                  <a:srgbClr val="FFFFFF"/>
                </a:solidFill>
                <a:latin typeface="+mn-lt"/>
                <a:sym typeface="Wingdings"/>
              </a:rPr>
              <a:t></a:t>
            </a:r>
            <a:endParaRPr lang="en-US" sz="3200" spc="15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819400"/>
            <a:ext cx="8686800" cy="1463040"/>
          </a:xfrm>
        </p:spPr>
        <p:txBody>
          <a:bodyPr anchor="b" anchorCtr="0">
            <a:noAutofit/>
          </a:bodyPr>
          <a:lstStyle>
            <a:lvl1pPr algn="ctr">
              <a:defRPr sz="72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499" y="4800600"/>
            <a:ext cx="8001000" cy="54864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05E7300-9EBF-43B4-80A1-47A32A7E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B5FC4-707F-429B-BAD1-E1A0A19093B3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535826-53BF-4F31-8E3B-804F12224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91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425F701-1460-4316-A420-C26AA87D8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9225" y="4389438"/>
            <a:ext cx="1216025" cy="365125"/>
          </a:xfrm>
        </p:spPr>
        <p:txBody>
          <a:bodyPr/>
          <a:lstStyle>
            <a:lvl1pPr algn="ctr">
              <a:defRPr sz="2400">
                <a:solidFill>
                  <a:srgbClr val="FFFFFF"/>
                </a:solidFill>
              </a:defRPr>
            </a:lvl1pPr>
          </a:lstStyle>
          <a:p>
            <a:fld id="{D9DC85EB-C17B-4E95-8860-C77315EFD9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2426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DF4571-E7D0-4953-94C4-11B6638A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23D98-1683-4E48-9218-2F44B6686962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3D797-3A4E-43EE-800E-69CF5A5D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2E579-90C1-4263-8348-9FE668C0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DED3BE38-F901-4C5E-BEED-5B683B0DCA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145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BF6F44-E81F-4453-872D-68F0C2BFABB2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50B0E-6D6D-42E8-9DD3-1EBEFC747131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143BF8-3EDE-45CF-900D-70D358E2927A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41CCD2-91EF-4520-87FA-9B989FC92BB8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E825F1-B3E8-4394-99C8-06B69700616E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AE0F33-541F-4FD9-9467-FEAC2FB5D8EB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5638800" cy="94615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2" y="1719072"/>
            <a:ext cx="8247888" cy="45354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74320"/>
            <a:ext cx="2743200" cy="94488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FEFEBD5D-5E39-4DF6-8EFD-C49E60E8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C9ACFA-DBC0-465A-9E2C-546C9BA6A9DE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4C917BB8-737A-4DCF-99B1-FFD23AFC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087B2D0F-40E1-478F-A58D-D9F2C7BC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7C49649B-9876-47C8-8790-FF358AE4B9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312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5F4A73-C793-468F-B686-E1EA92DED33E}"/>
              </a:ext>
            </a:extLst>
          </p:cNvPr>
          <p:cNvSpPr/>
          <p:nvPr/>
        </p:nvSpPr>
        <p:spPr>
          <a:xfrm>
            <a:off x="0" y="100013"/>
            <a:ext cx="9144000" cy="14541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68AB6-A373-4590-A1CF-0FC233DE556A}"/>
              </a:ext>
            </a:extLst>
          </p:cNvPr>
          <p:cNvSpPr/>
          <p:nvPr/>
        </p:nvSpPr>
        <p:spPr>
          <a:xfrm>
            <a:off x="0" y="168275"/>
            <a:ext cx="9144000" cy="1154113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A098E-F98E-48E7-BCB8-12A1AD51329F}"/>
              </a:ext>
            </a:extLst>
          </p:cNvPr>
          <p:cNvSpPr/>
          <p:nvPr/>
        </p:nvSpPr>
        <p:spPr>
          <a:xfrm>
            <a:off x="0" y="1368425"/>
            <a:ext cx="9144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0F2298-4667-4A6C-B6EE-7C6DA0ADF991}"/>
              </a:ext>
            </a:extLst>
          </p:cNvPr>
          <p:cNvSpPr/>
          <p:nvPr/>
        </p:nvSpPr>
        <p:spPr>
          <a:xfrm>
            <a:off x="6172200" y="161925"/>
            <a:ext cx="2971800" cy="11525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3EA4A3-24D7-4757-BE09-D087325352B0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AF6BBC-61D8-40F4-AB64-050AD2C53D07}"/>
              </a:ext>
            </a:extLst>
          </p:cNvPr>
          <p:cNvSpPr/>
          <p:nvPr/>
        </p:nvSpPr>
        <p:spPr>
          <a:xfrm>
            <a:off x="6145213" y="133350"/>
            <a:ext cx="76200" cy="121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6880" y="1717040"/>
            <a:ext cx="8249920" cy="4531360"/>
          </a:xfrm>
          <a:solidFill>
            <a:schemeClr val="bg2">
              <a:lumMod val="60000"/>
              <a:lumOff val="40000"/>
            </a:schemeClr>
          </a:solidFill>
          <a:effectLst>
            <a:outerShdw blurRad="76200" dist="38100" dir="3600000" algn="ctr" rotWithShape="0">
              <a:srgbClr val="000000">
                <a:alpha val="50000"/>
              </a:srgb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5638800" cy="1005840"/>
          </a:xfrm>
        </p:spPr>
        <p:txBody>
          <a:bodyPr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48400" y="228600"/>
            <a:ext cx="2819400" cy="100584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E38009E3-DFB4-4DB5-B6B7-4077284A3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C2486-D584-47EF-BB0C-231291770A84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12" name="Footer Placeholder 5">
            <a:extLst>
              <a:ext uri="{FF2B5EF4-FFF2-40B4-BE49-F238E27FC236}">
                <a16:creationId xmlns:a16="http://schemas.microsoft.com/office/drawing/2014/main" id="{6A03FDAC-888A-494C-BA1B-6889F6A7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64B9F384-BAE6-418E-98BD-99CFD6C0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fld id="{679B833A-EEEC-4A27-830C-526A76C4DE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22379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874FC6-E29D-40C1-AB53-A7344C6821E6}"/>
              </a:ext>
            </a:extLst>
          </p:cNvPr>
          <p:cNvSpPr/>
          <p:nvPr/>
        </p:nvSpPr>
        <p:spPr>
          <a:xfrm rot="5400000">
            <a:off x="4591050" y="2409825"/>
            <a:ext cx="6858000" cy="2038350"/>
          </a:xfrm>
          <a:prstGeom prst="rect">
            <a:avLst/>
          </a:prstGeom>
          <a:solidFill>
            <a:srgbClr val="FFFFFF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3FF03D-1F8B-4DD2-84B8-D17ECB4C8F75}"/>
              </a:ext>
            </a:extLst>
          </p:cNvPr>
          <p:cNvSpPr/>
          <p:nvPr/>
        </p:nvSpPr>
        <p:spPr>
          <a:xfrm rot="5400000">
            <a:off x="4668044" y="2570956"/>
            <a:ext cx="6858000" cy="1716088"/>
          </a:xfrm>
          <a:prstGeom prst="rect">
            <a:avLst/>
          </a:prstGeom>
          <a:solidFill>
            <a:schemeClr val="accent2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235B57-E190-43B1-9E50-9C24F29282DB}"/>
              </a:ext>
            </a:extLst>
          </p:cNvPr>
          <p:cNvSpPr/>
          <p:nvPr/>
        </p:nvSpPr>
        <p:spPr>
          <a:xfrm rot="5400000">
            <a:off x="3681413" y="3354387"/>
            <a:ext cx="6858000" cy="149225"/>
          </a:xfrm>
          <a:prstGeom prst="rect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15200" y="274638"/>
            <a:ext cx="1447800" cy="5851525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274638"/>
            <a:ext cx="6353175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DCBE889-642E-40FA-B613-6C8B5B6A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B089-12CD-41FA-B4AE-CCB26DAE2635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A12429E-7E6B-4664-A7B6-A9CF00A3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857D29-AB2F-4D7E-BAFB-D052A0A27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CFCFB-1590-4744-AA71-9F6CCEF566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421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75BC1-0389-4C36-80A2-ABD23248F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A51C0-3257-487D-A539-924F356D3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B29C0-C7E8-4CF0-AC5B-1328E151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6000B-D6FF-41D8-9FDE-41827DAE7EF2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912E8-2538-48D0-9DF8-3D3FBD9FC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EB6CD-069D-4FB1-A476-ED17698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B006B-FB4D-4D91-919C-33832F072E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844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DDEE-6BC1-4978-A64C-8E75EAFE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32C7-EAA5-4A18-9F7F-D76BF2278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78C9-574A-44DF-BBCE-AC29E7B6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135479-40F8-4D3D-A000-8D0E8CAAEA35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B70D7-E921-48CF-8F05-EA8C3637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061CD-341C-4F94-8BD1-C289F21D4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24B49A-5355-4D52-B666-1FFFF4DF43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78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A687-56B1-498C-8FFD-9E93FE262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E3C2-E3CE-4712-B527-7A8092479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55B7B-6E59-40FD-8FDC-B456599DF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3ACD-02B7-4ADE-B256-88466B261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9CEE4A-4D0A-4E25-8FC3-C339A6641D10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785C2-8505-48AB-AA07-DCB5D3F46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E32ECD-90F0-4C89-A291-80034CCD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A357E-1C88-4635-AD20-84510713BD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5153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BDC7-17F7-463F-8553-4D3CCE45B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19F75-79B4-4B0D-B629-13260167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CB92E-1F3B-455E-8C2D-2BCB41B5F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1D704-FC4E-449C-BBBB-F25E2B5C2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54730-138F-4605-AAA0-E36C1B791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F2CC55-786A-4866-A093-99D90AA8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247728-152B-4F40-9307-301AA87BCF23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412D5-DE0F-4DA9-87AB-5AC77AF9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EA47C8-7739-4BC7-8050-10C0BE68F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6238D-B3D5-457D-A62F-8B2BDAD5E3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367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1A0A-4841-4D7B-95B7-126633C8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7C0E8-8122-4652-88E0-554AF5F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934A47-EF2F-409A-9690-871121E522B1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BE10F-27D2-4DAE-8AB1-4119B505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C8F03-DBE1-4AB5-A953-C892E673F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90A7D2-B2E1-41C6-8747-967CDECCD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0480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E5418-4025-4B1F-8427-CFB327E52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3CCD87-E6BD-4287-A07B-FD4EC0FAA574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DD5EF-EB2C-400B-ADD9-3EC620A0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22BB9-362A-433E-B184-E677537A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13EF42-7AD0-4F35-8ECA-D0E4DA32EB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7123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ABD30-EE33-49FE-BB65-EDE778629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F8596-B9A8-418C-930E-2A21E9C88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B5B0-903D-4511-8B99-F8D1F351E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6D4A7-33DD-49A6-8EC5-770CA15E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51CE0CD-1EFC-4CD8-852B-1A4AAFE704A5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8403C-AE1E-4378-BFF8-F031147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42E37-8A47-43FC-8FD6-8245BB99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01EA92-97E6-4C6B-AC78-4CB91D9671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581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4D23-9988-486D-AE25-7DBE95156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2924-A455-410C-AD54-9AC6A4061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9818D-8537-49D3-BEE6-1AB507D49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B7311-D378-4928-92DB-2028DEC9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367E63C-E0AB-4C45-853A-454E784CA18D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9A705-24AD-4DB1-BE4B-C41DD5442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3EF6-10A4-42C1-AFD5-23E9B854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4ACA61-563D-4156-B45B-DF834F1D8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77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526DDD05-F528-402A-AD2F-B4EAC385F3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F678C20F-1016-4FB5-90D3-263F5EF694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72036" name="AutoShape 4">
            <a:extLst>
              <a:ext uri="{FF2B5EF4-FFF2-40B4-BE49-F238E27FC236}">
                <a16:creationId xmlns:a16="http://schemas.microsoft.com/office/drawing/2014/main" id="{52FE16CB-F089-495F-83F3-148CF8CAC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66863"/>
            <a:ext cx="7958138" cy="109537"/>
          </a:xfrm>
          <a:custGeom>
            <a:avLst/>
            <a:gdLst>
              <a:gd name="G0" fmla="+- 585 0 0"/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72037" name="Line 5">
            <a:extLst>
              <a:ext uri="{FF2B5EF4-FFF2-40B4-BE49-F238E27FC236}">
                <a16:creationId xmlns:a16="http://schemas.microsoft.com/office/drawing/2014/main" id="{A6827D41-08F1-438A-8FB7-F095B589D1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E592822E-47B2-4AE5-9D4D-7F4D94672FD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fld id="{62FE0DA3-E5D8-46CA-8FCB-CE9B729B72C5}" type="datetimeFigureOut">
              <a:rPr lang="en-US" altLang="en-US"/>
              <a:pPr/>
              <a:t>8/20/2020</a:t>
            </a:fld>
            <a:endParaRPr lang="en-US" altLang="en-US"/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CE41F3CE-D1DB-4D42-A1AB-63798F3BEAE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AC76C294-965A-43EA-A48A-8FC805AEB8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2813BB5A-F916-4758-A806-8AB21F37679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BAF792-5711-4D90-A638-9BB7A22B7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563"/>
            <a:ext cx="8229600" cy="111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174" name="Text Placeholder 2">
            <a:extLst>
              <a:ext uri="{FF2B5EF4-FFF2-40B4-BE49-F238E27FC236}">
                <a16:creationId xmlns:a16="http://schemas.microsoft.com/office/drawing/2014/main" id="{32C4C5ED-7123-47DE-B303-0362B1E28A6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162A5364-8014-494A-9703-51FB32AF0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fld id="{B8B01966-FC0A-4DB5-9A65-2C51A6CD14E6}" type="datetimeFigureOut">
              <a:rPr lang="en-US"/>
              <a:pPr>
                <a:defRPr/>
              </a:pPr>
              <a:t>8/20/2020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3EF2E68-7B62-45A4-B1BE-B96AD611D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02F34F9-05F4-416A-85C0-F3F5E6D4E0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56350"/>
            <a:ext cx="762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2"/>
                </a:solidFill>
                <a:latin typeface="Franklin Gothic Book" panose="020B0503020102020204" pitchFamily="34" charset="0"/>
              </a:defRPr>
            </a:lvl1pPr>
          </a:lstStyle>
          <a:p>
            <a:fld id="{51AED686-1176-4233-BBDF-EF8A16BCF6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8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5400" kern="1200">
          <a:ln w="13970" cmpd="sng">
            <a:solidFill>
              <a:srgbClr val="FFFFFF"/>
            </a:solidFill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5400">
          <a:solidFill>
            <a:srgbClr val="FFFFFF"/>
          </a:solidFill>
          <a:latin typeface="Bodoni MT Condensed" panose="02070606080606020203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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6BB1C9"/>
        </a:buClr>
        <a:buFont typeface="Arial" panose="020B0604020202020204" pitchFamily="34" charset="0"/>
        <a:buChar char="•"/>
        <a:defRPr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6585CF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7E6BC9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w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2.wmf" /><Relationship Id="rId4" Type="http://schemas.openxmlformats.org/officeDocument/2006/relationships/image" Target="../media/image11.wmf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wmf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7.wmf" /><Relationship Id="rId4" Type="http://schemas.openxmlformats.org/officeDocument/2006/relationships/image" Target="../media/image6.wmf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Text Box 5">
            <a:extLst>
              <a:ext uri="{FF2B5EF4-FFF2-40B4-BE49-F238E27FC236}">
                <a16:creationId xmlns:a16="http://schemas.microsoft.com/office/drawing/2014/main" id="{A73EE402-A454-4845-B64B-8D493C95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93938"/>
            <a:ext cx="77724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000" b="1">
                <a:solidFill>
                  <a:srgbClr val="0000CC"/>
                </a:solidFill>
              </a:rPr>
              <a:t>MULTIPLE WAYS OF SOLVING </a:t>
            </a:r>
          </a:p>
          <a:p>
            <a:pPr algn="ctr"/>
            <a:r>
              <a:rPr lang="en-US" altLang="en-US" sz="4000" b="1">
                <a:solidFill>
                  <a:srgbClr val="0000CC"/>
                </a:solidFill>
              </a:rPr>
              <a:t>TRACTABLE PROBLEMS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21F18E56-6111-4517-B06D-175F9B689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962400"/>
            <a:ext cx="362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Good, Better, Best and the Ugly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DD3C5C6B-4A4E-4BC5-ABB6-D3C578F82E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Algorithm #3 for F</a:t>
            </a:r>
            <a:r>
              <a:rPr lang="en-US" altLang="en-US" sz="5600" b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D8E2BA95-75E3-485E-BF7A-C801FFEFE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Note: </a:t>
            </a:r>
          </a:p>
          <a:p>
            <a:endParaRPr lang="en-US" altLang="en-US"/>
          </a:p>
          <a:p>
            <a:r>
              <a:rPr lang="en-US" altLang="en-US"/>
              <a:t>Similarly:</a:t>
            </a:r>
          </a:p>
          <a:p>
            <a:endParaRPr lang="en-US" altLang="en-US"/>
          </a:p>
          <a:p>
            <a:r>
              <a:rPr lang="en-US" altLang="en-US"/>
              <a:t>Consequently:</a:t>
            </a:r>
          </a:p>
        </p:txBody>
      </p:sp>
      <p:pic>
        <p:nvPicPr>
          <p:cNvPr id="215044" name="Picture 4">
            <a:extLst>
              <a:ext uri="{FF2B5EF4-FFF2-40B4-BE49-F238E27FC236}">
                <a16:creationId xmlns:a16="http://schemas.microsoft.com/office/drawing/2014/main" id="{51EEE8B1-A499-4231-963C-1221E835E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778000"/>
            <a:ext cx="49530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5" name="Picture 5">
            <a:extLst>
              <a:ext uri="{FF2B5EF4-FFF2-40B4-BE49-F238E27FC236}">
                <a16:creationId xmlns:a16="http://schemas.microsoft.com/office/drawing/2014/main" id="{34937E83-8A76-4C16-9B42-B3807DB79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51138"/>
            <a:ext cx="5486400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6" name="Picture 6">
            <a:extLst>
              <a:ext uri="{FF2B5EF4-FFF2-40B4-BE49-F238E27FC236}">
                <a16:creationId xmlns:a16="http://schemas.microsoft.com/office/drawing/2014/main" id="{D82567C6-792E-4596-ADBE-57F55376C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72000"/>
            <a:ext cx="5257800" cy="140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5047" name="Picture 7">
            <a:extLst>
              <a:ext uri="{FF2B5EF4-FFF2-40B4-BE49-F238E27FC236}">
                <a16:creationId xmlns:a16="http://schemas.microsoft.com/office/drawing/2014/main" id="{56946F9A-6CA0-4049-B2D5-D3967BC5F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6324600"/>
            <a:ext cx="5638800" cy="35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15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8" name="Rectangle 4">
            <a:extLst>
              <a:ext uri="{FF2B5EF4-FFF2-40B4-BE49-F238E27FC236}">
                <a16:creationId xmlns:a16="http://schemas.microsoft.com/office/drawing/2014/main" id="{F6A8BB47-DE7D-418E-AA15-14B86278F83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400" b="1">
                <a:solidFill>
                  <a:srgbClr val="0000CC"/>
                </a:solidFill>
              </a:rPr>
              <a:t>Is Algorithm #3 better than Algorithm #2?</a:t>
            </a:r>
          </a:p>
        </p:txBody>
      </p:sp>
      <p:sp>
        <p:nvSpPr>
          <p:cNvPr id="216069" name="Rectangle 5">
            <a:extLst>
              <a:ext uri="{FF2B5EF4-FFF2-40B4-BE49-F238E27FC236}">
                <a16:creationId xmlns:a16="http://schemas.microsoft.com/office/drawing/2014/main" id="{9E8BFD51-87B3-4554-9327-D466497641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2895600"/>
            <a:ext cx="7162800" cy="1676400"/>
          </a:xfrm>
        </p:spPr>
        <p:txBody>
          <a:bodyPr/>
          <a:lstStyle/>
          <a:p>
            <a:pPr algn="r"/>
            <a:r>
              <a:rPr lang="en-US" altLang="en-US"/>
              <a:t>Answer depends on the complexity of multiplying large integers.</a:t>
            </a:r>
          </a:p>
          <a:p>
            <a:pPr algn="r"/>
            <a:r>
              <a:rPr lang="en-US" altLang="en-US" sz="1800" b="1">
                <a:solidFill>
                  <a:srgbClr val="0000CC"/>
                </a:solidFill>
              </a:rPr>
              <a:t>Answer: Yes! Algo #3 is better!</a:t>
            </a:r>
          </a:p>
        </p:txBody>
      </p:sp>
      <p:sp>
        <p:nvSpPr>
          <p:cNvPr id="216070" name="Rectangle 6">
            <a:extLst>
              <a:ext uri="{FF2B5EF4-FFF2-40B4-BE49-F238E27FC236}">
                <a16:creationId xmlns:a16="http://schemas.microsoft.com/office/drawing/2014/main" id="{5FA71774-5658-49BD-B514-D9E066E2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29200"/>
            <a:ext cx="8534400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en-US" sz="3200" b="1">
                <a:solidFill>
                  <a:srgbClr val="0000CC"/>
                </a:solidFill>
              </a:rPr>
              <a:t>O(M(n)logn)</a:t>
            </a:r>
            <a:r>
              <a:rPr lang="en-US" altLang="en-US" sz="3200" b="1"/>
              <a:t>, where M(n) is the complexity of multiplying two n-bit integers.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725AC86D-4BC4-4C00-8EFC-2A97006F3B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Algorithm #4 for F</a:t>
            </a:r>
            <a:r>
              <a:rPr lang="en-US" altLang="en-US" sz="5600" b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5D7D1DE2-878B-4861-9BE2-CD98866D3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762000"/>
          </a:xfrm>
        </p:spPr>
        <p:txBody>
          <a:bodyPr/>
          <a:lstStyle/>
          <a:p>
            <a:r>
              <a:rPr lang="en-US" altLang="en-US"/>
              <a:t>Why not apply the direct formula?</a:t>
            </a:r>
          </a:p>
        </p:txBody>
      </p:sp>
      <p:pic>
        <p:nvPicPr>
          <p:cNvPr id="218116" name="Picture 4">
            <a:extLst>
              <a:ext uri="{FF2B5EF4-FFF2-40B4-BE49-F238E27FC236}">
                <a16:creationId xmlns:a16="http://schemas.microsoft.com/office/drawing/2014/main" id="{3EC86257-C858-4541-AF3D-4F21BC990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19400"/>
            <a:ext cx="6705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8117" name="Rectangle 5">
            <a:extLst>
              <a:ext uri="{FF2B5EF4-FFF2-40B4-BE49-F238E27FC236}">
                <a16:creationId xmlns:a16="http://schemas.microsoft.com/office/drawing/2014/main" id="{098BAC05-A9E4-445D-B2C3-4F9C2C87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9530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908050" indent="-436563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304925" indent="-395288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93863" indent="-3873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93913" indent="-398463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511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30083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655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922713" indent="-398463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Do you foresee any </a:t>
            </a:r>
            <a:r>
              <a:rPr lang="en-US" altLang="en-US" i="1"/>
              <a:t>accuracy</a:t>
            </a:r>
            <a:r>
              <a:rPr lang="en-US" altLang="en-US"/>
              <a:t> issues with irrational numbers?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Rectangle 4">
            <a:extLst>
              <a:ext uri="{FF2B5EF4-FFF2-40B4-BE49-F238E27FC236}">
                <a16:creationId xmlns:a16="http://schemas.microsoft.com/office/drawing/2014/main" id="{9AC66EB6-5259-44D4-BA6B-61493EFADA1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" y="990600"/>
            <a:ext cx="8534400" cy="1371600"/>
          </a:xfrm>
        </p:spPr>
        <p:txBody>
          <a:bodyPr/>
          <a:lstStyle/>
          <a:p>
            <a:r>
              <a:rPr lang="en-US" altLang="en-US" sz="3200" b="1">
                <a:solidFill>
                  <a:srgbClr val="0000CC"/>
                </a:solidFill>
              </a:rPr>
              <a:t>ALGORITHMS FOR MULTIPLYING LARGE INTEGERS</a:t>
            </a:r>
          </a:p>
        </p:txBody>
      </p:sp>
      <p:sp>
        <p:nvSpPr>
          <p:cNvPr id="219141" name="Rectangle 5">
            <a:extLst>
              <a:ext uri="{FF2B5EF4-FFF2-40B4-BE49-F238E27FC236}">
                <a16:creationId xmlns:a16="http://schemas.microsoft.com/office/drawing/2014/main" id="{72446149-E324-49D6-94AC-540175575F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52600" y="3429000"/>
            <a:ext cx="7010400" cy="1600200"/>
          </a:xfrm>
        </p:spPr>
        <p:txBody>
          <a:bodyPr/>
          <a:lstStyle/>
          <a:p>
            <a:pPr algn="r"/>
            <a:r>
              <a:rPr lang="en-US" altLang="en-US"/>
              <a:t>Karatsuba Algorithm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C825224D-1240-4C5B-8CC6-769DD9C2D0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MULTIPLICATION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80F9D73-0270-4C87-8084-50B12551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1004888"/>
          </a:xfrm>
        </p:spPr>
        <p:txBody>
          <a:bodyPr/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Given two </a:t>
            </a:r>
            <a:r>
              <a:rPr lang="en-US" altLang="en-US" b="1"/>
              <a:t>n</a:t>
            </a:r>
            <a:r>
              <a:rPr lang="en-US" altLang="en-US"/>
              <a:t>-digit numbers </a:t>
            </a:r>
            <a:r>
              <a:rPr lang="en-US" altLang="en-US" b="1"/>
              <a:t>a</a:t>
            </a:r>
            <a:r>
              <a:rPr lang="en-US" altLang="en-US"/>
              <a:t> and </a:t>
            </a:r>
            <a:r>
              <a:rPr lang="en-US" altLang="en-US" b="1"/>
              <a:t>b</a:t>
            </a:r>
            <a:r>
              <a:rPr lang="en-US" altLang="en-US"/>
              <a:t>, </a:t>
            </a:r>
          </a:p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/>
              <a:t>compute </a:t>
            </a:r>
            <a:r>
              <a:rPr lang="en-US" altLang="en-US" b="1"/>
              <a:t>a</a:t>
            </a:r>
            <a:r>
              <a:rPr lang="en-US" altLang="en-US">
                <a:cs typeface="Arial" panose="020B0604020202020204" pitchFamily="34" charset="0"/>
              </a:rPr>
              <a:t>∙</a:t>
            </a:r>
            <a:r>
              <a:rPr lang="en-US" altLang="en-US" b="1"/>
              <a:t>b</a:t>
            </a:r>
            <a:endParaRPr lang="en-US" altLang="en-US" sz="2600"/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C8E39D94-5A9B-4C83-83EE-C0E51C735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419475"/>
            <a:ext cx="3597275" cy="199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000099"/>
                </a:solidFill>
              </a:rPr>
              <a:t>Primary School Solution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2400"/>
              <a:t> </a:t>
            </a:r>
            <a:r>
              <a:rPr lang="en-US" altLang="en-US" sz="2400" u="sng"/>
              <a:t>Order of </a:t>
            </a:r>
            <a:r>
              <a:rPr lang="en-US" altLang="en-US" sz="2400" b="1" u="sng"/>
              <a:t>n</a:t>
            </a:r>
            <a:r>
              <a:rPr lang="en-US" altLang="en-US" sz="2400" u="sng" baseline="30000"/>
              <a:t>2</a:t>
            </a:r>
            <a:r>
              <a:rPr lang="en-US" altLang="en-US" sz="2400"/>
              <a:t> single digit multiplications, additions and shift operations.</a:t>
            </a:r>
          </a:p>
          <a:p>
            <a:endParaRPr lang="en-US" altLang="en-US" sz="2400"/>
          </a:p>
        </p:txBody>
      </p:sp>
      <p:pic>
        <p:nvPicPr>
          <p:cNvPr id="221189" name="Picture 5">
            <a:extLst>
              <a:ext uri="{FF2B5EF4-FFF2-40B4-BE49-F238E27FC236}">
                <a16:creationId xmlns:a16="http://schemas.microsoft.com/office/drawing/2014/main" id="{404846A9-445F-4275-A2C4-499ABB08A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813050"/>
            <a:ext cx="4191000" cy="335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1AFA2CD8-80C0-4E2B-B5A1-195F6D36967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2667000"/>
            <a:ext cx="7620000" cy="2209800"/>
          </a:xfrm>
        </p:spPr>
        <p:txBody>
          <a:bodyPr/>
          <a:lstStyle/>
          <a:p>
            <a:r>
              <a:rPr lang="en-US" altLang="en-US" sz="3600"/>
              <a:t>Can We Do Better Than the Order of </a:t>
            </a:r>
            <a:r>
              <a:rPr lang="en-US" altLang="en-US" sz="3600" b="1"/>
              <a:t>n</a:t>
            </a:r>
            <a:r>
              <a:rPr lang="en-US" altLang="en-US" sz="3600" baseline="30000"/>
              <a:t>2 </a:t>
            </a:r>
            <a:r>
              <a:rPr lang="en-US" altLang="en-US" sz="3600"/>
              <a:t>Operations per Multiplication?</a:t>
            </a:r>
            <a:endParaRPr lang="en-US" altLang="en-US" sz="3600" baseline="30000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C670855-0C3F-4C1D-A7E0-50D1480A1F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5105400"/>
            <a:ext cx="7010400" cy="1600200"/>
          </a:xfrm>
        </p:spPr>
        <p:txBody>
          <a:bodyPr/>
          <a:lstStyle/>
          <a:p>
            <a:pPr algn="r"/>
            <a:r>
              <a:rPr lang="en-US" altLang="en-US">
                <a:solidFill>
                  <a:srgbClr val="000099"/>
                </a:solidFill>
              </a:rPr>
              <a:t>Yes!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8B8E82D2-FF7B-417F-9792-D5FEA0FBA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Multiplying Two Complex Numbers</a:t>
            </a:r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E7CCCC1B-B3FD-4952-B030-31DB2FCF5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272462" cy="4267200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How many real multiplications are needed to compute (a + ib) * (c + id)?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Naïve Answer: 4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/>
              <a:t>(ac – bd) + i(ad + bc)</a:t>
            </a:r>
          </a:p>
          <a:p>
            <a:pPr algn="ctr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>
            <a:extLst>
              <a:ext uri="{FF2B5EF4-FFF2-40B4-BE49-F238E27FC236}">
                <a16:creationId xmlns:a16="http://schemas.microsoft.com/office/drawing/2014/main" id="{7EAAB585-8A2A-4213-B0BA-AAD645139C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/>
              <a:t>Can You Multiply Two Complex Numbers Using 3 Multiplications?</a:t>
            </a:r>
          </a:p>
        </p:txBody>
      </p:sp>
      <p:sp>
        <p:nvSpPr>
          <p:cNvPr id="224259" name="Rectangle 3">
            <a:extLst>
              <a:ext uri="{FF2B5EF4-FFF2-40B4-BE49-F238E27FC236}">
                <a16:creationId xmlns:a16="http://schemas.microsoft.com/office/drawing/2014/main" id="{AE9DB14C-C5C0-49E7-8EF6-1459EAF3AEE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0099"/>
                </a:solidFill>
              </a:rPr>
              <a:t>Yes!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>
            <a:extLst>
              <a:ext uri="{FF2B5EF4-FFF2-40B4-BE49-F238E27FC236}">
                <a16:creationId xmlns:a16="http://schemas.microsoft.com/office/drawing/2014/main" id="{B783D533-C9C1-4E18-9A72-309BF67190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/>
              <a:t>The Idea</a:t>
            </a:r>
          </a:p>
        </p:txBody>
      </p:sp>
      <p:sp>
        <p:nvSpPr>
          <p:cNvPr id="225283" name="Rectangle 3">
            <a:extLst>
              <a:ext uri="{FF2B5EF4-FFF2-40B4-BE49-F238E27FC236}">
                <a16:creationId xmlns:a16="http://schemas.microsoft.com/office/drawing/2014/main" id="{2E9DFED1-71F3-4DA0-9740-F0F34C3D6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/>
              <a:t>To find (ac – bd) and (ad + bc):</a:t>
            </a:r>
          </a:p>
          <a:p>
            <a:endParaRPr lang="en-US" altLang="en-US"/>
          </a:p>
          <a:p>
            <a:r>
              <a:rPr lang="en-US" altLang="en-US"/>
              <a:t>Compute </a:t>
            </a:r>
            <a:r>
              <a:rPr lang="en-US" altLang="en-US" b="1"/>
              <a:t>a</a:t>
            </a:r>
            <a:r>
              <a:rPr lang="en-US" altLang="en-US" b="1">
                <a:cs typeface="Arial" panose="020B0604020202020204" pitchFamily="34" charset="0"/>
              </a:rPr>
              <a:t>∙</a:t>
            </a:r>
            <a:r>
              <a:rPr lang="en-US" altLang="en-US" b="1"/>
              <a:t>c</a:t>
            </a:r>
          </a:p>
          <a:p>
            <a:r>
              <a:rPr lang="en-US" altLang="en-US"/>
              <a:t>Compute </a:t>
            </a:r>
            <a:r>
              <a:rPr lang="en-US" altLang="en-US" b="1"/>
              <a:t>b</a:t>
            </a:r>
            <a:r>
              <a:rPr lang="en-US" altLang="en-US" b="1">
                <a:cs typeface="Arial" panose="020B0604020202020204" pitchFamily="34" charset="0"/>
              </a:rPr>
              <a:t>∙</a:t>
            </a:r>
            <a:r>
              <a:rPr lang="en-US" altLang="en-US" b="1"/>
              <a:t>d</a:t>
            </a:r>
          </a:p>
          <a:p>
            <a:r>
              <a:rPr lang="en-US" altLang="en-US"/>
              <a:t>Compute </a:t>
            </a:r>
            <a:r>
              <a:rPr lang="en-US" altLang="en-US" b="1"/>
              <a:t>(a + b)</a:t>
            </a:r>
            <a:r>
              <a:rPr lang="en-US" altLang="en-US" b="1">
                <a:cs typeface="Arial" panose="020B0604020202020204" pitchFamily="34" charset="0"/>
              </a:rPr>
              <a:t>∙</a:t>
            </a:r>
            <a:r>
              <a:rPr lang="en-US" altLang="en-US" b="1"/>
              <a:t>(c + d)</a:t>
            </a:r>
          </a:p>
          <a:p>
            <a:endParaRPr lang="en-US" altLang="en-US" b="1"/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b="1"/>
              <a:t>(ad + bc) = (a + b)</a:t>
            </a:r>
            <a:r>
              <a:rPr lang="en-US" altLang="en-US" b="1">
                <a:cs typeface="Arial" panose="020B0604020202020204" pitchFamily="34" charset="0"/>
              </a:rPr>
              <a:t>∙</a:t>
            </a:r>
            <a:r>
              <a:rPr lang="en-US" altLang="en-US" b="1"/>
              <a:t>(c + d) – ac – bd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>
            <a:extLst>
              <a:ext uri="{FF2B5EF4-FFF2-40B4-BE49-F238E27FC236}">
                <a16:creationId xmlns:a16="http://schemas.microsoft.com/office/drawing/2014/main" id="{5FB7942A-B11F-4547-BBC6-7CF1F8749F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Divide-and-Conquer</a:t>
            </a:r>
          </a:p>
        </p:txBody>
      </p:sp>
      <p:pic>
        <p:nvPicPr>
          <p:cNvPr id="226307" name="Picture 3">
            <a:extLst>
              <a:ext uri="{FF2B5EF4-FFF2-40B4-BE49-F238E27FC236}">
                <a16:creationId xmlns:a16="http://schemas.microsoft.com/office/drawing/2014/main" id="{45709BF7-8205-48E6-927C-0409BB93D8E8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88988" y="2686050"/>
            <a:ext cx="7100887" cy="2168525"/>
          </a:xfrm>
          <a:noFill/>
          <a:ln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F78A1985-9F56-472A-9669-A041C763A9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4675" y="304800"/>
            <a:ext cx="8264525" cy="1216025"/>
          </a:xfrm>
        </p:spPr>
        <p:txBody>
          <a:bodyPr/>
          <a:lstStyle/>
          <a:p>
            <a:r>
              <a:rPr lang="en-US" altLang="en-US" sz="5000"/>
              <a:t>Taxonomy of PROBLEMS</a:t>
            </a:r>
            <a:br>
              <a:rPr lang="en-US" altLang="en-US" sz="5000"/>
            </a:br>
            <a:r>
              <a:rPr lang="en-US" altLang="en-US" sz="5000"/>
              <a:t>(Thus far …) </a:t>
            </a:r>
          </a:p>
        </p:txBody>
      </p:sp>
      <p:sp>
        <p:nvSpPr>
          <p:cNvPr id="205828" name="Rectangle 4">
            <a:extLst>
              <a:ext uri="{FF2B5EF4-FFF2-40B4-BE49-F238E27FC236}">
                <a16:creationId xmlns:a16="http://schemas.microsoft.com/office/drawing/2014/main" id="{481AD829-610B-413F-99B7-B103EE7DE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81200"/>
            <a:ext cx="7696200" cy="403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29" name="Oval 5">
            <a:extLst>
              <a:ext uri="{FF2B5EF4-FFF2-40B4-BE49-F238E27FC236}">
                <a16:creationId xmlns:a16="http://schemas.microsoft.com/office/drawing/2014/main" id="{D8F37E28-1956-4CB4-96C2-DB0A4665A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14600"/>
            <a:ext cx="7467600" cy="3276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1" name="Text Box 7">
            <a:extLst>
              <a:ext uri="{FF2B5EF4-FFF2-40B4-BE49-F238E27FC236}">
                <a16:creationId xmlns:a16="http://schemas.microsoft.com/office/drawing/2014/main" id="{4EB43AE9-9207-45AA-813C-AD6E572C0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249488"/>
            <a:ext cx="13319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b="1"/>
              <a:t>P({0,1}</a:t>
            </a:r>
            <a:r>
              <a:rPr lang="en-US" altLang="en-US" sz="2400" b="1" baseline="30000"/>
              <a:t>*</a:t>
            </a:r>
            <a:r>
              <a:rPr lang="en-US" altLang="en-US" sz="2400" b="1"/>
              <a:t>)</a:t>
            </a:r>
          </a:p>
        </p:txBody>
      </p:sp>
      <p:sp>
        <p:nvSpPr>
          <p:cNvPr id="205833" name="Text Box 9">
            <a:extLst>
              <a:ext uri="{FF2B5EF4-FFF2-40B4-BE49-F238E27FC236}">
                <a16:creationId xmlns:a16="http://schemas.microsoft.com/office/drawing/2014/main" id="{5F1D906D-1DDB-4D68-BAC9-7F83B6B3D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7625" y="4030663"/>
            <a:ext cx="739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RE</a:t>
            </a:r>
          </a:p>
        </p:txBody>
      </p:sp>
      <p:sp>
        <p:nvSpPr>
          <p:cNvPr id="205834" name="Oval 10">
            <a:extLst>
              <a:ext uri="{FF2B5EF4-FFF2-40B4-BE49-F238E27FC236}">
                <a16:creationId xmlns:a16="http://schemas.microsoft.com/office/drawing/2014/main" id="{F6146783-33DD-4A9A-A6D1-438B3186D0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895600"/>
            <a:ext cx="5867400" cy="2514600"/>
          </a:xfrm>
          <a:prstGeom prst="ellipse">
            <a:avLst/>
          </a:prstGeom>
          <a:solidFill>
            <a:srgbClr val="99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7" name="Text Box 13">
            <a:extLst>
              <a:ext uri="{FF2B5EF4-FFF2-40B4-BE49-F238E27FC236}">
                <a16:creationId xmlns:a16="http://schemas.microsoft.com/office/drawing/2014/main" id="{B0D59F3D-2CCA-4170-821A-790C0EA03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6576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205838" name="Oval 14">
            <a:extLst>
              <a:ext uri="{FF2B5EF4-FFF2-40B4-BE49-F238E27FC236}">
                <a16:creationId xmlns:a16="http://schemas.microsoft.com/office/drawing/2014/main" id="{BFEA5ABA-9CCD-455F-ADCB-C7C168A7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657600"/>
            <a:ext cx="3733800" cy="1371600"/>
          </a:xfrm>
          <a:prstGeom prst="ellipse">
            <a:avLst/>
          </a:prstGeom>
          <a:solidFill>
            <a:srgbClr val="99CC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205839" name="Text Box 15">
            <a:extLst>
              <a:ext uri="{FF2B5EF4-FFF2-40B4-BE49-F238E27FC236}">
                <a16:creationId xmlns:a16="http://schemas.microsoft.com/office/drawing/2014/main" id="{98F89DB1-4089-4B47-A46C-D04FB4F8E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14800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 b="1"/>
              <a:t>P</a:t>
            </a:r>
          </a:p>
        </p:txBody>
      </p:sp>
      <p:sp>
        <p:nvSpPr>
          <p:cNvPr id="205840" name="Text Box 16">
            <a:extLst>
              <a:ext uri="{FF2B5EF4-FFF2-40B4-BE49-F238E27FC236}">
                <a16:creationId xmlns:a16="http://schemas.microsoft.com/office/drawing/2014/main" id="{7CB76A99-991E-4D49-A64B-E1A4EEAE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2209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/>
              <a:t>* Unrecognizable</a:t>
            </a:r>
          </a:p>
        </p:txBody>
      </p:sp>
      <p:sp>
        <p:nvSpPr>
          <p:cNvPr id="205841" name="Text Box 17">
            <a:extLst>
              <a:ext uri="{FF2B5EF4-FFF2-40B4-BE49-F238E27FC236}">
                <a16:creationId xmlns:a16="http://schemas.microsoft.com/office/drawing/2014/main" id="{1FC1B534-67D8-4894-9176-55FFE7FB3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313113"/>
            <a:ext cx="7223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* A</a:t>
            </a:r>
            <a:r>
              <a:rPr lang="en-US" altLang="en-US" b="1" baseline="-25000"/>
              <a:t>TM</a:t>
            </a:r>
          </a:p>
        </p:txBody>
      </p:sp>
      <p:sp>
        <p:nvSpPr>
          <p:cNvPr id="205842" name="Text Box 18">
            <a:extLst>
              <a:ext uri="{FF2B5EF4-FFF2-40B4-BE49-F238E27FC236}">
                <a16:creationId xmlns:a16="http://schemas.microsoft.com/office/drawing/2014/main" id="{95A1CDF0-6F63-4703-BEE0-21D4A12F1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048000"/>
            <a:ext cx="22098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400" b="1">
                <a:solidFill>
                  <a:schemeClr val="bg1"/>
                </a:solidFill>
              </a:rPr>
              <a:t>Decidable but Intractable</a:t>
            </a:r>
          </a:p>
        </p:txBody>
      </p:sp>
      <p:sp>
        <p:nvSpPr>
          <p:cNvPr id="205844" name="Text Box 20">
            <a:extLst>
              <a:ext uri="{FF2B5EF4-FFF2-40B4-BE49-F238E27FC236}">
                <a16:creationId xmlns:a16="http://schemas.microsoft.com/office/drawing/2014/main" id="{35B45FDD-FFD9-4A34-A870-CEBBDC877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154738"/>
            <a:ext cx="7673975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CC"/>
                </a:solidFill>
              </a:rPr>
              <a:t>Today Onwards, for a while: INSIDE P, The World of the TRACTABLE!</a:t>
            </a:r>
          </a:p>
          <a:p>
            <a:pPr algn="ctr">
              <a:spcBef>
                <a:spcPct val="50000"/>
              </a:spcBef>
            </a:pPr>
            <a:r>
              <a:rPr lang="en-US" altLang="en-US" sz="1600" b="1">
                <a:solidFill>
                  <a:srgbClr val="0000CC"/>
                </a:solidFill>
              </a:rPr>
              <a:t>We’ll return to deal with intractability/hard problems later on.</a:t>
            </a:r>
          </a:p>
        </p:txBody>
      </p:sp>
      <p:sp>
        <p:nvSpPr>
          <p:cNvPr id="205845" name="Text Box 21">
            <a:extLst>
              <a:ext uri="{FF2B5EF4-FFF2-40B4-BE49-F238E27FC236}">
                <a16:creationId xmlns:a16="http://schemas.microsoft.com/office/drawing/2014/main" id="{2DADE66C-ED43-456B-920A-D51914AB7B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205288"/>
            <a:ext cx="2209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b="1">
                <a:solidFill>
                  <a:schemeClr val="bg1"/>
                </a:solidFill>
              </a:rPr>
              <a:t>* Tractable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5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8" grpId="0" animBg="1"/>
      <p:bldP spid="205831" grpId="0"/>
      <p:bldP spid="205833" grpId="0"/>
      <p:bldP spid="205837" grpId="0"/>
      <p:bldP spid="205838" grpId="0" animBg="1"/>
      <p:bldP spid="205839" grpId="0"/>
      <p:bldP spid="205840" grpId="0"/>
      <p:bldP spid="205841" grpId="0"/>
      <p:bldP spid="205842" grpId="0"/>
      <p:bldP spid="205844" grpId="0"/>
      <p:bldP spid="20584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EC1E203C-61D3-43CF-8D66-DFD59EF60F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 Example For Base-2 Numbers</a:t>
            </a:r>
          </a:p>
        </p:txBody>
      </p:sp>
      <p:pic>
        <p:nvPicPr>
          <p:cNvPr id="227332" name="Picture 4">
            <a:extLst>
              <a:ext uri="{FF2B5EF4-FFF2-40B4-BE49-F238E27FC236}">
                <a16:creationId xmlns:a16="http://schemas.microsoft.com/office/drawing/2014/main" id="{3EFF1D2E-9A87-47A0-858A-CF9E304F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2541588"/>
            <a:ext cx="7593012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356" name="Picture 4">
            <a:extLst>
              <a:ext uri="{FF2B5EF4-FFF2-40B4-BE49-F238E27FC236}">
                <a16:creationId xmlns:a16="http://schemas.microsoft.com/office/drawing/2014/main" id="{82C4074E-DA6E-469C-9F12-A94D79274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188" y="2133600"/>
            <a:ext cx="6651625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A1FEE4BF-AE7A-41C2-BE3F-AD4AA25127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3400" y="76200"/>
            <a:ext cx="7620000" cy="2209800"/>
          </a:xfrm>
        </p:spPr>
        <p:txBody>
          <a:bodyPr/>
          <a:lstStyle/>
          <a:p>
            <a:r>
              <a:rPr lang="en-US" altLang="en-US" sz="3600"/>
              <a:t>Can We Do Better Than the Order of </a:t>
            </a:r>
            <a:r>
              <a:rPr lang="en-US" altLang="en-US" sz="3600" b="1"/>
              <a:t>n</a:t>
            </a:r>
            <a:r>
              <a:rPr lang="en-US" altLang="en-US" sz="3600" baseline="30000"/>
              <a:t>1.585 </a:t>
            </a:r>
            <a:r>
              <a:rPr lang="en-US" altLang="en-US" sz="3600"/>
              <a:t>operations per multiplication?</a:t>
            </a:r>
            <a:endParaRPr lang="en-US" altLang="en-US" sz="3600" baseline="30000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1E7A6A01-1B36-4282-A1F6-1C3240B4A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14400" y="2743200"/>
            <a:ext cx="7010400" cy="838200"/>
          </a:xfrm>
        </p:spPr>
        <p:txBody>
          <a:bodyPr/>
          <a:lstStyle/>
          <a:p>
            <a:pPr algn="r">
              <a:lnSpc>
                <a:spcPct val="80000"/>
              </a:lnSpc>
            </a:pPr>
            <a:r>
              <a:rPr lang="en-US" altLang="en-US" sz="2000">
                <a:solidFill>
                  <a:srgbClr val="000099"/>
                </a:solidFill>
              </a:rPr>
              <a:t>Fast Fourier Transform (FFT) based algorithms do it in O(nlogn loglogn) operations (1971)</a:t>
            </a:r>
          </a:p>
          <a:p>
            <a:pPr algn="r">
              <a:lnSpc>
                <a:spcPct val="80000"/>
              </a:lnSpc>
            </a:pPr>
            <a:r>
              <a:rPr lang="en-US" altLang="en-US" sz="1600" b="1">
                <a:solidFill>
                  <a:srgbClr val="FF0000"/>
                </a:solidFill>
              </a:rPr>
              <a:t>Faster Methods (2007): O(n logn 2</a:t>
            </a:r>
            <a:r>
              <a:rPr lang="en-US" altLang="en-US" sz="1600" b="1" baseline="30000">
                <a:solidFill>
                  <a:srgbClr val="FF0000"/>
                </a:solidFill>
              </a:rPr>
              <a:t>O(log*n)</a:t>
            </a:r>
            <a:r>
              <a:rPr lang="en-US" altLang="en-US" sz="1600" b="1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29380" name="Rectangle 4">
            <a:extLst>
              <a:ext uri="{FF2B5EF4-FFF2-40B4-BE49-F238E27FC236}">
                <a16:creationId xmlns:a16="http://schemas.microsoft.com/office/drawing/2014/main" id="{B5A1D478-2D7B-4F5C-85A1-0E95E8213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11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lnSpc>
                <a:spcPct val="90000"/>
              </a:lnSpc>
            </a:pPr>
            <a:r>
              <a:rPr lang="en-US" altLang="en-US" sz="2000">
                <a:solidFill>
                  <a:srgbClr val="000099"/>
                </a:solidFill>
              </a:rPr>
              <a:t>The best (with proof of optimality) is still … OPEN!</a:t>
            </a:r>
          </a:p>
          <a:p>
            <a:pPr algn="r">
              <a:lnSpc>
                <a:spcPct val="90000"/>
              </a:lnSpc>
            </a:pPr>
            <a:r>
              <a:rPr lang="en-US" altLang="en-US" sz="2000" b="1">
                <a:solidFill>
                  <a:srgbClr val="FF0000"/>
                </a:solidFill>
              </a:rPr>
              <a:t>Fastest known: O(n logn)</a:t>
            </a:r>
          </a:p>
          <a:p>
            <a:pPr algn="r">
              <a:lnSpc>
                <a:spcPct val="90000"/>
              </a:lnSpc>
            </a:pPr>
            <a:r>
              <a:rPr lang="en-US" altLang="en-US" sz="1200" b="1">
                <a:solidFill>
                  <a:srgbClr val="FF0000"/>
                </a:solidFill>
              </a:rPr>
              <a:t>(by Harvey and van der Hoeven, 2019)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9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79" grpId="0" build="p"/>
      <p:bldP spid="22938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B7C477BB-6070-4EE9-A4B0-97EBED6DCD6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/>
          <a:lstStyle/>
          <a:p>
            <a:r>
              <a:rPr lang="en-US" altLang="en-US" b="1"/>
              <a:t>THANK YOU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38CE3DBC-929B-4C53-B59A-FDA675263DD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4333875"/>
            <a:ext cx="7010400" cy="417513"/>
          </a:xfrm>
        </p:spPr>
        <p:txBody>
          <a:bodyPr/>
          <a:lstStyle/>
          <a:p>
            <a:r>
              <a:rPr lang="en-US" altLang="en-US" b="1"/>
              <a:t>Any Questions?</a:t>
            </a:r>
          </a:p>
        </p:txBody>
      </p:sp>
      <p:sp>
        <p:nvSpPr>
          <p:cNvPr id="71684" name="Text Box 4">
            <a:extLst>
              <a:ext uri="{FF2B5EF4-FFF2-40B4-BE49-F238E27FC236}">
                <a16:creationId xmlns:a16="http://schemas.microsoft.com/office/drawing/2014/main" id="{73670ED6-00F1-4D68-9EAA-2069F00D4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46200"/>
            <a:ext cx="18415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6000"/>
          </a:p>
        </p:txBody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649E4E1E-BA70-413E-9477-86C910F523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609600"/>
            <a:ext cx="7848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indent="1428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909638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306513" algn="ctr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695450" algn="ctr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1526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6098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0670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524250" algn="ctr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400" b="1">
                <a:solidFill>
                  <a:srgbClr val="000099"/>
                </a:solidFill>
              </a:rPr>
              <a:t>An O(nlog</a:t>
            </a:r>
            <a:r>
              <a:rPr lang="en-US" altLang="en-US" sz="2400" b="1" baseline="30000">
                <a:solidFill>
                  <a:srgbClr val="000099"/>
                </a:solidFill>
              </a:rPr>
              <a:t>2</a:t>
            </a:r>
            <a:r>
              <a:rPr lang="en-US" altLang="en-US" sz="2400" b="1">
                <a:solidFill>
                  <a:srgbClr val="000099"/>
                </a:solidFill>
              </a:rPr>
              <a:t>n) algorithm exists for computing F</a:t>
            </a:r>
            <a:r>
              <a:rPr lang="en-US" altLang="en-US" sz="2400" b="1" baseline="-25000">
                <a:solidFill>
                  <a:srgbClr val="000099"/>
                </a:solidFill>
              </a:rPr>
              <a:t>n</a:t>
            </a:r>
            <a:r>
              <a:rPr lang="en-US" altLang="en-US" sz="2400" b="1">
                <a:solidFill>
                  <a:srgbClr val="000099"/>
                </a:solidFill>
              </a:rPr>
              <a:t>. Further improvements (or lower bound proofs, currently conjectured) are awaited.</a:t>
            </a:r>
            <a:endParaRPr lang="en-US" altLang="en-US" sz="2400" b="1" baseline="-2500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2" name="Rectangle 4">
            <a:extLst>
              <a:ext uri="{FF2B5EF4-FFF2-40B4-BE49-F238E27FC236}">
                <a16:creationId xmlns:a16="http://schemas.microsoft.com/office/drawing/2014/main" id="{EC5EB6A0-2D72-451A-87A0-A0C7EFC9B6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EXAMPLE: COMPUTING THE n</a:t>
            </a:r>
            <a:r>
              <a:rPr lang="en-US" altLang="en-US" baseline="30000"/>
              <a:t>th </a:t>
            </a:r>
            <a:r>
              <a:rPr lang="en-US" altLang="en-US"/>
              <a:t>FIBONACCI NUMBER F</a:t>
            </a:r>
            <a:r>
              <a:rPr lang="en-US" altLang="en-US" baseline="-25000"/>
              <a:t>n</a:t>
            </a:r>
          </a:p>
        </p:txBody>
      </p:sp>
      <p:sp>
        <p:nvSpPr>
          <p:cNvPr id="206853" name="Rectangle 5">
            <a:extLst>
              <a:ext uri="{FF2B5EF4-FFF2-40B4-BE49-F238E27FC236}">
                <a16:creationId xmlns:a16="http://schemas.microsoft.com/office/drawing/2014/main" id="{E5735354-B1E9-4097-B0C8-3DB3483D22B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en-US">
                <a:solidFill>
                  <a:srgbClr val="0000CC"/>
                </a:solidFill>
              </a:rPr>
              <a:t>0,1,1,2,3,5,8,13,21,34,55, ….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id="{E0520462-D503-44D3-B622-3F8DE35744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/>
              <a:t>DEFINITION of F</a:t>
            </a:r>
            <a:r>
              <a:rPr lang="en-US" altLang="en-US" sz="5600" baseline="-25000"/>
              <a:t>n</a:t>
            </a:r>
          </a:p>
        </p:txBody>
      </p:sp>
      <p:pic>
        <p:nvPicPr>
          <p:cNvPr id="208900" name="Picture 4">
            <a:extLst>
              <a:ext uri="{FF2B5EF4-FFF2-40B4-BE49-F238E27FC236}">
                <a16:creationId xmlns:a16="http://schemas.microsoft.com/office/drawing/2014/main" id="{69482526-DC03-4F4E-8CFF-5FA081FD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5213"/>
            <a:ext cx="7543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901" name="Text Box 5">
            <a:extLst>
              <a:ext uri="{FF2B5EF4-FFF2-40B4-BE49-F238E27FC236}">
                <a16:creationId xmlns:a16="http://schemas.microsoft.com/office/drawing/2014/main" id="{33DB9111-E0D7-4B59-B674-1278D2AF9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572000"/>
            <a:ext cx="4816475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u="sng"/>
              <a:t>Our Problem:</a:t>
            </a:r>
          </a:p>
          <a:p>
            <a:pPr algn="ctr"/>
            <a:r>
              <a:rPr lang="en-US" altLang="en-US" sz="3200"/>
              <a:t>INPUT:  </a:t>
            </a:r>
            <a:r>
              <a:rPr lang="en-US" altLang="en-US" sz="3200" b="1">
                <a:solidFill>
                  <a:srgbClr val="0000CC"/>
                </a:solidFill>
              </a:rPr>
              <a:t>n</a:t>
            </a:r>
          </a:p>
          <a:p>
            <a:pPr algn="ctr"/>
            <a:r>
              <a:rPr lang="en-US" altLang="en-US" sz="3200"/>
              <a:t>OUTPUT: </a:t>
            </a:r>
            <a:r>
              <a:rPr lang="en-US" altLang="en-US" sz="3200" b="1">
                <a:solidFill>
                  <a:srgbClr val="0000CC"/>
                </a:solidFill>
              </a:rPr>
              <a:t>F</a:t>
            </a:r>
            <a:r>
              <a:rPr lang="en-US" altLang="en-US" sz="3200" b="1" baseline="-25000">
                <a:solidFill>
                  <a:srgbClr val="0000CC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CD9E98CC-4046-4D68-BFC5-B85A24A12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/>
              <a:t>Before we begin solving …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6D23A0F0-0DF4-4F19-B25F-E07B0BEC39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three clichéd questions about any (purported) algorithm: </a:t>
            </a:r>
          </a:p>
          <a:p>
            <a:endParaRPr lang="en-US" altLang="en-US"/>
          </a:p>
          <a:p>
            <a:pPr lvl="1"/>
            <a:r>
              <a:rPr lang="en-US" altLang="en-US"/>
              <a:t>Is it </a:t>
            </a:r>
            <a:r>
              <a:rPr lang="en-US" altLang="en-US" b="1" i="1">
                <a:solidFill>
                  <a:srgbClr val="0000CC"/>
                </a:solidFill>
              </a:rPr>
              <a:t>correct</a:t>
            </a:r>
            <a:r>
              <a:rPr lang="en-US" altLang="en-US"/>
              <a:t>?</a:t>
            </a:r>
          </a:p>
          <a:p>
            <a:pPr lvl="1"/>
            <a:r>
              <a:rPr lang="en-US" altLang="en-US"/>
              <a:t>How much </a:t>
            </a:r>
            <a:r>
              <a:rPr lang="en-US" altLang="en-US" b="1" i="1">
                <a:solidFill>
                  <a:srgbClr val="0000CC"/>
                </a:solidFill>
              </a:rPr>
              <a:t>time</a:t>
            </a:r>
            <a:r>
              <a:rPr lang="en-US" altLang="en-US"/>
              <a:t> (or any other resource, but usually time) does it take, as a function of the </a:t>
            </a:r>
            <a:r>
              <a:rPr lang="en-US" altLang="en-US" i="1"/>
              <a:t>input-size</a:t>
            </a:r>
            <a:r>
              <a:rPr lang="en-US" altLang="en-US"/>
              <a:t> n?</a:t>
            </a:r>
          </a:p>
          <a:p>
            <a:pPr lvl="1"/>
            <a:r>
              <a:rPr lang="en-US" altLang="en-US"/>
              <a:t>And can we do </a:t>
            </a:r>
            <a:r>
              <a:rPr lang="en-US" altLang="en-US" b="1" i="1">
                <a:solidFill>
                  <a:srgbClr val="0000CC"/>
                </a:solidFill>
              </a:rPr>
              <a:t>better</a:t>
            </a:r>
            <a:r>
              <a:rPr lang="en-US" altLang="en-US"/>
              <a:t>? If yes, how? If not,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0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0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F5411614-D856-4BBC-8C61-0FB8F6B576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Algorithm #1 for F</a:t>
            </a:r>
            <a:r>
              <a:rPr lang="en-US" altLang="en-US" sz="5600" b="1" baseline="-25000">
                <a:solidFill>
                  <a:srgbClr val="0000CC"/>
                </a:solidFill>
              </a:rPr>
              <a:t>n</a:t>
            </a:r>
          </a:p>
        </p:txBody>
      </p:sp>
      <p:pic>
        <p:nvPicPr>
          <p:cNvPr id="209924" name="Picture 4">
            <a:extLst>
              <a:ext uri="{FF2B5EF4-FFF2-40B4-BE49-F238E27FC236}">
                <a16:creationId xmlns:a16="http://schemas.microsoft.com/office/drawing/2014/main" id="{E85AA0D6-8BA9-423F-8525-5C8225AEA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60575"/>
            <a:ext cx="7315200" cy="213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9925" name="Text Box 5">
            <a:extLst>
              <a:ext uri="{FF2B5EF4-FFF2-40B4-BE49-F238E27FC236}">
                <a16:creationId xmlns:a16="http://schemas.microsoft.com/office/drawing/2014/main" id="{CAC8EB94-FB4B-42AB-AD83-9ADE8E1F1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4419600"/>
            <a:ext cx="5924550" cy="164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en-US" sz="2800" b="1"/>
              <a:t> Correctness is </a:t>
            </a:r>
            <a:r>
              <a:rPr lang="en-US" altLang="en-US" sz="2800" b="1" u="sng"/>
              <a:t>straightforward</a:t>
            </a:r>
            <a:r>
              <a:rPr lang="en-US" altLang="en-US" sz="2800" b="1"/>
              <a:t>!</a:t>
            </a:r>
          </a:p>
          <a:p>
            <a:pPr lvl="1">
              <a:buFontTx/>
              <a:buChar char="•"/>
            </a:pPr>
            <a:r>
              <a:rPr lang="en-US" altLang="en-US" b="1"/>
              <a:t> Assuming no memory issues</a:t>
            </a:r>
          </a:p>
          <a:p>
            <a:pPr lvl="1">
              <a:buFontTx/>
              <a:buChar char="•"/>
            </a:pPr>
            <a:endParaRPr lang="en-US" altLang="en-US" sz="2800" b="1"/>
          </a:p>
          <a:p>
            <a:pPr>
              <a:buFontTx/>
              <a:buChar char="•"/>
            </a:pPr>
            <a:r>
              <a:rPr lang="en-US" altLang="en-US" sz="2800" b="1"/>
              <a:t> What about runtime complexity?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D244A804-030C-4C96-8CE9-3F13F85D6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000"/>
              <a:t>Recurrence Relation</a:t>
            </a:r>
          </a:p>
        </p:txBody>
      </p:sp>
      <p:pic>
        <p:nvPicPr>
          <p:cNvPr id="211972" name="Picture 4">
            <a:extLst>
              <a:ext uri="{FF2B5EF4-FFF2-40B4-BE49-F238E27FC236}">
                <a16:creationId xmlns:a16="http://schemas.microsoft.com/office/drawing/2014/main" id="{5E647429-15E0-4E77-8774-0A10C592895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14600" y="2057400"/>
            <a:ext cx="3651250" cy="898525"/>
          </a:xfrm>
          <a:noFill/>
          <a:ln/>
        </p:spPr>
      </p:pic>
      <p:pic>
        <p:nvPicPr>
          <p:cNvPr id="211973" name="Picture 5">
            <a:extLst>
              <a:ext uri="{FF2B5EF4-FFF2-40B4-BE49-F238E27FC236}">
                <a16:creationId xmlns:a16="http://schemas.microsoft.com/office/drawing/2014/main" id="{5B11C703-99CB-4995-A579-3F1FD0D62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6726238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974" name="Text Box 6">
            <a:extLst>
              <a:ext uri="{FF2B5EF4-FFF2-40B4-BE49-F238E27FC236}">
                <a16:creationId xmlns:a16="http://schemas.microsoft.com/office/drawing/2014/main" id="{6D9F1938-F33C-45E9-9545-EFF432F9C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754563"/>
            <a:ext cx="15605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Clearly:</a:t>
            </a:r>
          </a:p>
        </p:txBody>
      </p:sp>
      <p:pic>
        <p:nvPicPr>
          <p:cNvPr id="211975" name="Picture 7">
            <a:extLst>
              <a:ext uri="{FF2B5EF4-FFF2-40B4-BE49-F238E27FC236}">
                <a16:creationId xmlns:a16="http://schemas.microsoft.com/office/drawing/2014/main" id="{8ECF0FA0-D37C-45F0-B8B8-DD8591E23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754563"/>
            <a:ext cx="2209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1976" name="Text Box 8">
            <a:extLst>
              <a:ext uri="{FF2B5EF4-FFF2-40B4-BE49-F238E27FC236}">
                <a16:creationId xmlns:a16="http://schemas.microsoft.com/office/drawing/2014/main" id="{D7D4E228-E980-468C-B4FC-FD113A0A7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62600"/>
            <a:ext cx="14255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Recall:</a:t>
            </a:r>
          </a:p>
        </p:txBody>
      </p:sp>
      <p:pic>
        <p:nvPicPr>
          <p:cNvPr id="211978" name="Picture 10">
            <a:extLst>
              <a:ext uri="{FF2B5EF4-FFF2-40B4-BE49-F238E27FC236}">
                <a16:creationId xmlns:a16="http://schemas.microsoft.com/office/drawing/2014/main" id="{5E07B9E7-BD7E-41D2-86F3-6B239B8F2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588000"/>
            <a:ext cx="225425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id="{CB753269-6E82-44A1-A28B-C0D0BDC2D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5600" b="1">
                <a:solidFill>
                  <a:srgbClr val="0000CC"/>
                </a:solidFill>
              </a:rPr>
              <a:t>Algorithm #2 for F</a:t>
            </a:r>
            <a:r>
              <a:rPr lang="en-US" altLang="en-US" sz="5600" b="1" baseline="-25000">
                <a:solidFill>
                  <a:srgbClr val="0000CC"/>
                </a:solidFill>
              </a:rPr>
              <a:t>n</a:t>
            </a:r>
          </a:p>
        </p:txBody>
      </p:sp>
      <p:sp>
        <p:nvSpPr>
          <p:cNvPr id="212995" name="Rectangle 3">
            <a:extLst>
              <a:ext uri="{FF2B5EF4-FFF2-40B4-BE49-F238E27FC236}">
                <a16:creationId xmlns:a16="http://schemas.microsoft.com/office/drawing/2014/main" id="{8DB1974A-B6A2-449B-93A6-46783E189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752600"/>
            <a:ext cx="8001000" cy="990600"/>
          </a:xfrm>
        </p:spPr>
        <p:txBody>
          <a:bodyPr/>
          <a:lstStyle/>
          <a:p>
            <a:r>
              <a:rPr lang="en-US" altLang="en-US" sz="2600"/>
              <a:t>Iteration (completely removes the overlapping computations in the recursion)</a:t>
            </a:r>
          </a:p>
        </p:txBody>
      </p:sp>
      <p:pic>
        <p:nvPicPr>
          <p:cNvPr id="212996" name="Picture 4">
            <a:extLst>
              <a:ext uri="{FF2B5EF4-FFF2-40B4-BE49-F238E27FC236}">
                <a16:creationId xmlns:a16="http://schemas.microsoft.com/office/drawing/2014/main" id="{06622512-3BC8-4115-83A1-93F3D657A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870200"/>
            <a:ext cx="6858000" cy="30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2997" name="Text Box 5">
            <a:extLst>
              <a:ext uri="{FF2B5EF4-FFF2-40B4-BE49-F238E27FC236}">
                <a16:creationId xmlns:a16="http://schemas.microsoft.com/office/drawing/2014/main" id="{DE58F79E-2FD4-4F13-A8CE-C1C4D39BC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262688"/>
            <a:ext cx="5251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Appears to be a </a:t>
            </a:r>
            <a:r>
              <a:rPr lang="en-US" altLang="en-US" b="1" i="1"/>
              <a:t>linear</a:t>
            </a:r>
            <a:r>
              <a:rPr lang="en-US" altLang="en-US"/>
              <a:t> time algorithm! Is it, really?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D5F1F906-80C4-49A2-86CF-4D157FE6B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200" b="1">
                <a:solidFill>
                  <a:srgbClr val="0000CC"/>
                </a:solidFill>
              </a:rPr>
              <a:t>Additions of Arbitrarily Large Integers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1F812A4D-7E94-4891-BDDC-D1A763A507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3800"/>
              <a:t>In this case, F</a:t>
            </a:r>
            <a:r>
              <a:rPr lang="en-US" altLang="en-US" sz="3800" baseline="-25000"/>
              <a:t>n </a:t>
            </a:r>
            <a:r>
              <a:rPr lang="en-US" altLang="en-US" sz="3800"/>
              <a:t> is about 0.694n bits long … therefore addition is not a single step. Each addition is O(n) steps! </a:t>
            </a:r>
          </a:p>
          <a:p>
            <a:pPr>
              <a:lnSpc>
                <a:spcPct val="90000"/>
              </a:lnSpc>
            </a:pPr>
            <a:endParaRPr lang="en-US" altLang="en-US" sz="3800"/>
          </a:p>
          <a:p>
            <a:pPr>
              <a:lnSpc>
                <a:spcPct val="90000"/>
              </a:lnSpc>
            </a:pPr>
            <a:r>
              <a:rPr lang="en-US" altLang="en-US" sz="3800"/>
              <a:t> Overall runtime complexity is O(n</a:t>
            </a:r>
            <a:r>
              <a:rPr lang="en-US" altLang="en-US" sz="3800" baseline="30000"/>
              <a:t>2</a:t>
            </a:r>
            <a:r>
              <a:rPr lang="en-US" altLang="en-US" sz="3800"/>
              <a:t>) steps.</a:t>
            </a:r>
            <a:endParaRPr lang="en-US" altLang="en-US" sz="3800" baseline="-25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uild="p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Crypto Theme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Decatur">
      <a:majorFont>
        <a:latin typeface="Bodoni MT Condensed"/>
        <a:ea typeface=""/>
        <a:cs typeface=""/>
        <a:font script="Grek" typeface="Times New Roman"/>
        <a:font script="Cyrl" typeface="Times New Roman"/>
        <a:font script="Jpan" typeface="HG明朝E"/>
        <a:font script="Hang" typeface="HY목각파임B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catur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  <a:satMod val="110000"/>
              </a:schemeClr>
            </a:gs>
            <a:gs pos="47500">
              <a:schemeClr val="phClr">
                <a:tint val="53000"/>
                <a:satMod val="120000"/>
              </a:schemeClr>
            </a:gs>
            <a:gs pos="58500">
              <a:schemeClr val="phClr">
                <a:tint val="53000"/>
                <a:satMod val="120000"/>
              </a:schemeClr>
            </a:gs>
            <a:gs pos="100000">
              <a:schemeClr val="phClr">
                <a:tint val="90000"/>
                <a:satMod val="110000"/>
              </a:schemeClr>
            </a:gs>
          </a:gsLst>
          <a:lin ang="3600000" scaled="1"/>
        </a:gradFill>
        <a:gradFill rotWithShape="1">
          <a:gsLst>
            <a:gs pos="0">
              <a:schemeClr val="phClr">
                <a:shade val="54000"/>
                <a:satMod val="105000"/>
              </a:schemeClr>
            </a:gs>
            <a:gs pos="47500">
              <a:schemeClr val="phClr">
                <a:shade val="88000"/>
                <a:satMod val="105000"/>
              </a:schemeClr>
            </a:gs>
            <a:gs pos="58500">
              <a:schemeClr val="phClr">
                <a:shade val="88000"/>
                <a:satMod val="105000"/>
              </a:schemeClr>
            </a:gs>
            <a:gs pos="100000">
              <a:schemeClr val="phClr">
                <a:shade val="54000"/>
                <a:satMod val="105000"/>
              </a:schemeClr>
            </a:gs>
          </a:gsLst>
          <a:lin ang="36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82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3600000" algn="r" rotWithShape="0">
              <a:srgbClr val="000000">
                <a:alpha val="30000"/>
              </a:srgbClr>
            </a:outerShdw>
          </a:effectLst>
        </a:effectStyle>
        <a:effectStyle>
          <a:effectLst>
            <a:outerShdw blurRad="63500" dist="25400" dir="3600000" algn="r" rotWithShape="0">
              <a:srgbClr val="000000">
                <a:alpha val="36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prstMaterial="flat">
            <a:bevelT w="38100" h="50800" prst="softRound"/>
          </a:sp3d>
        </a:effectStyle>
        <a:effectStyle>
          <a:effectLst>
            <a:outerShdw blurRad="76200" dist="38100" dir="3600000" algn="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harsh" dir="tl">
              <a:rot lat="0" lon="0" rev="9000000"/>
            </a:lightRig>
          </a:scene3d>
          <a:sp3d contourW="44450" prstMaterial="flat">
            <a:bevelT w="38100" h="50800" prst="softRound"/>
            <a:contourClr>
              <a:schemeClr val="phClr">
                <a:tint val="5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52000"/>
                <a:satMod val="105000"/>
              </a:schemeClr>
            </a:gs>
            <a:gs pos="47500">
              <a:schemeClr val="phClr">
                <a:tint val="90000"/>
                <a:shade val="89000"/>
                <a:satMod val="105000"/>
              </a:schemeClr>
            </a:gs>
            <a:gs pos="58500">
              <a:schemeClr val="phClr">
                <a:tint val="85000"/>
                <a:shade val="89000"/>
                <a:satMod val="105000"/>
              </a:schemeClr>
            </a:gs>
            <a:gs pos="100000">
              <a:schemeClr val="phClr">
                <a:tint val="100000"/>
                <a:shade val="52000"/>
                <a:satMod val="105000"/>
              </a:schemeClr>
            </a:gs>
          </a:gsLst>
          <a:lin ang="36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5000"/>
                <a:satMod val="120000"/>
              </a:schemeClr>
            </a:duotone>
          </a:blip>
          <a:tile tx="0" ty="0" sx="52000" sy="5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 Theme</Template>
  <TotalTime>929</TotalTime>
  <Words>428</Words>
  <Application>Microsoft Office PowerPoint</Application>
  <PresentationFormat>On-screen Show (4:3)</PresentationFormat>
  <Paragraphs>89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Profile</vt:lpstr>
      <vt:lpstr>7_Crypto Theme</vt:lpstr>
      <vt:lpstr>PowerPoint Presentation</vt:lpstr>
      <vt:lpstr>Taxonomy of PROBLEMS (Thus far …) </vt:lpstr>
      <vt:lpstr>EXAMPLE: COMPUTING THE nth FIBONACCI NUMBER Fn</vt:lpstr>
      <vt:lpstr>DEFINITION of Fn</vt:lpstr>
      <vt:lpstr>Before we begin solving …</vt:lpstr>
      <vt:lpstr>Algorithm #1 for Fn</vt:lpstr>
      <vt:lpstr>Recurrence Relation</vt:lpstr>
      <vt:lpstr>Algorithm #2 for Fn</vt:lpstr>
      <vt:lpstr>Additions of Arbitrarily Large Integers</vt:lpstr>
      <vt:lpstr>Algorithm #3 for Fn</vt:lpstr>
      <vt:lpstr>Is Algorithm #3 better than Algorithm #2?</vt:lpstr>
      <vt:lpstr>Algorithm #4 for Fn</vt:lpstr>
      <vt:lpstr>ALGORITHMS FOR MULTIPLYING LARGE INTEGERS</vt:lpstr>
      <vt:lpstr>MULTIPLICATION</vt:lpstr>
      <vt:lpstr>Can We Do Better Than the Order of n2 Operations per Multiplication?</vt:lpstr>
      <vt:lpstr>Multiplying Two Complex Numbers</vt:lpstr>
      <vt:lpstr>Can You Multiply Two Complex Numbers Using 3 Multiplications?</vt:lpstr>
      <vt:lpstr>The Idea</vt:lpstr>
      <vt:lpstr>Divide-and-Conquer</vt:lpstr>
      <vt:lpstr>For Example For Base-2 Numbers</vt:lpstr>
      <vt:lpstr>PowerPoint Presentation</vt:lpstr>
      <vt:lpstr>Can We Do Better Than the Order of n1.585 operations per multiplication?</vt:lpstr>
      <vt:lpstr>THANK YOU</vt:lpstr>
    </vt:vector>
  </TitlesOfParts>
  <Company>Your Company Name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Kerckhoff’s Principle</dc:title>
  <dc:creator>Your User Name</dc:creator>
  <cp:lastModifiedBy>Principles of Information Security</cp:lastModifiedBy>
  <cp:revision>120</cp:revision>
  <dcterms:created xsi:type="dcterms:W3CDTF">2010-01-08T14:00:28Z</dcterms:created>
  <dcterms:modified xsi:type="dcterms:W3CDTF">2020-08-19T19:05:23Z</dcterms:modified>
</cp:coreProperties>
</file>