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27"/>
  </p:notesMasterIdLst>
  <p:sldIdLst>
    <p:sldId id="264" r:id="rId3"/>
    <p:sldId id="276" r:id="rId4"/>
    <p:sldId id="277" r:id="rId5"/>
    <p:sldId id="27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5" r:id="rId21"/>
    <p:sldId id="310" r:id="rId22"/>
    <p:sldId id="311" r:id="rId23"/>
    <p:sldId id="312" r:id="rId24"/>
    <p:sldId id="313" r:id="rId25"/>
    <p:sldId id="27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94809-8205-46AA-B0BD-9C53FBE4CC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23B07-8A28-44ED-B2ED-94E01602DF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1C4429C-9E3B-4EDD-9422-3A7AD026A6B0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268102-C435-48F7-B5DF-34CCA6BC9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FC8F2-2EED-420F-B441-D82C2A90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F29D-2A6D-45C2-93F6-AFDBC23CC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AE9B-FA61-4F9B-9DA2-239284CDE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FBA674-9E14-44E8-B16F-546E351D23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A1E38E55-1E6E-47C1-A875-9C4758EA7A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91BBDB09-FB10-4456-B545-2C9A8CE939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6968C67B-4FEF-44E1-A8E9-17681B8143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4F0EE17-EF15-4538-B06D-1A3015B415C8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EEBECC32-3338-4A19-A399-D022F0ADAB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0715DA7A-EB95-4CAB-9ADE-D520C4CB91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4E523F7-7DC0-4825-B80C-4FD19645DB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DD77ACC6-A075-432A-9E80-64470249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33CC-1995-4678-B7C1-402387AB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856D-D270-43B7-902C-6879194A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D1A6-8C34-4B47-9B2B-4380192E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A36F1-F48B-4982-B979-13E84F815AFD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CFD-B77B-407B-848C-07BC6A5F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ECC5-0783-475D-B19D-C44C614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FA045-291D-470A-9706-5369B6521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7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5B5A-FB8C-4F8D-8ED3-84E09C8EA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7B8D-75D9-4C34-9897-43D1EC15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B7FE-FB4F-43B0-963D-342A2B7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85E8F-E76B-49B4-ACEF-789A73FD24B6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A838-9470-4A91-BA8A-CAC1BD76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DA11-EFE9-4461-B7FC-86D07D9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118DF-6D1E-41B6-A27B-E87A074CE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7E0A1-0043-486C-A497-A1EF998300D4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A4B54-65BB-4AEE-85FC-0D7014616CAD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0C0FA-5C46-4D4B-8FB6-9070A9A934F0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1DED4-447C-491B-BFD4-8EE8330147E3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EA7C5-F6FB-48A7-B12F-41D2BC9DE89F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3088185-7931-498D-9232-B5F5D10F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88413-3295-46CF-9204-45DB7C5D1A35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200AA29-3499-4090-86F4-43C577C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5454540-587E-4CF3-95F4-F46D8CCC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010F89DE-3C2C-42AF-8C6D-B33E0E191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85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A36AA-22AA-4895-A370-34E90B6F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72A-0B57-416D-91AE-1EDF5F82F54E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17A8-2740-4D49-BF66-85C34563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13AB-A357-41A1-9840-F48E54D4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3542F7C-2AFF-4628-AADE-A8B2CBD27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96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0D59D7-A4AB-4181-BEAA-3443D6A99878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83554-A498-456F-A71E-0DD524CCF605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0ED19-D518-4F25-AE1E-EF778144D2AE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6971B-DB73-4FAE-9889-D3B0995388CB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FAD6C-A60F-4CB1-B303-7D6440E934D0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C37E0-8069-4F09-B1EC-C4532F0E540E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BA24ED1-A391-444D-9EBB-CB842E79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53954-A92A-4492-8825-6F1B9CA656A8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EEE8E9D-4634-4C97-B758-7E137850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CEC8970-4FEE-43E8-98A1-EE065A5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2011238-256E-42AA-A96A-327BC3B62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9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32591D-9EE5-40EF-8A79-BB0860DA93CF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6496E-91B2-48D1-8A27-4651E3767B9E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7956B-6EDF-4791-829B-B74A1F9C0CE3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88D50-E248-444C-A996-8BFBCF0F91D5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D7642-F5E8-4984-94C4-AAA0542ED5BD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A2C5B-87D4-4B3C-BB25-A5814997438A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8600B06-2E95-4493-BD9B-9DF6EB25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7C03-60FE-4C20-B4E6-FCF0CC739D4F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D7A75EE-0D82-4D64-9ECF-3704552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1D50831-3461-4724-ABDC-F7FB486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0DAE95D-C09E-4391-BF7A-F9E8CA68C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30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9A8BD3-6792-4419-8E20-9FB9A378F046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35F40-64DB-4E2A-8F2E-E993376B22F0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88ED-B0BB-45DD-B374-19A5024978B2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8296-0A9F-4CF2-ABD4-8995F70A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A650-67BA-4C18-ABF2-C2B311B720A3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B87F2-87B5-42D3-B31C-4657704C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B68762-6540-4249-B25F-844D2B91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D3F4E-8EFE-465D-9B42-4D87ADB9E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48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F77-FDC3-4ED2-8DB5-0AE1E952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CE86-F6EF-472D-8760-7CBE3876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DFC-A872-4906-97FC-B75DFBB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6EB65-514C-4106-ABA5-87BF04CE6646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9DC1-E04F-47A4-AB39-F34D588C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D8BD-F6DC-483F-9B85-2EB7BBB7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D524E-49EB-46FD-B6A3-746DE3543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8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B974-E514-4BB5-896C-3340657F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763C-4EEE-41E7-A8A1-F60F7EA5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FEB8-43E0-446A-8A02-09B569A0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C31841-745F-4F04-94F6-50DADDD2D546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E72E-BB3D-4AC9-ACAD-2AA0939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9DD2-DF91-4206-9B4D-688A820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227AC-4DF4-436B-89CC-6A8E49579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7656-E7A1-42B6-99AE-2942D718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8CDB-D43C-4BDA-AA22-411139413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3678C-3B99-41EE-A441-D290D05E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83E7-1F00-4F2E-8A4B-AF07CC98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961589-A658-4CD4-A6CC-4782131B62E3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AB7B-6129-4E48-AE86-88D4F3B0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53A8-DB2D-4063-B1A7-A49D5CF9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49FD8-D8D3-41B8-A729-FE1DA9C52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9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6029-9628-4DE4-A386-B60D795A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2BAF-F19F-4B17-8A1C-F40191ED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599AA-12F5-4FF3-AA9E-219468498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61322-336D-4F42-997A-0248BE19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1F28-B8B0-437D-9983-43F8DFC32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3DA2-263E-4F4E-B7C6-F435211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1C176-2340-419E-B781-55283D5A7931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91F5-1B47-471F-A1A8-E3434B46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BEE9B-3060-4015-9C39-BC9FFEB3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87DB-2A8C-454A-8881-02EE7D015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C072-0CDD-4FA0-BDF8-5EF23F64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90D4C-B1E2-4B36-B2E2-B4F75C77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30102-5735-4A5E-BE5A-1EF3D17B6EAE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D8533-E67E-4B2C-B45C-849BF0B9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3051-77B7-4767-AE64-7B2A2505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034E0-4E9D-42AD-B79A-ECEB94475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57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8D234-AA5F-42D2-A3F0-2696DE7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6A4FC-C3CA-423D-9D85-749DA3808CB0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08BDB-B941-48E8-ADCA-583FACAF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8D585-36E4-416E-9460-4C37B39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7C0C7-203F-4E39-8377-DAB9B6CB4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8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45B-5A2D-43F7-927C-AFF1FD5E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AE9E-72EE-442D-B106-D29F013C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1FB3-B716-41E9-8E2F-D373DCDF4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D796-5FE2-4D3E-B727-2354C49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84F40-AED2-4A85-ABEF-50A4C54167E2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9310-97DF-4091-8B12-3BE1705C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5B2B-242B-4798-9C0E-48AA3C55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95C67-0D15-462B-BABC-9682D6E901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2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AEB0-DD2A-450E-B676-CB7027E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2449-5E03-4342-8DD0-E3705233D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4E339-3DF5-4483-8B4E-85DC24E6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0D0E0-CBF5-461E-9897-2398C91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5A060-8ABC-4791-8230-F291EF9154A9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41AC-B778-40FC-BE25-F73F97F4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0B72-07AD-4E58-83AB-545B0002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C26A9-400C-4EDF-91AA-22132C368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7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F2EF679-4D86-438B-9135-A566FDF05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245031D-E804-4A8A-A095-2940F1EB7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62763754-DF7E-4AFA-8FE3-00097F5C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7A97FAB0-1ED8-443E-9595-FE1A554ED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DF5EB286-BBAB-4515-B328-37923F40B5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C9A8A0EE-11E4-435E-BF52-941D887D09F9}" type="datetimeFigureOut">
              <a:rPr lang="en-US" altLang="en-US"/>
              <a:pPr/>
              <a:t>8/29/2020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456D5C66-C1A3-4D34-855B-97CFAF150E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C5265279-CF52-4E43-A6D1-393E8F0D6D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DF6D1A2-E6AE-4358-9DA4-2C19440826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31055-6BB9-400C-9DEF-C6E33CA6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2FDCECF1-8EA8-4A94-9260-F07390112F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94D2CC-9275-4728-8366-0F5B7AE8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DFC0D0D-233C-49CC-A34C-F3F216C152CF}" type="datetimeFigureOut">
              <a:rPr lang="en-US"/>
              <a:pPr>
                <a:defRPr/>
              </a:pPr>
              <a:t>8/29/2020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F40723-FD6D-4A6B-B97A-65AF3430B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2388D4-FA60-416B-9857-B995D2512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85EB301-AE20-4FBA-9268-8CCA99802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3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 /><Relationship Id="rId2" Type="http://schemas.openxmlformats.org/officeDocument/2006/relationships/image" Target="../media/image10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wmf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16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wmf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wmf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wmf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wmf" /><Relationship Id="rId5" Type="http://schemas.openxmlformats.org/officeDocument/2006/relationships/image" Target="../media/image7.png" /><Relationship Id="rId4" Type="http://schemas.openxmlformats.org/officeDocument/2006/relationships/image" Target="../media/image6.wmf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425EB234-F02A-452F-B156-D853AB54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3938"/>
            <a:ext cx="777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900" b="1">
                <a:solidFill>
                  <a:srgbClr val="0000CC"/>
                </a:solidFill>
              </a:rPr>
              <a:t>MEDIAN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F771BD2-3D7D-4C99-BD4F-63DBA554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264525" cy="1216025"/>
          </a:xfrm>
        </p:spPr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HOW DO WE CHOOSE v?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0CEE5F7D-95B3-4156-BEE3-98F2A0440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800"/>
              <a:t>A Deterministic approach </a:t>
            </a:r>
          </a:p>
          <a:p>
            <a:pPr lvl="1"/>
            <a:r>
              <a:rPr lang="en-US" altLang="en-US" sz="3400"/>
              <a:t>Median-of-Medians</a:t>
            </a:r>
          </a:p>
          <a:p>
            <a:pPr lvl="1"/>
            <a:endParaRPr lang="en-US" altLang="en-US" sz="3400"/>
          </a:p>
          <a:p>
            <a:pPr lvl="1"/>
            <a:endParaRPr lang="en-US" altLang="en-US" sz="3400"/>
          </a:p>
          <a:p>
            <a:r>
              <a:rPr lang="en-US" altLang="en-US" sz="3800"/>
              <a:t>Randomized Approach</a:t>
            </a:r>
          </a:p>
          <a:p>
            <a:pPr lvl="1"/>
            <a:r>
              <a:rPr lang="en-US" altLang="en-US" sz="3400"/>
              <a:t>Choose v </a:t>
            </a:r>
            <a:r>
              <a:rPr lang="en-US" altLang="en-US" sz="3400" i="1"/>
              <a:t>randomly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>
            <a:extLst>
              <a:ext uri="{FF2B5EF4-FFF2-40B4-BE49-F238E27FC236}">
                <a16:creationId xmlns:a16="http://schemas.microsoft.com/office/drawing/2014/main" id="{40EF860B-92DB-4334-8B7C-0928EB6251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rgbClr val="0000CC"/>
                </a:solidFill>
              </a:rPr>
              <a:t>DETERMINISTIC CHOICE</a:t>
            </a: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6EDA7E18-2B3C-4275-80A3-BA12127CA2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Median of medians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583B1AF7-7930-4E16-91D4-F73A3EA58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The IDEA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1257EC2C-0710-457E-82BF-77BF74BF3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267200"/>
          </a:xfrm>
        </p:spPr>
        <p:txBody>
          <a:bodyPr/>
          <a:lstStyle/>
          <a:p>
            <a:r>
              <a:rPr lang="en-US" altLang="en-US"/>
              <a:t>Divide the </a:t>
            </a:r>
            <a:r>
              <a:rPr lang="en-US" altLang="en-US" i="1"/>
              <a:t>n </a:t>
            </a:r>
            <a:r>
              <a:rPr lang="en-US" altLang="en-US"/>
              <a:t>elements into groups of 5.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Find the median of each of the </a:t>
            </a:r>
            <a:r>
              <a:rPr lang="en-US" altLang="en-US" i="1"/>
              <a:t>n/</a:t>
            </a:r>
            <a:r>
              <a:rPr lang="en-US" altLang="en-US"/>
              <a:t>5 groups.</a:t>
            </a:r>
          </a:p>
          <a:p>
            <a:endParaRPr lang="en-US" altLang="en-US"/>
          </a:p>
          <a:p>
            <a:r>
              <a:rPr lang="en-US" altLang="en-US"/>
              <a:t>Find the median </a:t>
            </a:r>
            <a:r>
              <a:rPr lang="en-US" altLang="en-US" i="1"/>
              <a:t>x </a:t>
            </a:r>
            <a:r>
              <a:rPr lang="en-US" altLang="en-US"/>
              <a:t>of the </a:t>
            </a:r>
            <a:r>
              <a:rPr lang="en-US" altLang="en-US" i="1"/>
              <a:t>n/</a:t>
            </a:r>
            <a:r>
              <a:rPr lang="en-US" altLang="en-US"/>
              <a:t>5 medians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01CE0C09-D70E-44F5-BEEC-C88FD3CB5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Good Idea!</a:t>
            </a:r>
          </a:p>
        </p:txBody>
      </p:sp>
      <p:pic>
        <p:nvPicPr>
          <p:cNvPr id="283652" name="Picture 4">
            <a:extLst>
              <a:ext uri="{FF2B5EF4-FFF2-40B4-BE49-F238E27FC236}">
                <a16:creationId xmlns:a16="http://schemas.microsoft.com/office/drawing/2014/main" id="{556860C8-557A-4A9B-821C-3A291499080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4114800" cy="3733800"/>
          </a:xfrm>
          <a:noFill/>
          <a:ln/>
        </p:spPr>
      </p:pic>
      <p:pic>
        <p:nvPicPr>
          <p:cNvPr id="283653" name="Picture 5">
            <a:extLst>
              <a:ext uri="{FF2B5EF4-FFF2-40B4-BE49-F238E27FC236}">
                <a16:creationId xmlns:a16="http://schemas.microsoft.com/office/drawing/2014/main" id="{D97F0703-BA2E-48A6-A397-FDAD618D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95513"/>
            <a:ext cx="3962400" cy="321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3654" name="Picture 6">
            <a:extLst>
              <a:ext uri="{FF2B5EF4-FFF2-40B4-BE49-F238E27FC236}">
                <a16:creationId xmlns:a16="http://schemas.microsoft.com/office/drawing/2014/main" id="{D4F8CDA2-DDD5-4209-B857-F8ECE689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67400"/>
            <a:ext cx="815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0816DA7-0628-4A1D-9F3E-7E44BA684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ANALYSIS</a:t>
            </a:r>
          </a:p>
        </p:txBody>
      </p:sp>
      <p:pic>
        <p:nvPicPr>
          <p:cNvPr id="284676" name="Picture 4">
            <a:extLst>
              <a:ext uri="{FF2B5EF4-FFF2-40B4-BE49-F238E27FC236}">
                <a16:creationId xmlns:a16="http://schemas.microsoft.com/office/drawing/2014/main" id="{36E93152-AB5D-4B87-94ED-11A61E80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43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677" name="Rectangle 5">
            <a:extLst>
              <a:ext uri="{FF2B5EF4-FFF2-40B4-BE49-F238E27FC236}">
                <a16:creationId xmlns:a16="http://schemas.microsoft.com/office/drawing/2014/main" id="{FB27A9DD-EF55-4A0B-8C07-A688557DA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08525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Why 140? Nothing special. Subsequent analysis will show that we could have used any integer strictly greater than 70.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146D1E4-36D8-416E-9762-8F57E7C61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SOLVING FOR T(n)</a:t>
            </a:r>
          </a:p>
        </p:txBody>
      </p:sp>
      <p:pic>
        <p:nvPicPr>
          <p:cNvPr id="285700" name="Picture 4">
            <a:extLst>
              <a:ext uri="{FF2B5EF4-FFF2-40B4-BE49-F238E27FC236}">
                <a16:creationId xmlns:a16="http://schemas.microsoft.com/office/drawing/2014/main" id="{32D702BA-C7DF-4793-8EC3-03C954AA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2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701" name="Picture 5">
            <a:extLst>
              <a:ext uri="{FF2B5EF4-FFF2-40B4-BE49-F238E27FC236}">
                <a16:creationId xmlns:a16="http://schemas.microsoft.com/office/drawing/2014/main" id="{D26825B1-9EAF-465A-8FA6-CE0765DB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57500"/>
            <a:ext cx="7239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02" name="Rectangle 6">
            <a:extLst>
              <a:ext uri="{FF2B5EF4-FFF2-40B4-BE49-F238E27FC236}">
                <a16:creationId xmlns:a16="http://schemas.microsoft.com/office/drawing/2014/main" id="{A109986B-D997-4598-A070-476FBAAA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5576888"/>
            <a:ext cx="41798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require that this last quantity is ≤ </a:t>
            </a:r>
            <a:r>
              <a:rPr lang="en-US" altLang="en-US" i="1"/>
              <a:t>cn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EB04AC6B-E406-47D1-A484-2A01824A8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Analysis (Contd.)</a:t>
            </a:r>
          </a:p>
        </p:txBody>
      </p:sp>
      <p:pic>
        <p:nvPicPr>
          <p:cNvPr id="286724" name="Picture 4">
            <a:extLst>
              <a:ext uri="{FF2B5EF4-FFF2-40B4-BE49-F238E27FC236}">
                <a16:creationId xmlns:a16="http://schemas.microsoft.com/office/drawing/2014/main" id="{DF22FB1B-F037-4DF7-A61A-9F3C87BD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1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5" name="Picture 5">
            <a:extLst>
              <a:ext uri="{FF2B5EF4-FFF2-40B4-BE49-F238E27FC236}">
                <a16:creationId xmlns:a16="http://schemas.microsoft.com/office/drawing/2014/main" id="{92683B5D-E986-49BF-A9DF-8FDDA80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5256213"/>
            <a:ext cx="56435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6" name="Picture 6">
            <a:extLst>
              <a:ext uri="{FF2B5EF4-FFF2-40B4-BE49-F238E27FC236}">
                <a16:creationId xmlns:a16="http://schemas.microsoft.com/office/drawing/2014/main" id="{148BAF3F-C67E-4D72-ACAA-DECB8939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324600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>
            <a:extLst>
              <a:ext uri="{FF2B5EF4-FFF2-40B4-BE49-F238E27FC236}">
                <a16:creationId xmlns:a16="http://schemas.microsoft.com/office/drawing/2014/main" id="{7DCF3296-61F4-45CC-9CD8-D814E0C4D5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RANDOMIZED APPROACH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6C7738F8-D88E-439E-89FE-1CA62F8322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Pick a random 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564AE4C6-58E5-466A-ABA4-310EFDEF9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9796" name="Picture 4">
            <a:extLst>
              <a:ext uri="{FF2B5EF4-FFF2-40B4-BE49-F238E27FC236}">
                <a16:creationId xmlns:a16="http://schemas.microsoft.com/office/drawing/2014/main" id="{7BDA34FC-7EA4-428E-98D0-4D9FABA2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9797" name="Rectangle 5">
            <a:extLst>
              <a:ext uri="{FF2B5EF4-FFF2-40B4-BE49-F238E27FC236}">
                <a16:creationId xmlns:a16="http://schemas.microsoft.com/office/drawing/2014/main" id="{CAAFCE99-DBD0-4F89-9D0F-1795F560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7010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Therefore, after two split operations on average, the array will shrink to at most three-fourths of its size.</a:t>
            </a:r>
          </a:p>
        </p:txBody>
      </p:sp>
      <p:pic>
        <p:nvPicPr>
          <p:cNvPr id="289798" name="Picture 6">
            <a:extLst>
              <a:ext uri="{FF2B5EF4-FFF2-40B4-BE49-F238E27FC236}">
                <a16:creationId xmlns:a16="http://schemas.microsoft.com/office/drawing/2014/main" id="{E613EE1A-14B9-44DD-B780-40B93705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3058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9799" name="Rectangle 7">
            <a:extLst>
              <a:ext uri="{FF2B5EF4-FFF2-40B4-BE49-F238E27FC236}">
                <a16:creationId xmlns:a16="http://schemas.microsoft.com/office/drawing/2014/main" id="{A4991A36-C428-4D01-9000-89882CE0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Let T(n) be the </a:t>
            </a:r>
            <a:r>
              <a:rPr lang="en-US" altLang="en-US" i="1"/>
              <a:t>expected </a:t>
            </a:r>
            <a:r>
              <a:rPr lang="en-US" altLang="en-US"/>
              <a:t>running time on an array of size n. Since </a:t>
            </a:r>
            <a:r>
              <a:rPr lang="en-US" altLang="en-US" i="1"/>
              <a:t>the expectation of the sum is the sum of the expectations</a:t>
            </a:r>
            <a:r>
              <a:rPr lang="en-US" altLang="en-US"/>
              <a:t>:</a:t>
            </a:r>
          </a:p>
        </p:txBody>
      </p:sp>
      <p:pic>
        <p:nvPicPr>
          <p:cNvPr id="289800" name="Picture 8">
            <a:extLst>
              <a:ext uri="{FF2B5EF4-FFF2-40B4-BE49-F238E27FC236}">
                <a16:creationId xmlns:a16="http://schemas.microsoft.com/office/drawing/2014/main" id="{7E2B0F37-CC30-40B6-8A38-D870875A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352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nimBg="1"/>
      <p:bldP spid="2897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>
            <a:extLst>
              <a:ext uri="{FF2B5EF4-FFF2-40B4-BE49-F238E27FC236}">
                <a16:creationId xmlns:a16="http://schemas.microsoft.com/office/drawing/2014/main" id="{C58BBC84-D180-458B-BA7D-C271C83376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3200400"/>
            <a:ext cx="7848600" cy="2362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Linear Algorithm for Order Statistics</a:t>
            </a:r>
          </a:p>
        </p:txBody>
      </p:sp>
      <p:sp>
        <p:nvSpPr>
          <p:cNvPr id="272389" name="Rectangle 5">
            <a:extLst>
              <a:ext uri="{FF2B5EF4-FFF2-40B4-BE49-F238E27FC236}">
                <a16:creationId xmlns:a16="http://schemas.microsoft.com/office/drawing/2014/main" id="{ED35BCD3-F57B-480C-928B-2C7C30D922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685800"/>
            <a:ext cx="7010400" cy="1600200"/>
          </a:xfrm>
        </p:spPr>
        <p:txBody>
          <a:bodyPr/>
          <a:lstStyle/>
          <a:p>
            <a:r>
              <a:rPr lang="en-US" altLang="en-US" sz="8800" b="1">
                <a:solidFill>
                  <a:srgbClr val="0000CC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F047EAD2-3E2D-4D8C-9515-C15E7E2F82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DIVIDE AND CONQUER</a:t>
            </a:r>
            <a:br>
              <a:rPr lang="en-US" altLang="en-US" sz="4400" b="1">
                <a:solidFill>
                  <a:srgbClr val="0000CC"/>
                </a:solidFill>
              </a:rPr>
            </a:br>
            <a:r>
              <a:rPr lang="en-US" altLang="en-US" sz="4400" b="1">
                <a:solidFill>
                  <a:srgbClr val="0000CC"/>
                </a:solidFill>
              </a:rPr>
              <a:t>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DCA7D850-6C50-426B-AF5D-61AF232A73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048000"/>
            <a:ext cx="7086600" cy="1371600"/>
          </a:xfrm>
        </p:spPr>
        <p:txBody>
          <a:bodyPr/>
          <a:lstStyle/>
          <a:p>
            <a:pPr algn="r"/>
            <a:r>
              <a:rPr lang="en-US" altLang="en-US" sz="1800"/>
              <a:t>Karatsuba Integer Multiplication</a:t>
            </a:r>
          </a:p>
          <a:p>
            <a:pPr algn="r"/>
            <a:r>
              <a:rPr lang="en-US" altLang="en-US" sz="1800"/>
              <a:t>MergeSort</a:t>
            </a:r>
          </a:p>
          <a:p>
            <a:pPr algn="r"/>
            <a:r>
              <a:rPr lang="en-US" altLang="en-US" sz="1800"/>
              <a:t>Strassen’s Matrix Multiplication</a:t>
            </a:r>
          </a:p>
          <a:p>
            <a:pPr algn="r"/>
            <a:r>
              <a:rPr lang="en-US" altLang="en-US" sz="1800"/>
              <a:t>Fast Fourier Transform</a:t>
            </a:r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46FADE66-36A9-48CB-A196-4A078FED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1"/>
              <a:t>Today: </a:t>
            </a:r>
            <a:r>
              <a:rPr lang="en-US" altLang="en-US" sz="2400" b="1" u="sng"/>
              <a:t>Median Finding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8DFBC45C-DCC6-4C35-9FD5-141479D40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900" b="1">
                <a:solidFill>
                  <a:srgbClr val="0000CC"/>
                </a:solidFill>
              </a:rPr>
              <a:t>RANDOMIZED QUICKSORT</a:t>
            </a:r>
          </a:p>
        </p:txBody>
      </p:sp>
      <p:sp>
        <p:nvSpPr>
          <p:cNvPr id="290820" name="Rectangle 4">
            <a:extLst>
              <a:ext uri="{FF2B5EF4-FFF2-40B4-BE49-F238E27FC236}">
                <a16:creationId xmlns:a16="http://schemas.microsoft.com/office/drawing/2014/main" id="{D7118122-481B-4109-91BF-1D3FDC502E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Similar Recursion &amp;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5A3FCED0-A544-452E-A046-FA6331CEB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QUICKSORT ANALYSIS</a:t>
            </a:r>
          </a:p>
        </p:txBody>
      </p:sp>
      <p:pic>
        <p:nvPicPr>
          <p:cNvPr id="292869" name="Picture 5">
            <a:extLst>
              <a:ext uri="{FF2B5EF4-FFF2-40B4-BE49-F238E27FC236}">
                <a16:creationId xmlns:a16="http://schemas.microsoft.com/office/drawing/2014/main" id="{78F79289-58DD-406C-98CA-70720B11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4419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2870" name="Picture 6">
            <a:extLst>
              <a:ext uri="{FF2B5EF4-FFF2-40B4-BE49-F238E27FC236}">
                <a16:creationId xmlns:a16="http://schemas.microsoft.com/office/drawing/2014/main" id="{8505CC20-948C-47A9-AD10-DE409369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32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2871" name="Picture 7">
            <a:extLst>
              <a:ext uri="{FF2B5EF4-FFF2-40B4-BE49-F238E27FC236}">
                <a16:creationId xmlns:a16="http://schemas.microsoft.com/office/drawing/2014/main" id="{C70362B5-7E5A-4708-AD92-75C455FB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9436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2479EB66-76FE-4722-AB96-F91D3875F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Analysis (Contd.)</a:t>
            </a:r>
          </a:p>
        </p:txBody>
      </p:sp>
      <p:pic>
        <p:nvPicPr>
          <p:cNvPr id="293892" name="Picture 4">
            <a:extLst>
              <a:ext uri="{FF2B5EF4-FFF2-40B4-BE49-F238E27FC236}">
                <a16:creationId xmlns:a16="http://schemas.microsoft.com/office/drawing/2014/main" id="{2D4B213F-8D69-4BB2-AC19-41F5BB9B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62250"/>
            <a:ext cx="70135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893" name="Picture 5">
            <a:extLst>
              <a:ext uri="{FF2B5EF4-FFF2-40B4-BE49-F238E27FC236}">
                <a16:creationId xmlns:a16="http://schemas.microsoft.com/office/drawing/2014/main" id="{042A1FDE-C919-436A-A9BA-6F2DCEAE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27238"/>
            <a:ext cx="32226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9EF3D2F2-EA8A-4583-BCF4-1C94373D5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Analysis (Contd.)</a:t>
            </a:r>
          </a:p>
        </p:txBody>
      </p:sp>
      <p:pic>
        <p:nvPicPr>
          <p:cNvPr id="294916" name="Picture 4">
            <a:extLst>
              <a:ext uri="{FF2B5EF4-FFF2-40B4-BE49-F238E27FC236}">
                <a16:creationId xmlns:a16="http://schemas.microsoft.com/office/drawing/2014/main" id="{C972957C-3CB9-412E-89B4-ACB4EEB8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8674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F720F99-9F22-4054-B0F2-7786E95A9A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07F5F0D1-DA1D-498C-8BCC-A0244692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887D0F96-887D-4290-8080-1A413B4C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43473373-BCFB-4D29-A9BA-2F53D046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THE PROBLEM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B87CE97-DC83-4147-9CC2-4E452625E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01000" cy="121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800" b="1"/>
              <a:t>Given a list of n numbers, compute the median.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D23BD239-91E8-43C6-9AC5-4B64F514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>
                <a:solidFill>
                  <a:srgbClr val="0000CC"/>
                </a:solidFill>
              </a:rPr>
              <a:t>Naïve (Direct) Algorithm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A56C275-2A5E-4DC4-AE63-58A6814A2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Merge-Sort and output the mid-ranked element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O(n log n) steps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ECAB2F86-2D9E-421D-B433-9B160921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73525"/>
            <a:ext cx="4156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Can we do better?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80FF85D5-2EB5-4E6E-B2FA-000341D0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92725"/>
            <a:ext cx="6705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>
                <a:solidFill>
                  <a:srgbClr val="0000CC"/>
                </a:solidFill>
              </a:rPr>
              <a:t>Yes, O (n) algorithm exists!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/>
      <p:bldP spid="2529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E7B80E05-8EBE-480E-AFBB-0385719DE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Generalization to ORDER STATISTICS</a:t>
            </a:r>
          </a:p>
        </p:txBody>
      </p:sp>
      <p:pic>
        <p:nvPicPr>
          <p:cNvPr id="274436" name="Picture 4">
            <a:extLst>
              <a:ext uri="{FF2B5EF4-FFF2-40B4-BE49-F238E27FC236}">
                <a16:creationId xmlns:a16="http://schemas.microsoft.com/office/drawing/2014/main" id="{D99A7649-55E9-4CCD-A5AE-8098941C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2663"/>
            <a:ext cx="8001000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7C596A37-1DD2-42DD-B6A4-168D5E84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DIVIDE AND CONQUER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935B8787-4AE7-45EC-A489-2A55C5EE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133600"/>
            <a:ext cx="8001000" cy="3733800"/>
          </a:xfrm>
        </p:spPr>
        <p:txBody>
          <a:bodyPr/>
          <a:lstStyle/>
          <a:p>
            <a:r>
              <a:rPr lang="en-US" altLang="en-US"/>
              <a:t>For any number v, imagine splitting list S into three categories: </a:t>
            </a:r>
          </a:p>
          <a:p>
            <a:pPr lvl="1"/>
            <a:r>
              <a:rPr lang="en-US" altLang="en-US"/>
              <a:t>elements smaller than v, </a:t>
            </a:r>
          </a:p>
          <a:p>
            <a:pPr lvl="1"/>
            <a:r>
              <a:rPr lang="en-US" altLang="en-US"/>
              <a:t>those equal to v </a:t>
            </a:r>
          </a:p>
          <a:p>
            <a:pPr lvl="1"/>
            <a:r>
              <a:rPr lang="en-US" altLang="en-US"/>
              <a:t>those greater than v. </a:t>
            </a:r>
          </a:p>
          <a:p>
            <a:pPr lvl="1"/>
            <a:endParaRPr lang="en-US" altLang="en-US"/>
          </a:p>
          <a:p>
            <a:r>
              <a:rPr lang="en-US" altLang="en-US"/>
              <a:t>Call these S</a:t>
            </a:r>
            <a:r>
              <a:rPr lang="en-US" altLang="en-US" baseline="-25000"/>
              <a:t>L</a:t>
            </a:r>
            <a:r>
              <a:rPr lang="en-US" altLang="en-US"/>
              <a:t>, S</a:t>
            </a:r>
            <a:r>
              <a:rPr lang="en-US" altLang="en-US" baseline="-25000"/>
              <a:t>v</a:t>
            </a:r>
            <a:r>
              <a:rPr lang="en-US" altLang="en-US"/>
              <a:t>, and S</a:t>
            </a:r>
            <a:r>
              <a:rPr lang="en-US" altLang="en-US" baseline="-25000"/>
              <a:t>R</a:t>
            </a:r>
            <a:r>
              <a:rPr lang="en-US" altLang="en-US"/>
              <a:t>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1F2CC593-ADE2-40BD-87CC-9C33BDC39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THE RECURSION</a:t>
            </a:r>
          </a:p>
        </p:txBody>
      </p:sp>
      <p:pic>
        <p:nvPicPr>
          <p:cNvPr id="276484" name="Picture 4">
            <a:extLst>
              <a:ext uri="{FF2B5EF4-FFF2-40B4-BE49-F238E27FC236}">
                <a16:creationId xmlns:a16="http://schemas.microsoft.com/office/drawing/2014/main" id="{12A9EC3B-82EC-41C9-9522-3FF83377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6325"/>
            <a:ext cx="84582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27468056-2F67-438A-8550-C96DE59C9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EXAMPLE</a:t>
            </a:r>
          </a:p>
        </p:txBody>
      </p:sp>
      <p:pic>
        <p:nvPicPr>
          <p:cNvPr id="277508" name="Picture 4">
            <a:extLst>
              <a:ext uri="{FF2B5EF4-FFF2-40B4-BE49-F238E27FC236}">
                <a16:creationId xmlns:a16="http://schemas.microsoft.com/office/drawing/2014/main" id="{966352C8-A7B7-4668-9BAA-AF2F3BF8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509" name="Picture 5">
            <a:extLst>
              <a:ext uri="{FF2B5EF4-FFF2-40B4-BE49-F238E27FC236}">
                <a16:creationId xmlns:a16="http://schemas.microsoft.com/office/drawing/2014/main" id="{4531BFD0-A728-4CD1-B245-19351E3C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225800"/>
            <a:ext cx="1085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510" name="Picture 6">
            <a:extLst>
              <a:ext uri="{FF2B5EF4-FFF2-40B4-BE49-F238E27FC236}">
                <a16:creationId xmlns:a16="http://schemas.microsoft.com/office/drawing/2014/main" id="{F2A1AC3C-D969-465A-A987-79B91548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71913"/>
            <a:ext cx="37338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511" name="Picture 7">
            <a:extLst>
              <a:ext uri="{FF2B5EF4-FFF2-40B4-BE49-F238E27FC236}">
                <a16:creationId xmlns:a16="http://schemas.microsoft.com/office/drawing/2014/main" id="{12A8517F-63F9-4A97-B135-9841F84C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40275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512" name="Picture 8">
            <a:extLst>
              <a:ext uri="{FF2B5EF4-FFF2-40B4-BE49-F238E27FC236}">
                <a16:creationId xmlns:a16="http://schemas.microsoft.com/office/drawing/2014/main" id="{3B374643-C561-44C8-88D6-F862618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6550"/>
            <a:ext cx="5410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036BC9E7-6AB3-40B1-80A0-38B57D4A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What’s the Challenge?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37084731-732D-4A0E-9C0D-46A50D18A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219200"/>
          </a:xfrm>
        </p:spPr>
        <p:txBody>
          <a:bodyPr/>
          <a:lstStyle/>
          <a:p>
            <a:r>
              <a:rPr lang="en-US" altLang="en-US"/>
              <a:t>The effect of the split is thus to shrink the number of elements from S to:</a:t>
            </a:r>
          </a:p>
        </p:txBody>
      </p:sp>
      <p:pic>
        <p:nvPicPr>
          <p:cNvPr id="278532" name="Picture 4">
            <a:extLst>
              <a:ext uri="{FF2B5EF4-FFF2-40B4-BE49-F238E27FC236}">
                <a16:creationId xmlns:a16="http://schemas.microsoft.com/office/drawing/2014/main" id="{514BD628-C970-49DE-A214-4313E9BD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048000"/>
            <a:ext cx="2527300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8533" name="Rectangle 5">
            <a:extLst>
              <a:ext uri="{FF2B5EF4-FFF2-40B4-BE49-F238E27FC236}">
                <a16:creationId xmlns:a16="http://schemas.microsoft.com/office/drawing/2014/main" id="{A54A817C-D3A1-4A31-893F-50004CC8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The best choice of v to ensure uniform sized split is thus the </a:t>
            </a:r>
            <a:r>
              <a:rPr lang="en-US" altLang="en-US" b="1">
                <a:solidFill>
                  <a:srgbClr val="0000CC"/>
                </a:solidFill>
              </a:rPr>
              <a:t>median</a:t>
            </a:r>
            <a:r>
              <a:rPr lang="en-US" altLang="en-US"/>
              <a:t>! How do we choose v?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1640</TotalTime>
  <Words>280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Profile</vt:lpstr>
      <vt:lpstr>7_Crypto Theme</vt:lpstr>
      <vt:lpstr>PowerPoint Presentation</vt:lpstr>
      <vt:lpstr>DIVIDE AND CONQUER (Review)</vt:lpstr>
      <vt:lpstr>THE PROBLEM</vt:lpstr>
      <vt:lpstr>Naïve (Direct) Algorithm</vt:lpstr>
      <vt:lpstr>Generalization to ORDER STATISTICS</vt:lpstr>
      <vt:lpstr>DIVIDE AND CONQUER</vt:lpstr>
      <vt:lpstr>THE RECURSION</vt:lpstr>
      <vt:lpstr>EXAMPLE</vt:lpstr>
      <vt:lpstr>What’s the Challenge?</vt:lpstr>
      <vt:lpstr>HOW DO WE CHOOSE v?</vt:lpstr>
      <vt:lpstr>DETERMINISTIC CHOICE</vt:lpstr>
      <vt:lpstr>The IDEA</vt:lpstr>
      <vt:lpstr>Good Idea!</vt:lpstr>
      <vt:lpstr>ANALYSIS</vt:lpstr>
      <vt:lpstr>SOLVING FOR T(n)</vt:lpstr>
      <vt:lpstr>Analysis (Contd.)</vt:lpstr>
      <vt:lpstr>RANDOMIZED APPROACH</vt:lpstr>
      <vt:lpstr>PowerPoint Presentation</vt:lpstr>
      <vt:lpstr>Linear Algorithm for Order Statistics</vt:lpstr>
      <vt:lpstr>RANDOMIZED QUICKSORT</vt:lpstr>
      <vt:lpstr>QUICKSORT ANALYSIS</vt:lpstr>
      <vt:lpstr>Analysis (Contd.)</vt:lpstr>
      <vt:lpstr>Analysis (Contd.)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160</cp:revision>
  <dcterms:created xsi:type="dcterms:W3CDTF">2010-01-08T14:00:28Z</dcterms:created>
  <dcterms:modified xsi:type="dcterms:W3CDTF">2020-08-29T03:43:16Z</dcterms:modified>
</cp:coreProperties>
</file>