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91" r:id="rId2"/>
  </p:sldMasterIdLst>
  <p:notesMasterIdLst>
    <p:notesMasterId r:id="rId30"/>
  </p:notesMasterIdLst>
  <p:sldIdLst>
    <p:sldId id="264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9" r:id="rId21"/>
    <p:sldId id="294" r:id="rId22"/>
    <p:sldId id="295" r:id="rId23"/>
    <p:sldId id="296" r:id="rId24"/>
    <p:sldId id="297" r:id="rId25"/>
    <p:sldId id="298" r:id="rId26"/>
    <p:sldId id="300" r:id="rId27"/>
    <p:sldId id="301" r:id="rId28"/>
    <p:sldId id="275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9900"/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20" autoAdjust="0"/>
  </p:normalViewPr>
  <p:slideViewPr>
    <p:cSldViewPr>
      <p:cViewPr varScale="1">
        <p:scale>
          <a:sx n="71" d="100"/>
          <a:sy n="71" d="100"/>
        </p:scale>
        <p:origin x="-6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26" Type="http://schemas.openxmlformats.org/officeDocument/2006/relationships/slide" Target="slides/slide24.xml" /><Relationship Id="rId3" Type="http://schemas.openxmlformats.org/officeDocument/2006/relationships/slide" Target="slides/slide1.xml" /><Relationship Id="rId21" Type="http://schemas.openxmlformats.org/officeDocument/2006/relationships/slide" Target="slides/slide19.xml" /><Relationship Id="rId34" Type="http://schemas.openxmlformats.org/officeDocument/2006/relationships/tableStyles" Target="tableStyles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slide" Target="slides/slide23.xml" /><Relationship Id="rId33" Type="http://schemas.openxmlformats.org/officeDocument/2006/relationships/theme" Target="theme/theme1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slide" Target="slides/slide18.xml" /><Relationship Id="rId29" Type="http://schemas.openxmlformats.org/officeDocument/2006/relationships/slide" Target="slides/slide27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slide" Target="slides/slide22.xml" /><Relationship Id="rId32" Type="http://schemas.openxmlformats.org/officeDocument/2006/relationships/viewProps" Target="viewProps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slide" Target="slides/slide21.xml" /><Relationship Id="rId28" Type="http://schemas.openxmlformats.org/officeDocument/2006/relationships/slide" Target="slides/slide26.xml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31" Type="http://schemas.openxmlformats.org/officeDocument/2006/relationships/presProps" Target="presProps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slide" Target="slides/slide20.xml" /><Relationship Id="rId27" Type="http://schemas.openxmlformats.org/officeDocument/2006/relationships/slide" Target="slides/slide25.xml" /><Relationship Id="rId30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D03E38-ACAB-4367-B079-A6469BA8ED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6D5952-B471-4637-935E-132B95948F9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A7B6B13-EA13-4910-8C40-0F198EF16C21}" type="datetimeFigureOut">
              <a:rPr lang="en-US"/>
              <a:pPr>
                <a:defRPr/>
              </a:pPr>
              <a:t>9/1/2020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A25F144-1770-4581-9A2C-EC30CC4F73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AF5EFD4-0327-4F31-9967-40BADD90A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DE2C8-87AC-487D-A474-3A8D4E061B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214E2-DB9F-436A-84CE-515B86A84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F86A711-D1D3-4F27-9144-DCBCEF5AD0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F5F894B2-6444-4553-A7C8-7514446545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AEA85471-6B5F-4B6D-9644-3EA49D4B2A1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73060" name="Rectangle 4">
            <a:extLst>
              <a:ext uri="{FF2B5EF4-FFF2-40B4-BE49-F238E27FC236}">
                <a16:creationId xmlns:a16="http://schemas.microsoft.com/office/drawing/2014/main" id="{A65E53B2-75CB-406F-ADEF-8383C6670B4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803B97D-2BD8-4960-AEF0-9406971FF61A}" type="datetimeFigureOut">
              <a:rPr lang="en-US" altLang="en-US"/>
              <a:pPr/>
              <a:t>9/1/2020</a:t>
            </a:fld>
            <a:endParaRPr lang="en-US" altLang="en-US"/>
          </a:p>
        </p:txBody>
      </p:sp>
      <p:sp>
        <p:nvSpPr>
          <p:cNvPr id="173061" name="Rectangle 5">
            <a:extLst>
              <a:ext uri="{FF2B5EF4-FFF2-40B4-BE49-F238E27FC236}">
                <a16:creationId xmlns:a16="http://schemas.microsoft.com/office/drawing/2014/main" id="{F7B7561D-8CDE-469B-BE95-D22C93B274E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73062" name="Rectangle 6">
            <a:extLst>
              <a:ext uri="{FF2B5EF4-FFF2-40B4-BE49-F238E27FC236}">
                <a16:creationId xmlns:a16="http://schemas.microsoft.com/office/drawing/2014/main" id="{AB9665FC-2166-4027-BD6F-AA5215D3148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21BDC35-726C-4F16-A7AA-1BC40442E0D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3063" name="AutoShape 7">
            <a:extLst>
              <a:ext uri="{FF2B5EF4-FFF2-40B4-BE49-F238E27FC236}">
                <a16:creationId xmlns:a16="http://schemas.microsoft.com/office/drawing/2014/main" id="{5E824054-E512-4D7E-ACDA-25C93875B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7355-B0FD-4D8E-AA69-0E123EA2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38031-6616-4736-A9EC-A322D6F05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B291-2232-44DB-86D1-E515ADA3C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3BED16-C3F3-4205-B4EA-311318809A77}" type="datetimeFigureOut">
              <a:rPr lang="en-US" altLang="en-US"/>
              <a:pPr/>
              <a:t>9/1/2020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CBEA9-5839-4065-B19B-AFB7A580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4F2D5-6D23-4718-B80A-582DE151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892653-68D1-4ECE-9E60-D986FDE060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758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ED8A6-295C-4613-9196-F56BE0411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43A79-1D2E-47E1-8BD0-BFEC563A3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DE466-298D-4789-BD2B-7F4EDE1D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E0EE6E-F75A-4584-A617-C5525E35F486}" type="datetimeFigureOut">
              <a:rPr lang="en-US" altLang="en-US"/>
              <a:pPr/>
              <a:t>9/1/2020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D519E-6FDD-4AB9-8961-196C8942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F010F-18FE-4DE8-81B9-DE6C7F49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2A1D5-535B-4784-BE03-DB30C3ED6E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9185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FAD98B-D294-4630-8595-E663277C1788}"/>
              </a:ext>
            </a:extLst>
          </p:cNvPr>
          <p:cNvSpPr/>
          <p:nvPr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600E3-0992-4123-AAC8-FE6C374512AF}"/>
              </a:ext>
            </a:extLst>
          </p:cNvPr>
          <p:cNvSpPr/>
          <p:nvPr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72454-BE34-465B-B6F2-7F6A4731E747}"/>
              </a:ext>
            </a:extLst>
          </p:cNvPr>
          <p:cNvSpPr/>
          <p:nvPr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63B0F-DFD9-4331-B6F2-16C98B845E25}"/>
              </a:ext>
            </a:extLst>
          </p:cNvPr>
          <p:cNvSpPr txBox="1"/>
          <p:nvPr/>
        </p:nvSpPr>
        <p:spPr>
          <a:xfrm>
            <a:off x="4819650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 dirty="0">
                <a:solidFill>
                  <a:srgbClr val="FFFFFF"/>
                </a:solidFill>
                <a:latin typeface="+mn-lt"/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85E615-D32F-4ACC-9F6E-9A43027DE043}"/>
              </a:ext>
            </a:extLst>
          </p:cNvPr>
          <p:cNvSpPr txBox="1"/>
          <p:nvPr/>
        </p:nvSpPr>
        <p:spPr>
          <a:xfrm>
            <a:off x="3148013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 dirty="0">
                <a:solidFill>
                  <a:srgbClr val="FFFFFF"/>
                </a:solidFill>
                <a:latin typeface="+mn-lt"/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8089946-021B-46D3-BCE9-61492AA4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D8159-B418-49CC-A2CC-DE04CD93D6A8}" type="datetimeFigureOut">
              <a:rPr lang="en-US"/>
              <a:pPr>
                <a:defRPr/>
              </a:pPr>
              <a:t>9/1/2020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AF9BF76-9BEA-4D39-B336-CA2A5BB6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0C0E748-2496-4FD0-8C4B-32C9AA1D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59225" y="4389438"/>
            <a:ext cx="1216025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DB20FC35-F262-4EFC-A033-6BE8D39DAB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798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BF03A-756E-4665-B0A2-1B65254C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053AA-4D15-4BFB-891A-6062E34BAC5F}" type="datetimeFigureOut">
              <a:rPr lang="en-US"/>
              <a:pPr>
                <a:defRPr/>
              </a:pPr>
              <a:t>9/1/2020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DA90D-D93B-4A39-A26A-0E0F1270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0B58A-2488-46AB-925B-6E497E94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0799D27B-ED22-4F80-8061-53152A50B3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133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A80111-662A-4AB7-B30A-5D0B068EB990}"/>
              </a:ext>
            </a:extLst>
          </p:cNvPr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A75BC7-6E69-4F47-985C-78335DBBC6C0}"/>
              </a:ext>
            </a:extLst>
          </p:cNvPr>
          <p:cNvSpPr/>
          <p:nvPr/>
        </p:nvSpPr>
        <p:spPr>
          <a:xfrm>
            <a:off x="0" y="168275"/>
            <a:ext cx="9144000" cy="11541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A256B5-5158-4F84-BFEE-1C59CA098E99}"/>
              </a:ext>
            </a:extLst>
          </p:cNvPr>
          <p:cNvSpPr/>
          <p:nvPr/>
        </p:nvSpPr>
        <p:spPr>
          <a:xfrm>
            <a:off x="0" y="1368425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D0F233-7A7E-49B0-9CE3-1DE1C762330F}"/>
              </a:ext>
            </a:extLst>
          </p:cNvPr>
          <p:cNvSpPr/>
          <p:nvPr/>
        </p:nvSpPr>
        <p:spPr>
          <a:xfrm>
            <a:off x="6172200" y="161925"/>
            <a:ext cx="2971800" cy="1152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DF73F1-1C73-48BD-8DCD-43EFCD78CA84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400A55-60BC-4F41-8C82-EFBA40018AA0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AA74FA84-AEC1-4C34-814D-7604E89C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7F477-17C6-4E3C-A0E2-2DDFDF4BDD62}" type="datetimeFigureOut">
              <a:rPr lang="en-US"/>
              <a:pPr>
                <a:defRPr/>
              </a:pPr>
              <a:t>9/1/2020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918F8E92-E186-4F73-BDEE-378E82CB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605741C5-DC37-4124-976E-6CCAC5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66913910-6C1B-4EF0-8C8C-E96ACB0724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3317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726C9B-6758-4B95-9F5E-5EB6DEC3C296}"/>
              </a:ext>
            </a:extLst>
          </p:cNvPr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84E701-C97D-4303-B1D7-EC0910E3A572}"/>
              </a:ext>
            </a:extLst>
          </p:cNvPr>
          <p:cNvSpPr/>
          <p:nvPr/>
        </p:nvSpPr>
        <p:spPr>
          <a:xfrm>
            <a:off x="0" y="168275"/>
            <a:ext cx="9144000" cy="11541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B28C08-75BD-4744-8D1E-79A7761E09D3}"/>
              </a:ext>
            </a:extLst>
          </p:cNvPr>
          <p:cNvSpPr/>
          <p:nvPr/>
        </p:nvSpPr>
        <p:spPr>
          <a:xfrm>
            <a:off x="0" y="1368425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30EE6F-F9A0-4018-8FDC-F4150D7C276C}"/>
              </a:ext>
            </a:extLst>
          </p:cNvPr>
          <p:cNvSpPr/>
          <p:nvPr/>
        </p:nvSpPr>
        <p:spPr>
          <a:xfrm>
            <a:off x="6172200" y="161925"/>
            <a:ext cx="2971800" cy="1152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791CD5-89EE-4B5D-AE43-4B6F47C409F1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BEA21D-5B8A-489D-9E69-53737B3A12FD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A004DD6C-56B1-4559-906A-A8CE0FA5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08248-9739-4EE5-A240-9BB1E7FDB68E}" type="datetimeFigureOut">
              <a:rPr lang="en-US"/>
              <a:pPr>
                <a:defRPr/>
              </a:pPr>
              <a:t>9/1/2020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6450838C-E962-4543-9BD7-57F54B0B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8629544E-A19E-4980-B3F3-7324DC20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6CDF09D-068D-4FD2-AEF8-EDDD52312E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8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08BD70-1C8B-4179-92DF-86A338966EDB}"/>
              </a:ext>
            </a:extLst>
          </p:cNvPr>
          <p:cNvSpPr/>
          <p:nvPr/>
        </p:nvSpPr>
        <p:spPr>
          <a:xfrm rot="5400000">
            <a:off x="4591050" y="2409825"/>
            <a:ext cx="6858000" cy="20383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1310F6-FB33-4755-B047-20B9D4230759}"/>
              </a:ext>
            </a:extLst>
          </p:cNvPr>
          <p:cNvSpPr/>
          <p:nvPr/>
        </p:nvSpPr>
        <p:spPr>
          <a:xfrm rot="5400000">
            <a:off x="4668044" y="2570956"/>
            <a:ext cx="6858000" cy="1716088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779F70-5326-4760-806F-289550F491E6}"/>
              </a:ext>
            </a:extLst>
          </p:cNvPr>
          <p:cNvSpPr/>
          <p:nvPr/>
        </p:nvSpPr>
        <p:spPr>
          <a:xfrm rot="5400000">
            <a:off x="3681413" y="3354387"/>
            <a:ext cx="6858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C63C0E9-6A7E-49CC-9862-21DD7D80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755A4-A89E-471D-8CDA-110117B860B5}" type="datetimeFigureOut">
              <a:rPr lang="en-US"/>
              <a:pPr>
                <a:defRPr/>
              </a:pPr>
              <a:t>9/1/2020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494FB86-11AE-4129-9161-37FD64FF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8EF9014-778D-47DB-8371-A5A47058B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5B92A-F89C-4B42-8571-A765B5F396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049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2AF2-7669-4D47-92E7-259913F9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DCAD1-FCBE-4A01-9F30-F7735F060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81771-A961-4F04-BB94-58688FE6C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2908B9-8541-4AFA-A7FA-675544B19594}" type="datetimeFigureOut">
              <a:rPr lang="en-US" altLang="en-US"/>
              <a:pPr/>
              <a:t>9/1/2020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BC023-13FE-4E11-93DF-600BC7FD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BDC60-C637-49E7-A04E-EB2E7534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808AF4-DFB1-4221-9C7D-F466D95810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808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6512-3BE9-4DD2-BB3B-54769F59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FD69E-B884-48ED-8D0D-4EC6E6B81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AB96D-5697-482D-9CF9-968D0EF3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B83E72-A611-4E24-A76B-13FB60122296}" type="datetimeFigureOut">
              <a:rPr lang="en-US" altLang="en-US"/>
              <a:pPr/>
              <a:t>9/1/2020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58952-4C2C-4701-9335-C936E81B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0BAC-262E-408E-9FFE-48D8A23F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4F7AF7-67E8-4F9C-AAE3-A1F339B4B2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27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AE19-201A-4D8E-9B13-C6FFAF86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F3316-E738-413C-8F98-E52F8D448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5BA1D-C7D0-4F8B-9B4C-9FDCA0E97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6CD19-90A6-4D3B-B2B1-18210B578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A4B2A3-C59A-489D-8354-0FCFFE7AF663}" type="datetimeFigureOut">
              <a:rPr lang="en-US" altLang="en-US"/>
              <a:pPr/>
              <a:t>9/1/2020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D7E3B-2260-450A-A705-36B15862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BE7FB-F8BD-4C1C-BEAF-F1D65770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53F6EB-D977-4171-8C46-C8C3CF3D2D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693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D2C0-FFAC-43A3-B94C-2421ED6D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4566E-A031-4E8D-92EB-7C8CDD76E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8025E-8B26-41E4-AC0C-87089A3EC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DDE1B-DC20-4B53-9CFA-A98BE7AD2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C43A3-E75D-432F-8F4F-3786C69D1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F9F10-B56A-4BD5-A887-AD73EEB7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8B6DDF-DCFE-497D-84DB-E7E1CE2FD63D}" type="datetimeFigureOut">
              <a:rPr lang="en-US" altLang="en-US"/>
              <a:pPr/>
              <a:t>9/1/2020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CAEE3-1FFE-4616-9729-56A5E5A4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3BAC6-11D3-40CA-A7FA-A89FCC69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19F4F-A70C-430E-AC78-E806D856B5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63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25B2-10CA-41FD-9607-2F20939E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AD3262-03E2-4766-A406-FB1FF84A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1548E3-BBC8-434D-8C3D-4D616186A355}" type="datetimeFigureOut">
              <a:rPr lang="en-US" altLang="en-US"/>
              <a:pPr/>
              <a:t>9/1/2020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79E0-48B1-47E6-86F1-0CB4695F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F3AA8-CEA8-4DDE-A2C3-CA6F011C7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3FF2A-83A2-4745-B0E6-D910FE5E9B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027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C37D7-E01E-4C92-8E6C-DE737C98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46AD76-20EB-4801-894C-EE68B1262963}" type="datetimeFigureOut">
              <a:rPr lang="en-US" altLang="en-US"/>
              <a:pPr/>
              <a:t>9/1/2020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70036-D106-472E-AE1A-17834B3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03EFE-918C-4BF4-A41C-FD020EC3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8921F7-B81F-486B-928A-1FE1C0FC14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7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C5DC-DAF1-40C3-9BDD-82DAF8AF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28179-A6D3-47AD-97E3-AB62FDE13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B354-D683-4110-8568-8E37FEEB2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B1552-0ACA-4B7E-AA35-EC3AD63F2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B4CFDA-808E-41B8-99F7-FADE75E4D4DE}" type="datetimeFigureOut">
              <a:rPr lang="en-US" altLang="en-US"/>
              <a:pPr/>
              <a:t>9/1/2020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48EA0-08B4-40BE-A538-2954762C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85C81-2B84-48CF-A0D8-54BE7227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1E80C1-3207-417C-99D6-95E59A6DCC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50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0432-A6F3-49BA-BABB-A3F1064D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AD69D-E474-4EFD-A1A4-EEBDF5FA3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1388F-E84C-40BB-AD8B-567FEC8DC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CB60E-8EBA-4EB2-8D0B-D47B0809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E8A9D1-42BB-441B-A975-EB5EF44A46F8}" type="datetimeFigureOut">
              <a:rPr lang="en-US" altLang="en-US"/>
              <a:pPr/>
              <a:t>9/1/2020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A8F07-484C-4C18-9473-538F4BBE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8AFE3-18AD-473C-B351-13C84E03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6E0F86-7153-4154-BAEF-192191EF45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226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theme" Target="../theme/theme2.xml" /><Relationship Id="rId5" Type="http://schemas.openxmlformats.org/officeDocument/2006/relationships/slideLayout" Target="../slideLayouts/slideLayout16.xml" /><Relationship Id="rId4" Type="http://schemas.openxmlformats.org/officeDocument/2006/relationships/slideLayout" Target="../slideLayouts/slideLayout15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F7D96C74-8141-4614-8853-5042B288B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2CF74207-2384-40C3-897D-F67E2C728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2036" name="AutoShape 4">
            <a:extLst>
              <a:ext uri="{FF2B5EF4-FFF2-40B4-BE49-F238E27FC236}">
                <a16:creationId xmlns:a16="http://schemas.microsoft.com/office/drawing/2014/main" id="{01E804F2-31CB-4805-8AE8-CA314EF00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2037" name="Line 5">
            <a:extLst>
              <a:ext uri="{FF2B5EF4-FFF2-40B4-BE49-F238E27FC236}">
                <a16:creationId xmlns:a16="http://schemas.microsoft.com/office/drawing/2014/main" id="{7D042949-E49C-4198-A834-CADFCB03D3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38" name="Rectangle 6">
            <a:extLst>
              <a:ext uri="{FF2B5EF4-FFF2-40B4-BE49-F238E27FC236}">
                <a16:creationId xmlns:a16="http://schemas.microsoft.com/office/drawing/2014/main" id="{A5144135-810C-4104-910A-15281ED098F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85B98D6A-3967-43EC-BB12-1DDF17B99083}" type="datetimeFigureOut">
              <a:rPr lang="en-US" altLang="en-US"/>
              <a:pPr/>
              <a:t>9/1/2020</a:t>
            </a:fld>
            <a:endParaRPr lang="en-US" altLang="en-US"/>
          </a:p>
        </p:txBody>
      </p:sp>
      <p:sp>
        <p:nvSpPr>
          <p:cNvPr id="172039" name="Rectangle 7">
            <a:extLst>
              <a:ext uri="{FF2B5EF4-FFF2-40B4-BE49-F238E27FC236}">
                <a16:creationId xmlns:a16="http://schemas.microsoft.com/office/drawing/2014/main" id="{A6C17A8D-E1DC-482F-922B-1F104DCA10D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72040" name="Rectangle 8">
            <a:extLst>
              <a:ext uri="{FF2B5EF4-FFF2-40B4-BE49-F238E27FC236}">
                <a16:creationId xmlns:a16="http://schemas.microsoft.com/office/drawing/2014/main" id="{FD87D3E9-036A-4297-BB0A-2A727B3E0AB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7D1A6CCA-6D47-4451-A7B3-89CF339099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6DE00-8843-413B-BE13-BEF5EB41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111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174" name="Text Placeholder 2">
            <a:extLst>
              <a:ext uri="{FF2B5EF4-FFF2-40B4-BE49-F238E27FC236}">
                <a16:creationId xmlns:a16="http://schemas.microsoft.com/office/drawing/2014/main" id="{FA0A746F-353F-40BE-9745-CEC939B310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BE1089D-7999-4EE0-B04C-D4C3D23F6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4D3E48AD-A62F-4E15-9276-9870CCF2778C}" type="datetimeFigureOut">
              <a:rPr lang="en-US"/>
              <a:pPr>
                <a:defRPr/>
              </a:pPr>
              <a:t>9/1/2020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5F24674-B599-49AC-A486-D70A33CF2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4924F99-B843-499C-ADC2-018A48217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0" y="6356350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</a:lstStyle>
          <a:p>
            <a:fld id="{A7A3C4DB-5AB5-45E8-B003-0192BB92F2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170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</p:sldLayoutIdLst>
  <p:txStyles>
    <p:titleStyle>
      <a:lvl1pPr algn="ctr" rtl="0" fontAlgn="base">
        <a:spcBef>
          <a:spcPct val="0"/>
        </a:spcBef>
        <a:spcAft>
          <a:spcPct val="0"/>
        </a:spcAft>
        <a:defRPr sz="5400" kern="120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BB1C9"/>
        </a:buClr>
        <a:buFont typeface="Arial" panose="020B0604020202020204" pitchFamily="34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585CF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E6BC9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 /><Relationship Id="rId2" Type="http://schemas.openxmlformats.org/officeDocument/2006/relationships/image" Target="../media/image10.wmf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 /><Relationship Id="rId2" Type="http://schemas.openxmlformats.org/officeDocument/2006/relationships/image" Target="../media/image13.wmf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6.wmf" /><Relationship Id="rId4" Type="http://schemas.openxmlformats.org/officeDocument/2006/relationships/image" Target="../media/image15.wmf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 /><Relationship Id="rId2" Type="http://schemas.openxmlformats.org/officeDocument/2006/relationships/image" Target="../media/image18.wmf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0.wmf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 /><Relationship Id="rId2" Type="http://schemas.openxmlformats.org/officeDocument/2006/relationships/image" Target="../media/image21.wmf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 /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5.pn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 /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 /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4.wmf" /><Relationship Id="rId5" Type="http://schemas.openxmlformats.org/officeDocument/2006/relationships/image" Target="../media/image33.png" /><Relationship Id="rId4" Type="http://schemas.openxmlformats.org/officeDocument/2006/relationships/image" Target="../media/image32.png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 /><Relationship Id="rId2" Type="http://schemas.openxmlformats.org/officeDocument/2006/relationships/image" Target="../media/image3.wmf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5">
            <a:extLst>
              <a:ext uri="{FF2B5EF4-FFF2-40B4-BE49-F238E27FC236}">
                <a16:creationId xmlns:a16="http://schemas.microsoft.com/office/drawing/2014/main" id="{8DB34D09-EB4E-4A57-9020-A51ADD06F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93938"/>
            <a:ext cx="77724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6600" b="1">
                <a:solidFill>
                  <a:srgbClr val="0000CC"/>
                </a:solidFill>
              </a:rPr>
              <a:t>GREEDY ALGORITHMS</a:t>
            </a:r>
          </a:p>
        </p:txBody>
      </p:sp>
      <p:sp>
        <p:nvSpPr>
          <p:cNvPr id="8201" name="Text Box 9">
            <a:extLst>
              <a:ext uri="{FF2B5EF4-FFF2-40B4-BE49-F238E27FC236}">
                <a16:creationId xmlns:a16="http://schemas.microsoft.com/office/drawing/2014/main" id="{90E7A06F-9D39-4114-A24D-4E3B42EC4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105400"/>
            <a:ext cx="327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</a:rPr>
              <a:t>Minimum Spanning Trees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id="{4065D346-AA0A-465E-A192-5FEC9F1F5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200" b="1">
                <a:solidFill>
                  <a:srgbClr val="0000CC"/>
                </a:solidFill>
              </a:rPr>
              <a:t>PROOF</a:t>
            </a:r>
          </a:p>
        </p:txBody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18A232ED-C19D-41E2-8201-4422B049C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/>
              <a:t>Edges X are part of some MST T</a:t>
            </a:r>
          </a:p>
          <a:p>
            <a:endParaRPr lang="en-US" altLang="en-US" sz="2600"/>
          </a:p>
          <a:p>
            <a:r>
              <a:rPr lang="en-US" altLang="en-US" sz="2600"/>
              <a:t>Assume new edge e is not in T</a:t>
            </a:r>
          </a:p>
          <a:p>
            <a:endParaRPr lang="en-US" altLang="en-US" sz="2600"/>
          </a:p>
          <a:p>
            <a:r>
              <a:rPr lang="en-US" altLang="en-US" sz="2600"/>
              <a:t>We will construct a different MST T’ containing X U {e}</a:t>
            </a:r>
          </a:p>
          <a:p>
            <a:endParaRPr lang="en-US" altLang="en-US" sz="2600"/>
          </a:p>
          <a:p>
            <a:r>
              <a:rPr lang="en-US" altLang="en-US" sz="2600"/>
              <a:t>Add edge e to T, and this creates a cycle having another edge e’ b/w V and V-S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>
            <a:extLst>
              <a:ext uri="{FF2B5EF4-FFF2-40B4-BE49-F238E27FC236}">
                <a16:creationId xmlns:a16="http://schemas.microsoft.com/office/drawing/2014/main" id="{E6618824-7F4B-4E40-925A-4866F02CE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Proof (Contd.)</a:t>
            </a:r>
          </a:p>
        </p:txBody>
      </p:sp>
      <p:pic>
        <p:nvPicPr>
          <p:cNvPr id="308228" name="Picture 4">
            <a:extLst>
              <a:ext uri="{FF2B5EF4-FFF2-40B4-BE49-F238E27FC236}">
                <a16:creationId xmlns:a16="http://schemas.microsoft.com/office/drawing/2014/main" id="{326D75DC-A550-4458-A98C-BD2F8DBBACEA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905000"/>
            <a:ext cx="6858000" cy="2590800"/>
          </a:xfrm>
          <a:noFill/>
          <a:ln/>
        </p:spPr>
      </p:pic>
      <p:sp>
        <p:nvSpPr>
          <p:cNvPr id="308229" name="Rectangle 5">
            <a:extLst>
              <a:ext uri="{FF2B5EF4-FFF2-40B4-BE49-F238E27FC236}">
                <a16:creationId xmlns:a16="http://schemas.microsoft.com/office/drawing/2014/main" id="{5A0E4CA4-E24D-46DC-8100-BA5BA5ABB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105400"/>
            <a:ext cx="76200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/>
              <a:t>If we now remove this edge e’, we are left with T’ = T U {e} -  {e’}, which we will show to be a tree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>
            <a:extLst>
              <a:ext uri="{FF2B5EF4-FFF2-40B4-BE49-F238E27FC236}">
                <a16:creationId xmlns:a16="http://schemas.microsoft.com/office/drawing/2014/main" id="{1F7F18E0-0FA0-4ACD-AA86-AC6B4C7F39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Proof (Contd.)</a:t>
            </a:r>
          </a:p>
        </p:txBody>
      </p:sp>
      <p:sp>
        <p:nvSpPr>
          <p:cNvPr id="309251" name="Rectangle 3">
            <a:extLst>
              <a:ext uri="{FF2B5EF4-FFF2-40B4-BE49-F238E27FC236}">
                <a16:creationId xmlns:a16="http://schemas.microsoft.com/office/drawing/2014/main" id="{3EE1090C-AADD-4580-AB8B-89C42DE4A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T’ is connected since e’ is a cycle edge.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And T’ has the same number of edges as T; so it is also a tree (Why?)</a:t>
            </a:r>
          </a:p>
          <a:p>
            <a:endParaRPr lang="en-US" altLang="en-US"/>
          </a:p>
        </p:txBody>
      </p:sp>
      <p:pic>
        <p:nvPicPr>
          <p:cNvPr id="309252" name="Picture 4">
            <a:extLst>
              <a:ext uri="{FF2B5EF4-FFF2-40B4-BE49-F238E27FC236}">
                <a16:creationId xmlns:a16="http://schemas.microsoft.com/office/drawing/2014/main" id="{41FF7841-C847-4F70-AB82-8C8859A27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32138"/>
            <a:ext cx="5029200" cy="601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35FC011C-2607-4151-9909-7B31722099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Proof (Contd)</a:t>
            </a:r>
          </a:p>
        </p:txBody>
      </p:sp>
      <p:pic>
        <p:nvPicPr>
          <p:cNvPr id="310276" name="Picture 4">
            <a:extLst>
              <a:ext uri="{FF2B5EF4-FFF2-40B4-BE49-F238E27FC236}">
                <a16:creationId xmlns:a16="http://schemas.microsoft.com/office/drawing/2014/main" id="{F3FE2C02-D42D-456F-992A-D6ECF962E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76200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277" name="Picture 5">
            <a:extLst>
              <a:ext uri="{FF2B5EF4-FFF2-40B4-BE49-F238E27FC236}">
                <a16:creationId xmlns:a16="http://schemas.microsoft.com/office/drawing/2014/main" id="{CA8FD6B6-97D4-4B0A-A496-CFA1B4FAA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346575"/>
            <a:ext cx="6477000" cy="911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id="{22D1C218-908E-4C0F-A457-E002F8AE1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Proof (Contd.)</a:t>
            </a:r>
          </a:p>
        </p:txBody>
      </p:sp>
      <p:pic>
        <p:nvPicPr>
          <p:cNvPr id="311300" name="Picture 4">
            <a:extLst>
              <a:ext uri="{FF2B5EF4-FFF2-40B4-BE49-F238E27FC236}">
                <a16:creationId xmlns:a16="http://schemas.microsoft.com/office/drawing/2014/main" id="{005D032D-917F-4378-914B-9CDF9800D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8458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1301" name="Text Box 5">
            <a:extLst>
              <a:ext uri="{FF2B5EF4-FFF2-40B4-BE49-F238E27FC236}">
                <a16:creationId xmlns:a16="http://schemas.microsoft.com/office/drawing/2014/main" id="{DB82D3E3-2FB3-4177-98C8-8B1429E92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237288"/>
            <a:ext cx="7542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0000CC"/>
                </a:solidFill>
              </a:rPr>
              <a:t>Inference: KRUSKAL’s algorithm is </a:t>
            </a:r>
            <a:r>
              <a:rPr lang="en-US" altLang="en-US" sz="2800" b="1" i="1" u="sng">
                <a:solidFill>
                  <a:srgbClr val="0000CC"/>
                </a:solidFill>
              </a:rPr>
              <a:t>correct</a:t>
            </a:r>
            <a:r>
              <a:rPr lang="en-US" altLang="en-US" sz="2800" b="1">
                <a:solidFill>
                  <a:srgbClr val="0000CC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>
            <a:extLst>
              <a:ext uri="{FF2B5EF4-FFF2-40B4-BE49-F238E27FC236}">
                <a16:creationId xmlns:a16="http://schemas.microsoft.com/office/drawing/2014/main" id="{E893CCBB-B423-4470-A07B-5CE66E513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-76200"/>
            <a:ext cx="8001000" cy="1216025"/>
          </a:xfrm>
        </p:spPr>
        <p:txBody>
          <a:bodyPr/>
          <a:lstStyle/>
          <a:p>
            <a:r>
              <a:rPr lang="en-US" altLang="en-US" sz="3400" b="1">
                <a:solidFill>
                  <a:srgbClr val="0000CC"/>
                </a:solidFill>
              </a:rPr>
              <a:t>Kruskal’s Algorithm (Textbook)</a:t>
            </a:r>
          </a:p>
        </p:txBody>
      </p:sp>
      <p:pic>
        <p:nvPicPr>
          <p:cNvPr id="312324" name="Picture 4">
            <a:extLst>
              <a:ext uri="{FF2B5EF4-FFF2-40B4-BE49-F238E27FC236}">
                <a16:creationId xmlns:a16="http://schemas.microsoft.com/office/drawing/2014/main" id="{F31D8235-CA56-4DB7-90ED-15EB72F4B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219200"/>
            <a:ext cx="855821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2325" name="Picture 5">
            <a:extLst>
              <a:ext uri="{FF2B5EF4-FFF2-40B4-BE49-F238E27FC236}">
                <a16:creationId xmlns:a16="http://schemas.microsoft.com/office/drawing/2014/main" id="{5A5FD920-2354-472E-B860-E3479506A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971800"/>
            <a:ext cx="488632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2326" name="Picture 6">
            <a:extLst>
              <a:ext uri="{FF2B5EF4-FFF2-40B4-BE49-F238E27FC236}">
                <a16:creationId xmlns:a16="http://schemas.microsoft.com/office/drawing/2014/main" id="{4C119DB2-6DE4-4FF4-B227-C942FB2BB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775" y="4724400"/>
            <a:ext cx="4060825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2327" name="Picture 7">
            <a:extLst>
              <a:ext uri="{FF2B5EF4-FFF2-40B4-BE49-F238E27FC236}">
                <a16:creationId xmlns:a16="http://schemas.microsoft.com/office/drawing/2014/main" id="{AA97FCCC-0FCB-4B3F-9D90-DEC42F3E3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425" y="5410200"/>
            <a:ext cx="434657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2328" name="Rectangle 8">
            <a:extLst>
              <a:ext uri="{FF2B5EF4-FFF2-40B4-BE49-F238E27FC236}">
                <a16:creationId xmlns:a16="http://schemas.microsoft.com/office/drawing/2014/main" id="{A3E0F31D-A235-4C8F-98D6-881C56476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338888"/>
            <a:ext cx="845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1">
                <a:solidFill>
                  <a:srgbClr val="FF0000"/>
                </a:solidFill>
              </a:rPr>
              <a:t>Complexity: |V| makeset, 2|E| find, and (|V| - 1) union operations.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2048E1C9-3B47-461E-8092-89C2A89CB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00CC"/>
                </a:solidFill>
              </a:rPr>
              <a:t>Disjoint-Set Data Structure</a:t>
            </a:r>
          </a:p>
        </p:txBody>
      </p:sp>
      <p:pic>
        <p:nvPicPr>
          <p:cNvPr id="313348" name="Picture 4">
            <a:extLst>
              <a:ext uri="{FF2B5EF4-FFF2-40B4-BE49-F238E27FC236}">
                <a16:creationId xmlns:a16="http://schemas.microsoft.com/office/drawing/2014/main" id="{A8C351E8-1273-4DA2-AA52-F3E4438F4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82775"/>
            <a:ext cx="8458200" cy="413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>
            <a:extLst>
              <a:ext uri="{FF2B5EF4-FFF2-40B4-BE49-F238E27FC236}">
                <a16:creationId xmlns:a16="http://schemas.microsoft.com/office/drawing/2014/main" id="{228E4519-4AC8-4B27-9512-C8E974D0A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200" b="1">
                <a:solidFill>
                  <a:srgbClr val="0000CC"/>
                </a:solidFill>
              </a:rPr>
              <a:t>The Operations</a:t>
            </a:r>
          </a:p>
        </p:txBody>
      </p:sp>
      <p:pic>
        <p:nvPicPr>
          <p:cNvPr id="314372" name="Picture 4">
            <a:extLst>
              <a:ext uri="{FF2B5EF4-FFF2-40B4-BE49-F238E27FC236}">
                <a16:creationId xmlns:a16="http://schemas.microsoft.com/office/drawing/2014/main" id="{103E8DE1-4B9F-4413-ACF3-95F4E7B82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41910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4373" name="Picture 5">
            <a:extLst>
              <a:ext uri="{FF2B5EF4-FFF2-40B4-BE49-F238E27FC236}">
                <a16:creationId xmlns:a16="http://schemas.microsoft.com/office/drawing/2014/main" id="{8F4672EC-D9E3-4607-A4AB-E96D57A8F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38" y="2286000"/>
            <a:ext cx="226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4374" name="Rectangle 6">
            <a:extLst>
              <a:ext uri="{FF2B5EF4-FFF2-40B4-BE49-F238E27FC236}">
                <a16:creationId xmlns:a16="http://schemas.microsoft.com/office/drawing/2014/main" id="{EF767B98-3955-46F7-A824-3CCD05FC6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971800"/>
            <a:ext cx="396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Rank is (</a:t>
            </a:r>
            <a:r>
              <a:rPr lang="en-US" altLang="en-US" b="1"/>
              <a:t>say</a:t>
            </a:r>
            <a:r>
              <a:rPr lang="en-US" altLang="en-US"/>
              <a:t>) the height of the sub-tree hanging from that node.</a:t>
            </a:r>
          </a:p>
        </p:txBody>
      </p:sp>
      <p:pic>
        <p:nvPicPr>
          <p:cNvPr id="314375" name="Picture 7">
            <a:extLst>
              <a:ext uri="{FF2B5EF4-FFF2-40B4-BE49-F238E27FC236}">
                <a16:creationId xmlns:a16="http://schemas.microsoft.com/office/drawing/2014/main" id="{838E2B24-5951-47EC-B17F-76F0B92EC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4343400"/>
            <a:ext cx="6657975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>
            <a:extLst>
              <a:ext uri="{FF2B5EF4-FFF2-40B4-BE49-F238E27FC236}">
                <a16:creationId xmlns:a16="http://schemas.microsoft.com/office/drawing/2014/main" id="{CEC813F7-A4D1-4E7E-809A-D48B5C0F2F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000" b="1">
                <a:solidFill>
                  <a:srgbClr val="0000CC"/>
                </a:solidFill>
              </a:rPr>
              <a:t>MERGING TWO SETS</a:t>
            </a:r>
          </a:p>
        </p:txBody>
      </p:sp>
      <p:pic>
        <p:nvPicPr>
          <p:cNvPr id="315396" name="Picture 4">
            <a:extLst>
              <a:ext uri="{FF2B5EF4-FFF2-40B4-BE49-F238E27FC236}">
                <a16:creationId xmlns:a16="http://schemas.microsoft.com/office/drawing/2014/main" id="{D5CD80BA-0143-4329-A940-AF38D7D7CDE4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6248400"/>
            <a:ext cx="7924800" cy="579438"/>
          </a:xfrm>
          <a:noFill/>
          <a:ln/>
        </p:spPr>
      </p:pic>
      <p:pic>
        <p:nvPicPr>
          <p:cNvPr id="315397" name="Picture 5">
            <a:extLst>
              <a:ext uri="{FF2B5EF4-FFF2-40B4-BE49-F238E27FC236}">
                <a16:creationId xmlns:a16="http://schemas.microsoft.com/office/drawing/2014/main" id="{3651324C-4D1B-4873-B9D6-5F087223E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305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>
            <a:extLst>
              <a:ext uri="{FF2B5EF4-FFF2-40B4-BE49-F238E27FC236}">
                <a16:creationId xmlns:a16="http://schemas.microsoft.com/office/drawing/2014/main" id="{224C5385-600D-4C37-A65E-6935CC5AF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00CC"/>
                </a:solidFill>
              </a:rPr>
              <a:t>Three Properties of Rank(x)</a:t>
            </a:r>
          </a:p>
        </p:txBody>
      </p:sp>
      <p:pic>
        <p:nvPicPr>
          <p:cNvPr id="323588" name="Picture 4">
            <a:extLst>
              <a:ext uri="{FF2B5EF4-FFF2-40B4-BE49-F238E27FC236}">
                <a16:creationId xmlns:a16="http://schemas.microsoft.com/office/drawing/2014/main" id="{DFBCD1D2-CA2A-46A9-B198-211E47B4B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391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3589" name="Picture 5">
            <a:extLst>
              <a:ext uri="{FF2B5EF4-FFF2-40B4-BE49-F238E27FC236}">
                <a16:creationId xmlns:a16="http://schemas.microsoft.com/office/drawing/2014/main" id="{C9C4F458-44CD-4F1A-A665-CC9B22D32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7315200" cy="947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3590" name="Picture 6">
            <a:extLst>
              <a:ext uri="{FF2B5EF4-FFF2-40B4-BE49-F238E27FC236}">
                <a16:creationId xmlns:a16="http://schemas.microsoft.com/office/drawing/2014/main" id="{2DB12CAD-2FC8-4DCC-92A1-04368E648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6096000"/>
            <a:ext cx="8020050" cy="66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3591" name="Rectangle 7">
            <a:extLst>
              <a:ext uri="{FF2B5EF4-FFF2-40B4-BE49-F238E27FC236}">
                <a16:creationId xmlns:a16="http://schemas.microsoft.com/office/drawing/2014/main" id="{51C8972E-ABCD-464F-A25A-53DFD07F9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8001000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100"/>
              <a:t>A root node with rank k is created by the merger of two trees with roots of rank (k-1). Induction follows!</a:t>
            </a:r>
          </a:p>
        </p:txBody>
      </p:sp>
      <p:sp>
        <p:nvSpPr>
          <p:cNvPr id="323592" name="Rectangle 8">
            <a:extLst>
              <a:ext uri="{FF2B5EF4-FFF2-40B4-BE49-F238E27FC236}">
                <a16:creationId xmlns:a16="http://schemas.microsoft.com/office/drawing/2014/main" id="{A1CBBB9F-1258-4B5C-AC6E-B6D6463BA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103813"/>
            <a:ext cx="77724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This extends to internal (nonroot) nodes as well: a node of rank k has at least 2</a:t>
            </a:r>
            <a:r>
              <a:rPr lang="en-US" altLang="en-US" baseline="30000"/>
              <a:t>k</a:t>
            </a:r>
            <a:r>
              <a:rPr lang="en-US" altLang="en-US"/>
              <a:t> descendants. After all, any internal node was once a root, and neither its rank nor its set of descendants has changed since then.</a:t>
            </a:r>
            <a:endParaRPr lang="en-US" altLang="en-US" sz="15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1" grpId="0" build="p"/>
      <p:bldP spid="3235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2" name="Rectangle 4">
            <a:extLst>
              <a:ext uri="{FF2B5EF4-FFF2-40B4-BE49-F238E27FC236}">
                <a16:creationId xmlns:a16="http://schemas.microsoft.com/office/drawing/2014/main" id="{E8567561-6D03-4642-8B13-ADBE29396F2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400" b="1">
                <a:solidFill>
                  <a:srgbClr val="0000CC"/>
                </a:solidFill>
              </a:rPr>
              <a:t>DIVIDE AND CONQUER</a:t>
            </a:r>
            <a:br>
              <a:rPr lang="en-US" altLang="en-US" sz="4400" b="1">
                <a:solidFill>
                  <a:srgbClr val="0000CC"/>
                </a:solidFill>
              </a:rPr>
            </a:br>
            <a:r>
              <a:rPr lang="en-US" altLang="en-US" sz="4400" b="1">
                <a:solidFill>
                  <a:srgbClr val="0000CC"/>
                </a:solidFill>
              </a:rPr>
              <a:t>(Review)</a:t>
            </a:r>
          </a:p>
        </p:txBody>
      </p:sp>
      <p:sp>
        <p:nvSpPr>
          <p:cNvPr id="232453" name="Rectangle 5">
            <a:extLst>
              <a:ext uri="{FF2B5EF4-FFF2-40B4-BE49-F238E27FC236}">
                <a16:creationId xmlns:a16="http://schemas.microsoft.com/office/drawing/2014/main" id="{0D0F725D-EAE2-4E44-BE75-BCAFE6AA03E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048000"/>
            <a:ext cx="7391400" cy="2362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o"/>
            </a:pPr>
            <a:r>
              <a:rPr lang="en-US" altLang="en-US" b="1"/>
              <a:t>  Computing n</a:t>
            </a:r>
            <a:r>
              <a:rPr lang="en-US" altLang="en-US" b="1" baseline="30000"/>
              <a:t>th </a:t>
            </a:r>
            <a:r>
              <a:rPr lang="en-US" altLang="en-US" b="1"/>
              <a:t>Fibonacci Number</a:t>
            </a:r>
            <a:endParaRPr lang="en-US" altLang="en-US" b="1" baseline="3000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o"/>
            </a:pPr>
            <a:r>
              <a:rPr lang="en-US" altLang="en-US" b="1"/>
              <a:t>  Karatsuba Integer Multiplication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o"/>
            </a:pPr>
            <a:r>
              <a:rPr lang="en-US" altLang="en-US" b="1"/>
              <a:t>  MergeSort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o"/>
            </a:pPr>
            <a:r>
              <a:rPr lang="en-US" altLang="en-US" b="1"/>
              <a:t>  Strassen’s Matrix Multiplication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o"/>
            </a:pPr>
            <a:r>
              <a:rPr lang="en-US" altLang="en-US" b="1"/>
              <a:t>  Fast Fourier Transform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o"/>
            </a:pPr>
            <a:r>
              <a:rPr lang="en-US" altLang="en-US" b="1"/>
              <a:t>  Median</a:t>
            </a:r>
          </a:p>
        </p:txBody>
      </p:sp>
      <p:sp>
        <p:nvSpPr>
          <p:cNvPr id="232454" name="Rectangle 6">
            <a:extLst>
              <a:ext uri="{FF2B5EF4-FFF2-40B4-BE49-F238E27FC236}">
                <a16:creationId xmlns:a16="http://schemas.microsoft.com/office/drawing/2014/main" id="{77CEBA91-C21B-43E1-8C5F-74F23CCE5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715000"/>
            <a:ext cx="701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indent="14288"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909638"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306513"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695450" algn="ctr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152650" algn="ctr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609850" algn="ctr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067050" algn="ctr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524250" algn="ctr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400"/>
              <a:t>Today: New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2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2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2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2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2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2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2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2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2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2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>
            <a:extLst>
              <a:ext uri="{FF2B5EF4-FFF2-40B4-BE49-F238E27FC236}">
                <a16:creationId xmlns:a16="http://schemas.microsoft.com/office/drawing/2014/main" id="{340947B3-15C6-46D6-8F8E-750CDC4A8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(Contd.)</a:t>
            </a:r>
          </a:p>
        </p:txBody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6244CCD9-E30A-4D6F-9E23-CE9B81A35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Makeset: O(1)</a:t>
            </a:r>
          </a:p>
          <a:p>
            <a:endParaRPr lang="en-US" altLang="en-US"/>
          </a:p>
          <a:p>
            <a:r>
              <a:rPr lang="en-US" altLang="en-US"/>
              <a:t>Find: O(log n)</a:t>
            </a:r>
          </a:p>
          <a:p>
            <a:endParaRPr lang="en-US" altLang="en-US"/>
          </a:p>
          <a:p>
            <a:r>
              <a:rPr lang="en-US" altLang="en-US"/>
              <a:t>Union: O(log n)</a:t>
            </a:r>
          </a:p>
          <a:p>
            <a:endParaRPr lang="en-US" altLang="en-US"/>
          </a:p>
          <a:p>
            <a:r>
              <a:rPr lang="en-US" altLang="en-US"/>
              <a:t>Overall: </a:t>
            </a:r>
            <a:r>
              <a:rPr lang="en-US" altLang="en-US" b="1">
                <a:solidFill>
                  <a:srgbClr val="0000CC"/>
                </a:solidFill>
              </a:rPr>
              <a:t>O((|E| + |V|)log |V|)</a:t>
            </a:r>
          </a:p>
        </p:txBody>
      </p:sp>
      <p:sp>
        <p:nvSpPr>
          <p:cNvPr id="317444" name="Text Box 4">
            <a:extLst>
              <a:ext uri="{FF2B5EF4-FFF2-40B4-BE49-F238E27FC236}">
                <a16:creationId xmlns:a16="http://schemas.microsoft.com/office/drawing/2014/main" id="{01F0ADC2-B0F1-449B-8D65-9905C9F6E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7175" y="6324600"/>
            <a:ext cx="345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FF0000"/>
                </a:solidFill>
              </a:rPr>
              <a:t>CAN WE DO BETTER?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/>
      <p:bldP spid="3174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8" name="Rectangle 4">
            <a:extLst>
              <a:ext uri="{FF2B5EF4-FFF2-40B4-BE49-F238E27FC236}">
                <a16:creationId xmlns:a16="http://schemas.microsoft.com/office/drawing/2014/main" id="{66975FEF-A20C-4A0C-BDF2-C53E0CB2094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990600"/>
            <a:ext cx="8458200" cy="1371600"/>
          </a:xfrm>
        </p:spPr>
        <p:txBody>
          <a:bodyPr/>
          <a:lstStyle/>
          <a:p>
            <a:r>
              <a:rPr lang="en-US" altLang="en-US" b="1">
                <a:solidFill>
                  <a:srgbClr val="0000CC"/>
                </a:solidFill>
              </a:rPr>
              <a:t>PATH COMPRESSION</a:t>
            </a:r>
          </a:p>
        </p:txBody>
      </p:sp>
      <p:sp>
        <p:nvSpPr>
          <p:cNvPr id="318469" name="Rectangle 5">
            <a:extLst>
              <a:ext uri="{FF2B5EF4-FFF2-40B4-BE49-F238E27FC236}">
                <a16:creationId xmlns:a16="http://schemas.microsoft.com/office/drawing/2014/main" id="{9184DF13-EFFB-406C-9C1C-858489694E7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 sz="4000" b="1">
                <a:solidFill>
                  <a:srgbClr val="FF0000"/>
                </a:solidFill>
              </a:rPr>
              <a:t>what if the edges are given to us sorted?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31BFFBC4-CEF4-40CA-ABD7-8E47E4E6D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600" b="1">
                <a:solidFill>
                  <a:srgbClr val="FF0000"/>
                </a:solidFill>
              </a:rPr>
              <a:t>Modifying “find”</a:t>
            </a:r>
          </a:p>
        </p:txBody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3AFF607A-EF9C-402A-AD10-2D18033955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981200"/>
            <a:ext cx="8001000" cy="2057400"/>
          </a:xfrm>
        </p:spPr>
        <p:txBody>
          <a:bodyPr/>
          <a:lstStyle/>
          <a:p>
            <a:r>
              <a:rPr lang="en-US" altLang="en-US" sz="2600"/>
              <a:t>During each find, when a series of parent pointers is followed up to the root of a tree, we will change all these pointers so that they point directly to the root!</a:t>
            </a:r>
          </a:p>
        </p:txBody>
      </p:sp>
      <p:pic>
        <p:nvPicPr>
          <p:cNvPr id="320516" name="Picture 4">
            <a:extLst>
              <a:ext uri="{FF2B5EF4-FFF2-40B4-BE49-F238E27FC236}">
                <a16:creationId xmlns:a16="http://schemas.microsoft.com/office/drawing/2014/main" id="{472CFB0A-A836-48A4-B743-6038463D2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151313"/>
            <a:ext cx="5715000" cy="1716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7F66FE6B-23C8-40D8-91AB-52BF9E3CB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600" b="1"/>
              <a:t>Example: find(I)</a:t>
            </a:r>
          </a:p>
        </p:txBody>
      </p:sp>
      <p:pic>
        <p:nvPicPr>
          <p:cNvPr id="321541" name="Picture 5">
            <a:extLst>
              <a:ext uri="{FF2B5EF4-FFF2-40B4-BE49-F238E27FC236}">
                <a16:creationId xmlns:a16="http://schemas.microsoft.com/office/drawing/2014/main" id="{5E7FF7FC-7FC0-4B3E-B369-8E68236BB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828800"/>
            <a:ext cx="8070850" cy="388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>
            <a:extLst>
              <a:ext uri="{FF2B5EF4-FFF2-40B4-BE49-F238E27FC236}">
                <a16:creationId xmlns:a16="http://schemas.microsoft.com/office/drawing/2014/main" id="{C607C0C1-5766-42C9-95DF-3CE633DC0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200" b="1">
                <a:solidFill>
                  <a:srgbClr val="0000CC"/>
                </a:solidFill>
              </a:rPr>
              <a:t>ANALYSIS</a:t>
            </a:r>
          </a:p>
        </p:txBody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489042D6-489C-4D05-9EA9-1963461E0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time taken by a specific find operation is simply the number of pointers followed.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Ranks are divided into       Intervals </a:t>
            </a:r>
          </a:p>
          <a:p>
            <a:endParaRPr lang="en-US" altLang="en-US"/>
          </a:p>
        </p:txBody>
      </p:sp>
      <p:pic>
        <p:nvPicPr>
          <p:cNvPr id="322564" name="Picture 4">
            <a:extLst>
              <a:ext uri="{FF2B5EF4-FFF2-40B4-BE49-F238E27FC236}">
                <a16:creationId xmlns:a16="http://schemas.microsoft.com/office/drawing/2014/main" id="{81B1C071-13AB-4467-B1F6-30CADBF7B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143500"/>
            <a:ext cx="76962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2565" name="Picture 5">
            <a:extLst>
              <a:ext uri="{FF2B5EF4-FFF2-40B4-BE49-F238E27FC236}">
                <a16:creationId xmlns:a16="http://schemas.microsoft.com/office/drawing/2014/main" id="{3C53C51E-7EFC-42D0-9047-0AD05945D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343400"/>
            <a:ext cx="76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619B2980-76EF-428A-92AE-561CB5094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(Contd.)</a:t>
            </a:r>
          </a:p>
        </p:txBody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D98FC95F-E8F3-4B11-83DD-B1BEAEF70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Nodes x on the chain (to root) fall into two categories: </a:t>
            </a:r>
          </a:p>
          <a:p>
            <a:pPr lvl="1"/>
            <a:r>
              <a:rPr lang="en-US" altLang="en-US"/>
              <a:t>either the rank of parent(x) is in a higher interval than the rank of x, or else</a:t>
            </a:r>
          </a:p>
          <a:p>
            <a:pPr lvl="1"/>
            <a:r>
              <a:rPr lang="en-US" altLang="en-US"/>
              <a:t>it lies in the same interval.</a:t>
            </a:r>
          </a:p>
          <a:p>
            <a:pPr lvl="1"/>
            <a:endParaRPr lang="en-US" altLang="en-US"/>
          </a:p>
          <a:p>
            <a:r>
              <a:rPr lang="en-US" altLang="en-US"/>
              <a:t>There are at most        nodes of the first type</a:t>
            </a:r>
          </a:p>
        </p:txBody>
      </p:sp>
      <p:pic>
        <p:nvPicPr>
          <p:cNvPr id="324612" name="Picture 4">
            <a:extLst>
              <a:ext uri="{FF2B5EF4-FFF2-40B4-BE49-F238E27FC236}">
                <a16:creationId xmlns:a16="http://schemas.microsoft.com/office/drawing/2014/main" id="{FCA25535-A631-4C78-8A4B-A8D42BDD0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572000"/>
            <a:ext cx="76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3192416D-C2C1-41F7-B08B-E14AD15C8D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(Contd.)</a:t>
            </a:r>
          </a:p>
        </p:txBody>
      </p:sp>
      <p:sp>
        <p:nvSpPr>
          <p:cNvPr id="325635" name="Rectangle 3">
            <a:extLst>
              <a:ext uri="{FF2B5EF4-FFF2-40B4-BE49-F238E27FC236}">
                <a16:creationId xmlns:a16="http://schemas.microsoft.com/office/drawing/2014/main" id="{9FE664C9-2179-4835-BE28-64482B8CA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382000" cy="2895600"/>
          </a:xfrm>
        </p:spPr>
        <p:txBody>
          <a:bodyPr/>
          <a:lstStyle/>
          <a:p>
            <a:r>
              <a:rPr lang="en-US" altLang="en-US" sz="2600"/>
              <a:t>Each time x is of the second type</a:t>
            </a:r>
          </a:p>
          <a:p>
            <a:pPr lvl="1"/>
            <a:r>
              <a:rPr lang="en-US" altLang="en-US" sz="2200"/>
              <a:t>its parent changes to one of higher rank. </a:t>
            </a:r>
          </a:p>
          <a:p>
            <a:pPr lvl="1"/>
            <a:endParaRPr lang="en-US" altLang="en-US" sz="2200"/>
          </a:p>
          <a:p>
            <a:pPr lvl="1"/>
            <a:r>
              <a:rPr lang="en-US" altLang="en-US" sz="2200"/>
              <a:t>therefore, if x's rank lies in the interval {k+1, … 2</a:t>
            </a:r>
            <a:r>
              <a:rPr lang="en-US" altLang="en-US" sz="2200" baseline="30000"/>
              <a:t>k</a:t>
            </a:r>
            <a:r>
              <a:rPr lang="en-US" altLang="en-US" sz="2200"/>
              <a:t>}, it is of </a:t>
            </a:r>
            <a:r>
              <a:rPr lang="en-US" altLang="en-US" sz="2200" i="1"/>
              <a:t>this</a:t>
            </a:r>
            <a:r>
              <a:rPr lang="en-US" altLang="en-US" sz="2200"/>
              <a:t> type at most 2</a:t>
            </a:r>
            <a:r>
              <a:rPr lang="en-US" altLang="en-US" sz="2200" baseline="30000"/>
              <a:t>k</a:t>
            </a:r>
            <a:r>
              <a:rPr lang="en-US" altLang="en-US" sz="2200"/>
              <a:t> times before its parent's rank is in a higher interval, whereupon it is </a:t>
            </a:r>
            <a:r>
              <a:rPr lang="en-US" altLang="en-US" sz="2200" b="1" u="sng"/>
              <a:t>never</a:t>
            </a:r>
            <a:r>
              <a:rPr lang="en-US" altLang="en-US" sz="2200"/>
              <a:t> of the </a:t>
            </a:r>
            <a:r>
              <a:rPr lang="en-US" altLang="en-US" sz="2200" i="1"/>
              <a:t>this</a:t>
            </a:r>
            <a:r>
              <a:rPr lang="en-US" altLang="en-US" sz="2200"/>
              <a:t> (interval) second type again.</a:t>
            </a:r>
          </a:p>
        </p:txBody>
      </p:sp>
      <p:pic>
        <p:nvPicPr>
          <p:cNvPr id="325637" name="Picture 5">
            <a:extLst>
              <a:ext uri="{FF2B5EF4-FFF2-40B4-BE49-F238E27FC236}">
                <a16:creationId xmlns:a16="http://schemas.microsoft.com/office/drawing/2014/main" id="{92B7F0A3-9FA4-445D-A8FE-DD20EAB46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24400"/>
            <a:ext cx="7848600" cy="61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5642" name="Picture 10">
            <a:extLst>
              <a:ext uri="{FF2B5EF4-FFF2-40B4-BE49-F238E27FC236}">
                <a16:creationId xmlns:a16="http://schemas.microsoft.com/office/drawing/2014/main" id="{3A98D338-87D5-4801-A0A7-ABC1EEEB5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725" y="6210300"/>
            <a:ext cx="24034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5643" name="Text Box 11">
            <a:extLst>
              <a:ext uri="{FF2B5EF4-FFF2-40B4-BE49-F238E27FC236}">
                <a16:creationId xmlns:a16="http://schemas.microsoft.com/office/drawing/2014/main" id="{BB3CD982-267B-4832-9537-985B1E2CB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0" y="6324600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Since</a:t>
            </a:r>
          </a:p>
        </p:txBody>
      </p:sp>
      <p:grpSp>
        <p:nvGrpSpPr>
          <p:cNvPr id="325646" name="Group 14">
            <a:extLst>
              <a:ext uri="{FF2B5EF4-FFF2-40B4-BE49-F238E27FC236}">
                <a16:creationId xmlns:a16="http://schemas.microsoft.com/office/drawing/2014/main" id="{DE99C840-E110-4534-951A-CBF0F5BACAC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257800"/>
            <a:ext cx="6019800" cy="685800"/>
            <a:chOff x="432" y="3312"/>
            <a:chExt cx="3792" cy="432"/>
          </a:xfrm>
        </p:grpSpPr>
        <p:pic>
          <p:nvPicPr>
            <p:cNvPr id="325639" name="Picture 7">
              <a:extLst>
                <a:ext uri="{FF2B5EF4-FFF2-40B4-BE49-F238E27FC236}">
                  <a16:creationId xmlns:a16="http://schemas.microsoft.com/office/drawing/2014/main" id="{9A5CD1A1-CED4-40E9-B374-BB63B0B3D8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" y="3312"/>
              <a:ext cx="2058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5638" name="Picture 6">
              <a:extLst>
                <a:ext uri="{FF2B5EF4-FFF2-40B4-BE49-F238E27FC236}">
                  <a16:creationId xmlns:a16="http://schemas.microsoft.com/office/drawing/2014/main" id="{CAF1DBEB-9DB4-47D8-86FE-32ABFE2998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34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5640" name="Text Box 8">
              <a:extLst>
                <a:ext uri="{FF2B5EF4-FFF2-40B4-BE49-F238E27FC236}">
                  <a16:creationId xmlns:a16="http://schemas.microsoft.com/office/drawing/2014/main" id="{E4B305A2-4034-4708-A80E-D160B0671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456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X</a:t>
              </a:r>
            </a:p>
          </p:txBody>
        </p:sp>
        <p:pic>
          <p:nvPicPr>
            <p:cNvPr id="325641" name="Picture 9">
              <a:extLst>
                <a:ext uri="{FF2B5EF4-FFF2-40B4-BE49-F238E27FC236}">
                  <a16:creationId xmlns:a16="http://schemas.microsoft.com/office/drawing/2014/main" id="{86430EE2-A7AA-4AFD-805F-C7D6B5A2D9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3371"/>
              <a:ext cx="720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5644" name="Text Box 12">
              <a:extLst>
                <a:ext uri="{FF2B5EF4-FFF2-40B4-BE49-F238E27FC236}">
                  <a16:creationId xmlns:a16="http://schemas.microsoft.com/office/drawing/2014/main" id="{B9B33267-A831-4F89-84ED-A8E0EB989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408"/>
              <a:ext cx="6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which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5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5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uild="p"/>
      <p:bldP spid="3256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AB50431-95FE-40E0-8587-FFE6DC9D405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3505200"/>
            <a:ext cx="6781800" cy="2971800"/>
          </a:xfrm>
        </p:spPr>
        <p:txBody>
          <a:bodyPr/>
          <a:lstStyle/>
          <a:p>
            <a:r>
              <a:rPr lang="en-US" altLang="en-US" sz="7200" b="1">
                <a:solidFill>
                  <a:srgbClr val="0000CC"/>
                </a:solidFill>
              </a:rPr>
              <a:t>THANK YOU</a:t>
            </a:r>
            <a:br>
              <a:rPr lang="en-US" altLang="en-US" sz="7200" b="1">
                <a:solidFill>
                  <a:srgbClr val="0000CC"/>
                </a:solidFill>
              </a:rPr>
            </a:br>
            <a:r>
              <a:rPr lang="en-US" altLang="en-US" b="1">
                <a:solidFill>
                  <a:srgbClr val="0000CC"/>
                </a:solidFill>
              </a:rPr>
              <a:t>Any Questions?</a:t>
            </a:r>
            <a:br>
              <a:rPr lang="en-US" altLang="en-US" b="1">
                <a:solidFill>
                  <a:srgbClr val="0000CC"/>
                </a:solidFill>
              </a:rPr>
            </a:br>
            <a:endParaRPr lang="en-US" altLang="en-US" b="1">
              <a:solidFill>
                <a:srgbClr val="0000CC"/>
              </a:solidFill>
            </a:endParaRP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C8B0F207-FBD2-441D-A984-85D2B61D1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46200"/>
            <a:ext cx="184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6000"/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97018F87-BA7C-4542-9F3A-222A8599A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41148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en-US" altLang="en-US" b="1">
              <a:solidFill>
                <a:schemeClr val="tx1"/>
              </a:solidFill>
            </a:endParaRPr>
          </a:p>
        </p:txBody>
      </p:sp>
      <p:sp>
        <p:nvSpPr>
          <p:cNvPr id="71688" name="Text Box 8">
            <a:extLst>
              <a:ext uri="{FF2B5EF4-FFF2-40B4-BE49-F238E27FC236}">
                <a16:creationId xmlns:a16="http://schemas.microsoft.com/office/drawing/2014/main" id="{8DD5090E-01EF-4A94-A3D8-4EB9BDF7F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8113"/>
            <a:ext cx="85344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>
                <a:solidFill>
                  <a:srgbClr val="0000CC"/>
                </a:solidFill>
              </a:rPr>
              <a:t>SUMMARY: Kruskal’s Algorithm using Disjoint-Sets data structure with path compression runs with the complexity of:</a:t>
            </a:r>
            <a:r>
              <a:rPr lang="en-US" altLang="en-US" sz="3200" b="1"/>
              <a:t> </a:t>
            </a:r>
            <a:r>
              <a:rPr lang="en-US" altLang="en-US" sz="3200" b="1">
                <a:solidFill>
                  <a:srgbClr val="FF0000"/>
                </a:solidFill>
              </a:rPr>
              <a:t>“Sorting |E| elements” + O(|E| log</a:t>
            </a:r>
            <a:r>
              <a:rPr lang="en-US" altLang="en-US" sz="3200" b="1" baseline="30000">
                <a:solidFill>
                  <a:srgbClr val="FF0000"/>
                </a:solidFill>
              </a:rPr>
              <a:t>*</a:t>
            </a:r>
            <a:r>
              <a:rPr lang="en-US" altLang="en-US" sz="3200" b="1">
                <a:solidFill>
                  <a:srgbClr val="FF0000"/>
                </a:solidFill>
              </a:rPr>
              <a:t>|V|)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>
            <a:extLst>
              <a:ext uri="{FF2B5EF4-FFF2-40B4-BE49-F238E27FC236}">
                <a16:creationId xmlns:a16="http://schemas.microsoft.com/office/drawing/2014/main" id="{678A4C75-5EE6-4E8C-903F-659906CD9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600" b="1">
                <a:solidFill>
                  <a:srgbClr val="0000CC"/>
                </a:solidFill>
              </a:rPr>
              <a:t>The MSP PROBLEM</a:t>
            </a:r>
          </a:p>
        </p:txBody>
      </p:sp>
      <p:pic>
        <p:nvPicPr>
          <p:cNvPr id="295940" name="Picture 4">
            <a:extLst>
              <a:ext uri="{FF2B5EF4-FFF2-40B4-BE49-F238E27FC236}">
                <a16:creationId xmlns:a16="http://schemas.microsoft.com/office/drawing/2014/main" id="{5D77AFD6-4BC5-4B7A-8F84-263816950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0772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>
            <a:extLst>
              <a:ext uri="{FF2B5EF4-FFF2-40B4-BE49-F238E27FC236}">
                <a16:creationId xmlns:a16="http://schemas.microsoft.com/office/drawing/2014/main" id="{11BAF621-695D-4115-9653-0E68461B8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7400" b="1">
                <a:solidFill>
                  <a:srgbClr val="0000CC"/>
                </a:solidFill>
              </a:rPr>
              <a:t>EXAMPLE</a:t>
            </a:r>
          </a:p>
        </p:txBody>
      </p:sp>
      <p:pic>
        <p:nvPicPr>
          <p:cNvPr id="296964" name="Picture 4">
            <a:extLst>
              <a:ext uri="{FF2B5EF4-FFF2-40B4-BE49-F238E27FC236}">
                <a16:creationId xmlns:a16="http://schemas.microsoft.com/office/drawing/2014/main" id="{E0E8DBFE-88FA-41C8-BC8A-C1502DD91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44958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65" name="Picture 5">
            <a:extLst>
              <a:ext uri="{FF2B5EF4-FFF2-40B4-BE49-F238E27FC236}">
                <a16:creationId xmlns:a16="http://schemas.microsoft.com/office/drawing/2014/main" id="{643D07A8-0A53-4435-A76C-3A5627789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76513"/>
            <a:ext cx="3332163" cy="2224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8" name="Rectangle 4">
            <a:extLst>
              <a:ext uri="{FF2B5EF4-FFF2-40B4-BE49-F238E27FC236}">
                <a16:creationId xmlns:a16="http://schemas.microsoft.com/office/drawing/2014/main" id="{AAFE52B5-A3D9-441B-8388-DEB577B6741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00CC"/>
                </a:solidFill>
              </a:rPr>
              <a:t>A Greedy Approach</a:t>
            </a:r>
          </a:p>
        </p:txBody>
      </p:sp>
      <p:sp>
        <p:nvSpPr>
          <p:cNvPr id="297989" name="Rectangle 5">
            <a:extLst>
              <a:ext uri="{FF2B5EF4-FFF2-40B4-BE49-F238E27FC236}">
                <a16:creationId xmlns:a16="http://schemas.microsoft.com/office/drawing/2014/main" id="{9CC6C2C2-ED21-4538-BAE9-27EB0D7E51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 b="1">
                <a:solidFill>
                  <a:srgbClr val="FF0000"/>
                </a:solidFill>
              </a:rPr>
              <a:t>Kruskal’s Algorithm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Rectangle 4">
            <a:extLst>
              <a:ext uri="{FF2B5EF4-FFF2-40B4-BE49-F238E27FC236}">
                <a16:creationId xmlns:a16="http://schemas.microsoft.com/office/drawing/2014/main" id="{50183425-9136-47BB-B826-E6CB121B514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2400"/>
            <a:ext cx="7772400" cy="2209800"/>
          </a:xfrm>
        </p:spPr>
        <p:txBody>
          <a:bodyPr/>
          <a:lstStyle/>
          <a:p>
            <a:r>
              <a:rPr lang="en-US" altLang="en-US" sz="4400" b="1">
                <a:solidFill>
                  <a:srgbClr val="0000CC"/>
                </a:solidFill>
              </a:rPr>
              <a:t>Repeatedly add the next lightest edge that doesn't produce a cycle.</a:t>
            </a:r>
          </a:p>
        </p:txBody>
      </p:sp>
      <p:sp>
        <p:nvSpPr>
          <p:cNvPr id="300037" name="Rectangle 5">
            <a:extLst>
              <a:ext uri="{FF2B5EF4-FFF2-40B4-BE49-F238E27FC236}">
                <a16:creationId xmlns:a16="http://schemas.microsoft.com/office/drawing/2014/main" id="{FCAAB0F2-3158-4ECF-9915-5FAA1E1DE6B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 sz="2000" b="1">
                <a:solidFill>
                  <a:srgbClr val="FF0000"/>
                </a:solidFill>
              </a:rPr>
              <a:t>Start with an empty graph and do the above!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>
            <a:extLst>
              <a:ext uri="{FF2B5EF4-FFF2-40B4-BE49-F238E27FC236}">
                <a16:creationId xmlns:a16="http://schemas.microsoft.com/office/drawing/2014/main" id="{96BB8FD4-B7E2-4380-94ED-0FD7C67F4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200" b="1">
                <a:solidFill>
                  <a:srgbClr val="0000CC"/>
                </a:solidFill>
              </a:rPr>
              <a:t>In Our Example…</a:t>
            </a:r>
          </a:p>
        </p:txBody>
      </p:sp>
      <p:pic>
        <p:nvPicPr>
          <p:cNvPr id="302084" name="Picture 4">
            <a:extLst>
              <a:ext uri="{FF2B5EF4-FFF2-40B4-BE49-F238E27FC236}">
                <a16:creationId xmlns:a16="http://schemas.microsoft.com/office/drawing/2014/main" id="{E647C179-5AC6-457C-A4F1-47F961D4E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38862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2085" name="Picture 5">
            <a:extLst>
              <a:ext uri="{FF2B5EF4-FFF2-40B4-BE49-F238E27FC236}">
                <a16:creationId xmlns:a16="http://schemas.microsoft.com/office/drawing/2014/main" id="{67529B09-74F6-4711-AFCA-BE904CC39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590800"/>
            <a:ext cx="29718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8" name="Rectangle 4">
            <a:extLst>
              <a:ext uri="{FF2B5EF4-FFF2-40B4-BE49-F238E27FC236}">
                <a16:creationId xmlns:a16="http://schemas.microsoft.com/office/drawing/2014/main" id="{40C8F739-C741-4E45-B810-C9C2FF96E51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800" b="1">
                <a:solidFill>
                  <a:srgbClr val="0000CC"/>
                </a:solidFill>
              </a:rPr>
              <a:t>Why Should It Always Work Correctly?</a:t>
            </a:r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3B1AB024-E57A-420A-86D2-185AF266934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 b="1"/>
              <a:t>A Proof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585AA019-9C23-45FD-A98D-52EEDEB30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200" b="1">
                <a:solidFill>
                  <a:srgbClr val="0000CC"/>
                </a:solidFill>
              </a:rPr>
              <a:t>The CUT Property</a:t>
            </a:r>
          </a:p>
        </p:txBody>
      </p:sp>
      <p:pic>
        <p:nvPicPr>
          <p:cNvPr id="306180" name="Picture 4">
            <a:extLst>
              <a:ext uri="{FF2B5EF4-FFF2-40B4-BE49-F238E27FC236}">
                <a16:creationId xmlns:a16="http://schemas.microsoft.com/office/drawing/2014/main" id="{7012CC31-D111-4C35-A725-855EE1C63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67000"/>
            <a:ext cx="88392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Crypto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Crypto Theme</Template>
  <TotalTime>1919</TotalTime>
  <Words>496</Words>
  <Application>Microsoft Office PowerPoint</Application>
  <PresentationFormat>On-screen Show (4:3)</PresentationFormat>
  <Paragraphs>83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Profile</vt:lpstr>
      <vt:lpstr>7_Crypto Theme</vt:lpstr>
      <vt:lpstr>PowerPoint Presentation</vt:lpstr>
      <vt:lpstr>DIVIDE AND CONQUER (Review)</vt:lpstr>
      <vt:lpstr>The MSP PROBLEM</vt:lpstr>
      <vt:lpstr>EXAMPLE</vt:lpstr>
      <vt:lpstr>A Greedy Approach</vt:lpstr>
      <vt:lpstr>Repeatedly add the next lightest edge that doesn't produce a cycle.</vt:lpstr>
      <vt:lpstr>In Our Example…</vt:lpstr>
      <vt:lpstr>Why Should It Always Work Correctly?</vt:lpstr>
      <vt:lpstr>The CUT Property</vt:lpstr>
      <vt:lpstr>PROOF</vt:lpstr>
      <vt:lpstr>Proof (Contd.)</vt:lpstr>
      <vt:lpstr>Proof (Contd.)</vt:lpstr>
      <vt:lpstr>Proof (Contd)</vt:lpstr>
      <vt:lpstr>Proof (Contd.)</vt:lpstr>
      <vt:lpstr>Kruskal’s Algorithm (Textbook)</vt:lpstr>
      <vt:lpstr>Disjoint-Set Data Structure</vt:lpstr>
      <vt:lpstr>The Operations</vt:lpstr>
      <vt:lpstr>MERGING TWO SETS</vt:lpstr>
      <vt:lpstr>Three Properties of Rank(x)</vt:lpstr>
      <vt:lpstr>Analysis (Contd.)</vt:lpstr>
      <vt:lpstr>PATH COMPRESSION</vt:lpstr>
      <vt:lpstr>Modifying “find”</vt:lpstr>
      <vt:lpstr>Example: find(I)</vt:lpstr>
      <vt:lpstr>ANALYSIS</vt:lpstr>
      <vt:lpstr>Analysis (Contd.)</vt:lpstr>
      <vt:lpstr>Analysis (Contd.)</vt:lpstr>
      <vt:lpstr>THANK YOU Any Questions? </vt:lpstr>
    </vt:vector>
  </TitlesOfParts>
  <Company>Your Company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Kerckhoff’s Principle</dc:title>
  <dc:creator>Your User Name</dc:creator>
  <cp:lastModifiedBy>Principles of Information Security</cp:lastModifiedBy>
  <cp:revision>175</cp:revision>
  <dcterms:created xsi:type="dcterms:W3CDTF">2010-01-08T14:00:28Z</dcterms:created>
  <dcterms:modified xsi:type="dcterms:W3CDTF">2020-08-31T19:38:44Z</dcterms:modified>
</cp:coreProperties>
</file>