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25"/>
  </p:notesMasterIdLst>
  <p:sldIdLst>
    <p:sldId id="264" r:id="rId3"/>
    <p:sldId id="276" r:id="rId4"/>
    <p:sldId id="282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presProps" Target="presProps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D64E7C-DD9D-42BB-AAEB-3B41C1BA98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CEF7D-BC31-4B43-926D-73F11DC4AD2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B8901A5-F893-4B64-BCC2-20EE114A20C9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1A097E-8031-4446-AE64-7DBB7538C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3D8BB2-9E48-4786-86D9-CB07E29C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59FE7-21DF-4C44-A8C1-08304A701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A072-0D7C-41FA-8D84-C9F2636F6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0F54159-B514-4B58-B967-C18CFB88E7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A87D084A-4F81-482B-BF78-CB0B5B1E43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53445930-5601-4E39-B3B7-23EEEE66E9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64CE334D-6503-479A-9003-B9294CA6CB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107B0D3-7E90-4C3F-9945-5ADA551DE432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41B344ED-577D-40FA-B2D1-E45C3238D0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EC6DDF58-BD1B-439F-9752-B73CF48DE8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5FA3FE9-AFE8-42B3-8C9F-BD0DBE9D07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0AB79973-203C-49E1-BA7B-B0F53AC9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A966-C117-4874-AC5E-5C3F8C65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C68A-A0D2-4988-AC35-08D30FE2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088A2-C85A-49FD-833E-3148A95C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391DC4-71E5-4A46-9A07-5F83A4085CF7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3249-7F9D-44BD-B1A5-83CEA9B5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EB18-2222-4E7B-A5D8-1B4F75B0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D08C5-A0DA-41BB-A719-2CEBFEB5A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4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42686-FBE8-4F15-B34E-EC12DBB5C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36496-6D87-4BF2-A61C-AD14A64B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5C9C4-1BC6-4AC5-8CE7-EF2F5A5A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19F24-9661-49D0-847F-43DEB66F0215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4E6F-7A91-45F1-BB51-08EAF3A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1D51-A2F5-4614-A85D-EF20C2B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9D196-A5AD-4117-B85E-56A71DF16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39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9947BE-00D9-4FD4-A645-45D2F065F4BA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42432-9BEF-4F71-A634-AD02BE06E214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B7C14-0FBF-45B0-99B7-9F7725AB3717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D0EB3-7361-4A13-8A53-9C7B25FE2294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EFEE0-A65F-400F-8534-2F5746D92B73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8BF60DD-218A-4EEB-84E8-5A645715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54D71-8972-4B4D-BCA6-E7E951240CDB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580549-2232-459C-B47E-9B6100BE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A62A44-EFF6-4029-9849-2259CF64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262A2E19-9B0B-42BE-8DB8-A77758381D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A48B7-DD9C-4E83-98C1-72A53D37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14BB9-AA3B-4ED7-9EBA-CEB60869DC43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197CB-C2C5-4F53-8F41-01C6B257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A263-1D5E-48C2-9E46-CDB30B06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85B073E-37B9-4EB4-944F-CC6DEF616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42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12B400-F355-4336-BAA8-C0CB9D20D57C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65B5DC-E6F0-4059-A8A8-BDE68BB95B36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65291-2A76-4519-91DB-82995EAFE50D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23150-DB92-4446-9911-56C2C560E1E7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DC6264-E88C-410E-99C5-F63631F16072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D4C29-B0B0-49ED-AA86-8DA248F11206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B864E65F-28EB-40D1-951F-5EE784DD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0F2A-18D1-430B-B473-2F1F7422D610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B35E503-D03A-41D7-8370-18D0DE89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17015A8-3E78-482E-9D00-BDA04798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6EAF065-E62E-4C9A-A6FC-74873FCD2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751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468775-B6EB-4487-843A-5A241BC6A4CE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B20EF-8CA0-4031-B110-ABFF12F9F871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067EB-48D0-49B2-9B14-42B45B0D6314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926E1-BC2C-4A3B-9AF9-AA3F01B4AFE9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F15A66-5C09-465B-B35A-E91AC39E45FA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3D447-43D3-47BF-AA3C-93F73C348D61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5F5E35E9-5FE5-44C4-B65B-18CF519E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AB24C-82ED-4E1D-8488-0A04A6684FBB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2A03333-AFCA-4082-A6DB-82665209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8D009CD-2CF2-430C-B5C8-8CC46E9F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6A45122-5170-4CEF-B2D9-2542494A5B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42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C976F3-8B4D-4EF1-A92F-6AA5A3857629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BB8B9-35F2-4CC8-8D20-C365B4E2139D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0124B8-A0F1-4F76-908F-1E29A93C111D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BCBBF8-ADC9-4D05-BBB3-3DFD6979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0F6D-95D6-41E8-81A9-7ADDEDA2BEF6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C7E2AA-D629-4DC5-9519-D385DBE7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73D8F5-0A45-49FD-9E7F-35C4A130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98E90-BB3C-4807-9F6E-6CB3BB9FA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53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78AD-F085-4AAD-9474-DAFB3E9B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378-47B3-4598-8B1C-2EC4B15B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F1A2-9B36-443C-AB37-81ED1504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B63368-C07B-439E-9E0E-F3CD7F1DE88C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5CA9-837F-400A-8CE5-4F880D51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F44B2-5241-425E-9A48-74AB34DF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BDB0C-5EAD-418C-95F2-2AB43F47FB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6567-972D-455A-910F-7BA56D54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4F56-021F-4B26-8307-7E76ECE1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5B87-2CEB-443A-9DDD-604595B4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751995-0246-40A3-A16A-E091A44779A7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7383-BC71-4F6E-94E4-2CE1703C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FF777-99B9-42C7-BEFC-764623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C7D5E6-E1B0-46FA-808E-CDB114739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01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9A1B-A81E-4976-B361-07920E53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BAB7-BD48-4C09-9F92-E89F32649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4FFAD-F0EE-4FF6-ACF3-9ACCC1CD3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56F52-29AD-417A-9EDF-27CEBFF1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A12D4-0CF5-437D-BB2C-143DBB504748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90524-905F-4C50-B9E3-8152A593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F5FB-5C03-4CC4-B7D9-BAE6098D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3A532-B943-4486-A4C3-7083B54D0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70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D9B0-6139-44E9-9753-4DD35C70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C4D2-EACF-4594-BF69-7C3FF6E1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18353-7E57-4C86-9541-D5E1C82A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44F56-5E64-4DF7-808E-15AC8305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638CF-4FDC-4B5F-96EB-7F5FA058D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EF08F-E870-4529-B778-6E03DCC3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FA31B-417C-4030-AFEF-A227915239F4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7F19F-06A3-4E71-9620-4E87AC01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9F881-7D49-4DBE-83B6-0EB794C8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7D2A6-D4AB-44A5-A1CB-5CBA116DDA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4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5E1-3267-4EA5-BEBE-AF57F259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588F5-7732-4766-8951-D63C1DCF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85336-EC2F-4281-8DAF-F641A3F5511F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9A65-C83D-4880-8BC1-C7AE451B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73C9-3E28-4ABD-BAB4-72FFB813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DEE8A-C042-4CB2-9995-A24CBFF21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27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CA092-E47F-4772-86B9-8AD2F56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1E386-CBD7-41BB-A5DC-CD4AD8D24EB0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250BD-9B52-4017-BD26-C2100A56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5518F-EF96-403C-952D-2D9AFF3C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B0F7F-87B0-4127-81A3-80A0A94E35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44A0-A86A-42C3-9149-2DF6F56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1486-F7A2-4C10-9657-1846ACF2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8A81-3F1A-4509-8DBD-82F4A7E7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89E5E-EDA1-4EBD-B4D9-E431FCC2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2CC867-C3C9-4D0A-ACE4-AB0A612CEB0F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C089-5ABB-4FFE-899D-1468EFA5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3F5DF-9B2A-43C8-AE0D-84BE0CA5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AE9BB-9E04-42BD-A10D-A712515C86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45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DC51-F6AD-4B44-9E90-F43F092F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C4120-2463-44D4-8E0F-427EFFCB1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B964F-972A-40FB-A39F-B6FDA18C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5DBCA-049E-46A9-8C8A-8BDA8A0B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A8192C-0073-49A1-BF79-86E203F9DAA1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B9663-E6AC-4082-90E6-1632BF37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59829-0B05-4151-9834-1DE32D0C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3CAF5-61C0-4C45-8A00-D2E9C9C96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45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2373703-9D37-4B58-B8E3-E1C26F512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5A69FF69-8EAC-4567-A172-FA57D473B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A4A52BE4-4F27-4E1F-BCB6-E8213434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388F34AF-6FC8-40F3-881A-840F87F6D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B30B6372-00BC-438E-AA8C-C56E4220D5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4C183FAB-F925-4FC1-89A5-844331939312}" type="datetimeFigureOut">
              <a:rPr lang="en-US" altLang="en-US"/>
              <a:pPr/>
              <a:t>9/3/2020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CA310F4-D2CB-475F-9746-871A3B4F68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ECF6C792-365B-4CA4-B972-DAFB8A3517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56860E4-C8F9-4ED0-9B4A-DF3F9EF004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0AA25-5CE5-42BF-B93E-E257CE72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463AAF34-82E7-49CF-8426-82994871AE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21421BC-B243-42DF-A39C-26098DC7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DD2F3BA2-9358-422E-A16C-868755F7820C}" type="datetimeFigureOut">
              <a:rPr lang="en-US"/>
              <a:pPr>
                <a:defRPr/>
              </a:pPr>
              <a:t>9/3/2020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228F2F1-96ED-4369-907A-66B30A7B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1D82A01-A4C0-4680-8A90-20ED0186C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CD8E2A15-10A4-4D8E-9743-639417B3D4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22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wmf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wmf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image" Target="../media/image16.wm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8.wmf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 /><Relationship Id="rId2" Type="http://schemas.openxmlformats.org/officeDocument/2006/relationships/image" Target="../media/image19.wm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wmf" /><Relationship Id="rId4" Type="http://schemas.openxmlformats.org/officeDocument/2006/relationships/image" Target="../media/image6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AECE1AF8-470D-4731-A7EA-4E8E388C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93938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solidFill>
                  <a:srgbClr val="0000CC"/>
                </a:solidFill>
              </a:rPr>
              <a:t>GREEDY ALGORITHMS</a:t>
            </a: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6B204308-D708-49A7-825C-43FC9F8AA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895600"/>
            <a:ext cx="7813675" cy="33924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7200" b="1">
                <a:solidFill>
                  <a:srgbClr val="FF0000"/>
                </a:solidFill>
              </a:rPr>
              <a:t>Activity Selection</a:t>
            </a:r>
          </a:p>
          <a:p>
            <a:pPr algn="ctr"/>
            <a:r>
              <a:rPr lang="en-US" altLang="en-US" sz="7200" b="1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altLang="en-US" sz="7200" b="1">
                <a:solidFill>
                  <a:srgbClr val="FF0000"/>
                </a:solidFill>
              </a:rPr>
              <a:t>Huffman Codes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F907C2AB-EFF0-4DEF-A404-CC725CB6B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 b="1">
                <a:solidFill>
                  <a:srgbClr val="0000CC"/>
                </a:solidFill>
              </a:rPr>
              <a:t>THE GREEDY ALGORITHM</a:t>
            </a:r>
          </a:p>
        </p:txBody>
      </p:sp>
      <p:pic>
        <p:nvPicPr>
          <p:cNvPr id="334852" name="Picture 4">
            <a:extLst>
              <a:ext uri="{FF2B5EF4-FFF2-40B4-BE49-F238E27FC236}">
                <a16:creationId xmlns:a16="http://schemas.microsoft.com/office/drawing/2014/main" id="{670B7772-0D63-4EE9-A367-60A5E0D8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74838"/>
            <a:ext cx="8001000" cy="406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4853" name="Picture 5">
            <a:extLst>
              <a:ext uri="{FF2B5EF4-FFF2-40B4-BE49-F238E27FC236}">
                <a16:creationId xmlns:a16="http://schemas.microsoft.com/office/drawing/2014/main" id="{D1717CC1-D340-41E0-BBBE-CF096065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324600"/>
            <a:ext cx="289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4854" name="Text Box 6">
            <a:extLst>
              <a:ext uri="{FF2B5EF4-FFF2-40B4-BE49-F238E27FC236}">
                <a16:creationId xmlns:a16="http://schemas.microsoft.com/office/drawing/2014/main" id="{1B2AE69F-C062-4F93-B2DE-DDA79FB4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6361113"/>
            <a:ext cx="1073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Assume: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6" name="Rectangle 4">
            <a:extLst>
              <a:ext uri="{FF2B5EF4-FFF2-40B4-BE49-F238E27FC236}">
                <a16:creationId xmlns:a16="http://schemas.microsoft.com/office/drawing/2014/main" id="{298E2036-FEA2-4BA6-AF3D-D1C19C1D60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b="1">
                <a:solidFill>
                  <a:srgbClr val="0000CC"/>
                </a:solidFill>
              </a:rPr>
              <a:t>HUFFMAN CODES</a:t>
            </a:r>
          </a:p>
        </p:txBody>
      </p:sp>
      <p:sp>
        <p:nvSpPr>
          <p:cNvPr id="335877" name="Rectangle 5">
            <a:extLst>
              <a:ext uri="{FF2B5EF4-FFF2-40B4-BE49-F238E27FC236}">
                <a16:creationId xmlns:a16="http://schemas.microsoft.com/office/drawing/2014/main" id="{C1F9DB40-3C1F-4E95-857A-3F61BCFE7C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81400"/>
            <a:ext cx="7010400" cy="16002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What is the most economical way to write a given long string (over some alphabet) in binary?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561BDD4-2CC0-415F-8D84-384F65926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EXAMPLE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EF8B1F74-D22E-4300-B35B-06857C15A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300"/>
              <a:t>Say alphabet is {A,B,C,D}</a:t>
            </a:r>
          </a:p>
          <a:p>
            <a:pPr>
              <a:lnSpc>
                <a:spcPct val="80000"/>
              </a:lnSpc>
            </a:pPr>
            <a:r>
              <a:rPr lang="en-US" altLang="en-US" sz="3300"/>
              <a:t>String T is 130 million characters from the alphabet</a:t>
            </a:r>
          </a:p>
        </p:txBody>
      </p:sp>
      <p:pic>
        <p:nvPicPr>
          <p:cNvPr id="337925" name="Picture 5">
            <a:extLst>
              <a:ext uri="{FF2B5EF4-FFF2-40B4-BE49-F238E27FC236}">
                <a16:creationId xmlns:a16="http://schemas.microsoft.com/office/drawing/2014/main" id="{13953DD3-2BC0-486F-B6D6-3B13B85C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3276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27" name="Rectangle 7">
            <a:extLst>
              <a:ext uri="{FF2B5EF4-FFF2-40B4-BE49-F238E27FC236}">
                <a16:creationId xmlns:a16="http://schemas.microsoft.com/office/drawing/2014/main" id="{8359A487-4745-4829-9B6C-449F1A2D8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05200"/>
            <a:ext cx="4572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CC"/>
                </a:solidFill>
              </a:rPr>
              <a:t>The obvious choice is to use 2 bits per symbol.say codeword 00 for A, 01 for B, 10 for C, and 11 for D. in which case 260 megabits are needed in total. </a:t>
            </a:r>
          </a:p>
        </p:txBody>
      </p:sp>
      <p:sp>
        <p:nvSpPr>
          <p:cNvPr id="337928" name="Rectangle 8">
            <a:extLst>
              <a:ext uri="{FF2B5EF4-FFF2-40B4-BE49-F238E27FC236}">
                <a16:creationId xmlns:a16="http://schemas.microsoft.com/office/drawing/2014/main" id="{A3290935-455D-443F-8F7D-9371BC78C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81600"/>
            <a:ext cx="4572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FF0000"/>
                </a:solidFill>
              </a:rPr>
              <a:t>Can there possibly be a better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encoding than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79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070411D5-66AB-42C3-90EB-D33C4D84E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Variable-Length Encoding</a:t>
            </a:r>
          </a:p>
        </p:txBody>
      </p:sp>
      <p:sp>
        <p:nvSpPr>
          <p:cNvPr id="338947" name="Rectangle 3">
            <a:extLst>
              <a:ext uri="{FF2B5EF4-FFF2-40B4-BE49-F238E27FC236}">
                <a16:creationId xmlns:a16="http://schemas.microsoft.com/office/drawing/2014/main" id="{D15D0736-664C-413B-9554-3F20EBE3C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981200"/>
            <a:ext cx="8001000" cy="1219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i="1"/>
              <a:t>Prefix-free </a:t>
            </a:r>
            <a:r>
              <a:rPr lang="en-US" altLang="en-US" sz="2600"/>
              <a:t>property: no codeword can be a prefix of another codeword.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Full Binary Tree representation!</a:t>
            </a:r>
          </a:p>
        </p:txBody>
      </p:sp>
      <p:pic>
        <p:nvPicPr>
          <p:cNvPr id="338948" name="Picture 4">
            <a:extLst>
              <a:ext uri="{FF2B5EF4-FFF2-40B4-BE49-F238E27FC236}">
                <a16:creationId xmlns:a16="http://schemas.microsoft.com/office/drawing/2014/main" id="{E9D48183-3108-47E3-8CC5-6DCA3B9B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87713"/>
            <a:ext cx="7924800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949" name="Picture 5">
            <a:extLst>
              <a:ext uri="{FF2B5EF4-FFF2-40B4-BE49-F238E27FC236}">
                <a16:creationId xmlns:a16="http://schemas.microsoft.com/office/drawing/2014/main" id="{6E58355C-B03F-4CDA-AAE3-EC920EA5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248400"/>
            <a:ext cx="40005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A151679D-059C-4070-898A-38D8E2DBA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THE PRECISE PROBLEM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1531C202-E5B3-47C4-A994-0E6100597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43862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Given the frequencies f</a:t>
            </a:r>
            <a:r>
              <a:rPr lang="en-US" altLang="en-US" sz="2500" baseline="-25000"/>
              <a:t>1</a:t>
            </a:r>
            <a:r>
              <a:rPr lang="en-US" altLang="en-US" sz="2500"/>
              <a:t>,f</a:t>
            </a:r>
            <a:r>
              <a:rPr lang="en-US" altLang="en-US" sz="2500" baseline="-25000"/>
              <a:t>2</a:t>
            </a:r>
            <a:r>
              <a:rPr lang="en-US" altLang="en-US" sz="2500"/>
              <a:t>, … ,f</a:t>
            </a:r>
            <a:r>
              <a:rPr lang="en-US" altLang="en-US" sz="2500" baseline="-25000"/>
              <a:t>n</a:t>
            </a:r>
            <a:r>
              <a:rPr lang="en-US" altLang="en-US" sz="2500"/>
              <a:t> of n symbols, we want a tree whose leaves each correspond to a symbol and which minimizes the overall length of the encoding</a:t>
            </a:r>
          </a:p>
        </p:txBody>
      </p:sp>
      <p:pic>
        <p:nvPicPr>
          <p:cNvPr id="339972" name="Picture 4">
            <a:extLst>
              <a:ext uri="{FF2B5EF4-FFF2-40B4-BE49-F238E27FC236}">
                <a16:creationId xmlns:a16="http://schemas.microsoft.com/office/drawing/2014/main" id="{58FC068B-D373-468C-B474-9DD3A382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7315200" cy="173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54D615E4-EB98-4517-BB5D-1368466EE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FF0000"/>
                </a:solidFill>
              </a:rPr>
              <a:t>THE GREEDY CHOICE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9F1EA434-8DA7-4E61-804D-FA77966B1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981200"/>
            <a:ext cx="8043862" cy="1905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2800" b="1" i="1">
                <a:solidFill>
                  <a:srgbClr val="0000CC"/>
                </a:solidFill>
              </a:rPr>
              <a:t>the two symbols with the smallest frequencies must be at the bottom of the optimal tree, </a:t>
            </a:r>
            <a:r>
              <a:rPr lang="en-US" altLang="en-US" sz="2800" b="1">
                <a:solidFill>
                  <a:srgbClr val="0000CC"/>
                </a:solidFill>
              </a:rPr>
              <a:t>as children of the lowest internal node. Why?</a:t>
            </a:r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C2CF194C-C3B4-4DFF-A2A0-97BFEA6A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76800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Otherwise, swapping these two symbols with whatever is lowest in the tree would improve the encoding!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7D07D84A-34CC-421A-B572-1DE0626AC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>
                <a:solidFill>
                  <a:srgbClr val="FF0000"/>
                </a:solidFill>
              </a:rPr>
              <a:t>OPTIMUM SUB-SUBSTRUCTURE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DB552613-5365-462B-82F1-D620B4DF0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828800"/>
            <a:ext cx="7662862" cy="4114800"/>
          </a:xfrm>
        </p:spPr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Define the frequency of any </a:t>
            </a:r>
            <a:r>
              <a:rPr lang="en-US" altLang="en-US" b="1" i="1">
                <a:solidFill>
                  <a:srgbClr val="0000CC"/>
                </a:solidFill>
              </a:rPr>
              <a:t>internal </a:t>
            </a:r>
            <a:r>
              <a:rPr lang="en-US" altLang="en-US" b="1">
                <a:solidFill>
                  <a:srgbClr val="0000CC"/>
                </a:solidFill>
              </a:rPr>
              <a:t>node to be the sum of the frequencies of its descendant leaves.</a:t>
            </a:r>
          </a:p>
          <a:p>
            <a:endParaRPr lang="en-US" altLang="en-US" b="1">
              <a:solidFill>
                <a:srgbClr val="0000CC"/>
              </a:solidFill>
            </a:endParaRPr>
          </a:p>
          <a:p>
            <a:r>
              <a:rPr lang="en-US" altLang="en-US" b="1">
                <a:solidFill>
                  <a:srgbClr val="0000CC"/>
                </a:solidFill>
              </a:rPr>
              <a:t>The cost of a tree is the sum of the frequencies of all leaves and internal nodes, except the root.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4" name="Rectangle 4">
            <a:extLst>
              <a:ext uri="{FF2B5EF4-FFF2-40B4-BE49-F238E27FC236}">
                <a16:creationId xmlns:a16="http://schemas.microsoft.com/office/drawing/2014/main" id="{E4A2C14A-66E1-4441-B76D-07C080DC1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216025"/>
          </a:xfrm>
        </p:spPr>
        <p:txBody>
          <a:bodyPr/>
          <a:lstStyle/>
          <a:p>
            <a:r>
              <a:rPr lang="en-US" altLang="en-US" sz="2400" b="1">
                <a:solidFill>
                  <a:srgbClr val="0000CC"/>
                </a:solidFill>
              </a:rPr>
              <a:t>Any tree in which f</a:t>
            </a:r>
            <a:r>
              <a:rPr lang="en-US" altLang="en-US" sz="2400" b="1" baseline="-25000">
                <a:solidFill>
                  <a:srgbClr val="0000CC"/>
                </a:solidFill>
              </a:rPr>
              <a:t>1</a:t>
            </a:r>
            <a:r>
              <a:rPr lang="en-US" altLang="en-US" sz="2400" b="1">
                <a:solidFill>
                  <a:srgbClr val="0000CC"/>
                </a:solidFill>
              </a:rPr>
              <a:t> and f</a:t>
            </a:r>
            <a:r>
              <a:rPr lang="en-US" altLang="en-US" sz="2400" b="1" baseline="-25000">
                <a:solidFill>
                  <a:srgbClr val="0000CC"/>
                </a:solidFill>
              </a:rPr>
              <a:t>2</a:t>
            </a:r>
            <a:r>
              <a:rPr lang="en-US" altLang="en-US" sz="2400" b="1">
                <a:solidFill>
                  <a:srgbClr val="0000CC"/>
                </a:solidFill>
              </a:rPr>
              <a:t> are sibling-leaves has cost (f</a:t>
            </a:r>
            <a:r>
              <a:rPr lang="en-US" altLang="en-US" sz="2400" b="1" baseline="-25000">
                <a:solidFill>
                  <a:srgbClr val="0000CC"/>
                </a:solidFill>
              </a:rPr>
              <a:t>1</a:t>
            </a:r>
            <a:r>
              <a:rPr lang="en-US" altLang="en-US" sz="2400" b="1">
                <a:solidFill>
                  <a:srgbClr val="0000CC"/>
                </a:solidFill>
              </a:rPr>
              <a:t> + f</a:t>
            </a:r>
            <a:r>
              <a:rPr lang="en-US" altLang="en-US" sz="2400" b="1" baseline="-25000">
                <a:solidFill>
                  <a:srgbClr val="0000CC"/>
                </a:solidFill>
              </a:rPr>
              <a:t>2</a:t>
            </a:r>
            <a:r>
              <a:rPr lang="en-US" altLang="en-US" sz="2400" b="1">
                <a:solidFill>
                  <a:srgbClr val="0000CC"/>
                </a:solidFill>
              </a:rPr>
              <a:t>) plus the cost for a tree with (n-1) leaves of frequencies (f</a:t>
            </a:r>
            <a:r>
              <a:rPr lang="en-US" altLang="en-US" sz="2400" b="1" baseline="-25000">
                <a:solidFill>
                  <a:srgbClr val="0000CC"/>
                </a:solidFill>
              </a:rPr>
              <a:t>1</a:t>
            </a:r>
            <a:r>
              <a:rPr lang="en-US" altLang="en-US" sz="2400" b="1">
                <a:solidFill>
                  <a:srgbClr val="0000CC"/>
                </a:solidFill>
              </a:rPr>
              <a:t> + f</a:t>
            </a:r>
            <a:r>
              <a:rPr lang="en-US" altLang="en-US" sz="2400" b="1" baseline="-25000">
                <a:solidFill>
                  <a:srgbClr val="0000CC"/>
                </a:solidFill>
              </a:rPr>
              <a:t>2</a:t>
            </a:r>
            <a:r>
              <a:rPr lang="en-US" altLang="en-US" sz="2400" b="1">
                <a:solidFill>
                  <a:srgbClr val="0000CC"/>
                </a:solidFill>
              </a:rPr>
              <a:t>), f</a:t>
            </a:r>
            <a:r>
              <a:rPr lang="en-US" altLang="en-US" sz="2400" b="1" baseline="-25000">
                <a:solidFill>
                  <a:srgbClr val="0000CC"/>
                </a:solidFill>
              </a:rPr>
              <a:t>3</a:t>
            </a:r>
            <a:r>
              <a:rPr lang="en-US" altLang="en-US" sz="2400" b="1">
                <a:solidFill>
                  <a:srgbClr val="0000CC"/>
                </a:solidFill>
              </a:rPr>
              <a:t>, f</a:t>
            </a:r>
            <a:r>
              <a:rPr lang="en-US" altLang="en-US" sz="2400" b="1" baseline="-25000">
                <a:solidFill>
                  <a:srgbClr val="0000CC"/>
                </a:solidFill>
              </a:rPr>
              <a:t>4</a:t>
            </a:r>
            <a:r>
              <a:rPr lang="en-US" altLang="en-US" sz="2400" b="1">
                <a:solidFill>
                  <a:srgbClr val="0000CC"/>
                </a:solidFill>
              </a:rPr>
              <a:t>, …, f</a:t>
            </a:r>
            <a:r>
              <a:rPr lang="en-US" altLang="en-US" sz="2400" b="1" baseline="-25000">
                <a:solidFill>
                  <a:srgbClr val="0000CC"/>
                </a:solidFill>
              </a:rPr>
              <a:t>n</a:t>
            </a:r>
            <a:endParaRPr lang="en-US" altLang="en-US" sz="2400" b="1">
              <a:solidFill>
                <a:srgbClr val="0000CC"/>
              </a:solidFill>
            </a:endParaRPr>
          </a:p>
        </p:txBody>
      </p:sp>
      <p:pic>
        <p:nvPicPr>
          <p:cNvPr id="343047" name="Picture 7">
            <a:extLst>
              <a:ext uri="{FF2B5EF4-FFF2-40B4-BE49-F238E27FC236}">
                <a16:creationId xmlns:a16="http://schemas.microsoft.com/office/drawing/2014/main" id="{E5F6CA97-6FBA-48C7-95FD-BFD8893D4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20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2CD6DF42-DFBB-4A17-8022-5C5CA535D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 b="1">
                <a:solidFill>
                  <a:srgbClr val="0000CC"/>
                </a:solidFill>
              </a:rPr>
              <a:t>Algorithm for Huffman Coding</a:t>
            </a:r>
          </a:p>
        </p:txBody>
      </p:sp>
      <p:pic>
        <p:nvPicPr>
          <p:cNvPr id="344068" name="Picture 4">
            <a:extLst>
              <a:ext uri="{FF2B5EF4-FFF2-40B4-BE49-F238E27FC236}">
                <a16:creationId xmlns:a16="http://schemas.microsoft.com/office/drawing/2014/main" id="{25E84780-E0DE-45F2-8B9A-06DA28033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66900"/>
            <a:ext cx="79248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>
            <a:extLst>
              <a:ext uri="{FF2B5EF4-FFF2-40B4-BE49-F238E27FC236}">
                <a16:creationId xmlns:a16="http://schemas.microsoft.com/office/drawing/2014/main" id="{90C48C34-A0BF-403D-9E51-25BCF7C11F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9600" b="1">
                <a:solidFill>
                  <a:srgbClr val="0000CC"/>
                </a:solidFill>
              </a:rPr>
              <a:t>ENTROPTY</a:t>
            </a:r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B2553E73-64D9-462F-83BF-89F05C3B66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066800"/>
          </a:xfrm>
        </p:spPr>
        <p:txBody>
          <a:bodyPr/>
          <a:lstStyle/>
          <a:p>
            <a:pPr algn="r"/>
            <a:r>
              <a:rPr lang="en-US" altLang="en-US"/>
              <a:t>Information and</a:t>
            </a:r>
          </a:p>
          <a:p>
            <a:pPr algn="r"/>
            <a:r>
              <a:rPr lang="en-US" altLang="en-US"/>
              <a:t>optimum-encoding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>
            <a:extLst>
              <a:ext uri="{FF2B5EF4-FFF2-40B4-BE49-F238E27FC236}">
                <a16:creationId xmlns:a16="http://schemas.microsoft.com/office/drawing/2014/main" id="{1A90A237-74B6-4584-A925-B053754050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Greedy Algorithms (Review)</a:t>
            </a:r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E36733CE-8DE9-400A-A447-A89BFDE55E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7391400" cy="152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Minimum Spanning Tree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endParaRPr lang="en-US" altLang="en-US" b="1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o"/>
            </a:pPr>
            <a:r>
              <a:rPr lang="en-US" altLang="en-US" b="1"/>
              <a:t> Kruskal’s Algorithm</a:t>
            </a:r>
          </a:p>
          <a:p>
            <a:pPr marL="457200" lvl="1" indent="14288"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b="1" baseline="30000"/>
          </a:p>
          <a:p>
            <a:pPr>
              <a:lnSpc>
                <a:spcPct val="80000"/>
              </a:lnSpc>
            </a:pPr>
            <a:endParaRPr lang="en-US" altLang="en-US" b="1"/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04425343-40EF-4ED8-8222-8C3FE2355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15000"/>
            <a:ext cx="7010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/>
              <a:t>Today: Activity Selection &amp; 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40" name="Picture 4">
            <a:extLst>
              <a:ext uri="{FF2B5EF4-FFF2-40B4-BE49-F238E27FC236}">
                <a16:creationId xmlns:a16="http://schemas.microsoft.com/office/drawing/2014/main" id="{C833B8C4-FC51-429E-B96F-5BBE35F6F4BB}"/>
              </a:ext>
            </a:extLst>
          </p:cNvPr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04800"/>
            <a:ext cx="8077200" cy="1066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47141" name="Picture 5">
            <a:extLst>
              <a:ext uri="{FF2B5EF4-FFF2-40B4-BE49-F238E27FC236}">
                <a16:creationId xmlns:a16="http://schemas.microsoft.com/office/drawing/2014/main" id="{BA9215D1-F581-418F-A14B-82A419809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34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7142" name="Rectangle 6">
            <a:extLst>
              <a:ext uri="{FF2B5EF4-FFF2-40B4-BE49-F238E27FC236}">
                <a16:creationId xmlns:a16="http://schemas.microsoft.com/office/drawing/2014/main" id="{BA5FAEE2-4908-4272-9F02-BEEADF8A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52775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CC"/>
                </a:solidFill>
              </a:rPr>
              <a:t>For simplicity, assume these are exactly the observed frequencies, and moreover that the p</a:t>
            </a:r>
            <a:r>
              <a:rPr lang="en-US" altLang="en-US" b="1" baseline="-25000">
                <a:solidFill>
                  <a:srgbClr val="0000CC"/>
                </a:solidFill>
              </a:rPr>
              <a:t>i</a:t>
            </a:r>
            <a:r>
              <a:rPr lang="en-US" altLang="en-US" b="1">
                <a:solidFill>
                  <a:srgbClr val="0000CC"/>
                </a:solidFill>
              </a:rPr>
              <a:t>'s are all of the form 1/2</a:t>
            </a:r>
            <a:r>
              <a:rPr lang="en-US" altLang="en-US" b="1" baseline="30000">
                <a:solidFill>
                  <a:srgbClr val="0000CC"/>
                </a:solidFill>
              </a:rPr>
              <a:t>k</a:t>
            </a:r>
            <a:r>
              <a:rPr lang="en-US" altLang="en-US" b="1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347143" name="Rectangle 7">
            <a:extLst>
              <a:ext uri="{FF2B5EF4-FFF2-40B4-BE49-F238E27FC236}">
                <a16:creationId xmlns:a16="http://schemas.microsoft.com/office/drawing/2014/main" id="{946BC18E-7E84-4206-8ABA-C5AA386A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44950"/>
            <a:ext cx="7620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What is the number of bits needed to encode the sequence of m values drawn from the distribution?</a:t>
            </a:r>
          </a:p>
        </p:txBody>
      </p:sp>
      <p:pic>
        <p:nvPicPr>
          <p:cNvPr id="347145" name="Picture 9">
            <a:extLst>
              <a:ext uri="{FF2B5EF4-FFF2-40B4-BE49-F238E27FC236}">
                <a16:creationId xmlns:a16="http://schemas.microsoft.com/office/drawing/2014/main" id="{9044AAAD-2A8E-444C-84BC-16A2D1804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29200"/>
            <a:ext cx="2743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/>
      <p:bldP spid="3471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1E82AF46-04AD-4EE7-99A2-C36682A1D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FF0000"/>
                </a:solidFill>
              </a:rPr>
              <a:t>ENTROPY (Contd.)</a:t>
            </a:r>
          </a:p>
        </p:txBody>
      </p:sp>
      <p:pic>
        <p:nvPicPr>
          <p:cNvPr id="348164" name="Picture 4">
            <a:extLst>
              <a:ext uri="{FF2B5EF4-FFF2-40B4-BE49-F238E27FC236}">
                <a16:creationId xmlns:a16="http://schemas.microsoft.com/office/drawing/2014/main" id="{06089EBD-0F36-4DDB-939B-B4A3ED28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65" name="Picture 5">
            <a:extLst>
              <a:ext uri="{FF2B5EF4-FFF2-40B4-BE49-F238E27FC236}">
                <a16:creationId xmlns:a16="http://schemas.microsoft.com/office/drawing/2014/main" id="{9B845145-4A4C-400F-941E-AF7B39B84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3733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38A8932-00AC-47AC-8C58-5E9C470F61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ABA0B307-610F-4B1E-A356-AB49B8BA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83698B79-52E8-4B14-8401-B57D91089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75CA8481-8279-412C-9F17-3D61C40A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8113"/>
            <a:ext cx="85344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>
                <a:solidFill>
                  <a:srgbClr val="0000CC"/>
                </a:solidFill>
              </a:rPr>
              <a:t>SUMMARY:</a:t>
            </a:r>
          </a:p>
          <a:p>
            <a:pPr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 Greedy Choice &amp; Optimum Sub-structure</a:t>
            </a:r>
          </a:p>
          <a:p>
            <a:pPr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 Two exemplary problems</a:t>
            </a:r>
          </a:p>
          <a:p>
            <a:pPr lvl="1"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 Activity Selection</a:t>
            </a:r>
          </a:p>
          <a:p>
            <a:pPr lvl="1">
              <a:buFontTx/>
              <a:buChar char="•"/>
            </a:pPr>
            <a:r>
              <a:rPr lang="en-US" altLang="en-US" sz="2800" b="1">
                <a:solidFill>
                  <a:srgbClr val="FF0000"/>
                </a:solidFill>
              </a:rPr>
              <a:t> Huffman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97B64F4-1E61-469D-9252-8EB2086D9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>
                <a:solidFill>
                  <a:srgbClr val="0000CC"/>
                </a:solidFill>
              </a:rPr>
              <a:t>BASIC GREEDY DESIGN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61C0D750-0400-4E0D-A97C-A9402E69A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Greedy Choice Property</a:t>
            </a:r>
          </a:p>
          <a:p>
            <a:pPr lvl="1"/>
            <a:r>
              <a:rPr lang="en-US" altLang="en-US"/>
              <a:t>Can we know one-first-step towards the optimum solution?</a:t>
            </a:r>
            <a:endParaRPr lang="en-US" altLang="en-US" sz="2800"/>
          </a:p>
          <a:p>
            <a:pPr lvl="2"/>
            <a:endParaRPr lang="en-US" altLang="en-US" sz="2500"/>
          </a:p>
          <a:p>
            <a:r>
              <a:rPr lang="en-US" altLang="en-US"/>
              <a:t>Optimum Substructure Property</a:t>
            </a:r>
          </a:p>
          <a:p>
            <a:pPr lvl="1"/>
            <a:r>
              <a:rPr lang="en-US" altLang="en-US"/>
              <a:t>Once the first-step is taken, can we re-state the rest of the problem as a smaller version of the original problem? (so that induction follows!)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>
            <a:extLst>
              <a:ext uri="{FF2B5EF4-FFF2-40B4-BE49-F238E27FC236}">
                <a16:creationId xmlns:a16="http://schemas.microsoft.com/office/drawing/2014/main" id="{128209BA-B5A5-4E84-9092-3CC16FC1AE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ACTIVITY SELECTION</a:t>
            </a:r>
          </a:p>
        </p:txBody>
      </p:sp>
      <p:pic>
        <p:nvPicPr>
          <p:cNvPr id="326662" name="Picture 6">
            <a:extLst>
              <a:ext uri="{FF2B5EF4-FFF2-40B4-BE49-F238E27FC236}">
                <a16:creationId xmlns:a16="http://schemas.microsoft.com/office/drawing/2014/main" id="{0EC3FCF9-452B-468E-AE18-5B7D10E2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19400"/>
            <a:ext cx="495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6663" name="Picture 7">
            <a:extLst>
              <a:ext uri="{FF2B5EF4-FFF2-40B4-BE49-F238E27FC236}">
                <a16:creationId xmlns:a16="http://schemas.microsoft.com/office/drawing/2014/main" id="{4B64A351-D388-4F17-A65C-C43D1FA0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3733800"/>
            <a:ext cx="8180387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6664" name="Rectangle 8">
            <a:extLst>
              <a:ext uri="{FF2B5EF4-FFF2-40B4-BE49-F238E27FC236}">
                <a16:creationId xmlns:a16="http://schemas.microsoft.com/office/drawing/2014/main" id="{817BDB76-849E-4DD6-B2E8-69630865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80010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b="1" i="1">
                <a:solidFill>
                  <a:srgbClr val="FF0000"/>
                </a:solidFill>
              </a:rPr>
              <a:t>Goal: </a:t>
            </a:r>
            <a:r>
              <a:rPr lang="en-US" altLang="en-US" sz="2800" b="1">
                <a:solidFill>
                  <a:srgbClr val="FF0000"/>
                </a:solidFill>
              </a:rPr>
              <a:t>Select the largest possible set of non-overlapping (</a:t>
            </a:r>
            <a:r>
              <a:rPr lang="en-US" altLang="en-US" sz="2800" b="1" i="1">
                <a:solidFill>
                  <a:srgbClr val="FF0000"/>
                </a:solidFill>
              </a:rPr>
              <a:t>mutually compatible</a:t>
            </a:r>
            <a:r>
              <a:rPr lang="en-US" altLang="en-US" sz="2800" b="1">
                <a:solidFill>
                  <a:srgbClr val="FF0000"/>
                </a:solidFill>
              </a:rPr>
              <a:t>)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29F0CB2B-ED09-4455-8317-C456F4B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 b="1">
                <a:solidFill>
                  <a:srgbClr val="0000CC"/>
                </a:solidFill>
              </a:rPr>
              <a:t>EXAMPLE</a:t>
            </a:r>
          </a:p>
        </p:txBody>
      </p:sp>
      <p:pic>
        <p:nvPicPr>
          <p:cNvPr id="328708" name="Picture 4">
            <a:extLst>
              <a:ext uri="{FF2B5EF4-FFF2-40B4-BE49-F238E27FC236}">
                <a16:creationId xmlns:a16="http://schemas.microsoft.com/office/drawing/2014/main" id="{C6B1FD6D-2C87-4361-BAA8-0E923DF8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458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CB40046-BE52-4CB7-9B61-E6B9C91D9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200" b="1">
                <a:solidFill>
                  <a:srgbClr val="0000CC"/>
                </a:solidFill>
              </a:rPr>
              <a:t>ILLUSTRATION</a:t>
            </a:r>
          </a:p>
        </p:txBody>
      </p:sp>
      <p:pic>
        <p:nvPicPr>
          <p:cNvPr id="329732" name="Picture 4">
            <a:extLst>
              <a:ext uri="{FF2B5EF4-FFF2-40B4-BE49-F238E27FC236}">
                <a16:creationId xmlns:a16="http://schemas.microsoft.com/office/drawing/2014/main" id="{8F536841-DE5C-4716-8F46-27040598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3303588" cy="890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33" name="Picture 5">
            <a:extLst>
              <a:ext uri="{FF2B5EF4-FFF2-40B4-BE49-F238E27FC236}">
                <a16:creationId xmlns:a16="http://schemas.microsoft.com/office/drawing/2014/main" id="{1F4088DA-848D-4C40-B65C-4B52DBF2D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01975"/>
            <a:ext cx="77724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34" name="Picture 6">
            <a:extLst>
              <a:ext uri="{FF2B5EF4-FFF2-40B4-BE49-F238E27FC236}">
                <a16:creationId xmlns:a16="http://schemas.microsoft.com/office/drawing/2014/main" id="{615E4CCC-C6A9-49E6-871D-51324F732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24025"/>
            <a:ext cx="45275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35" name="Picture 7">
            <a:extLst>
              <a:ext uri="{FF2B5EF4-FFF2-40B4-BE49-F238E27FC236}">
                <a16:creationId xmlns:a16="http://schemas.microsoft.com/office/drawing/2014/main" id="{24E4A6A0-8CAF-44C1-B737-7C669489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4495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0F19C81F-E299-4120-9E5C-840D556FA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BASICS OF GREEDY DESIGN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B52BD7D7-E081-41C1-BCA8-3CF4CC497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67784" cy="4800600"/>
          </a:xfrm>
        </p:spPr>
        <p:txBody>
          <a:bodyPr/>
          <a:lstStyle/>
          <a:p>
            <a:r>
              <a:rPr lang="en-US" altLang="en-US" sz="2600"/>
              <a:t>Greedy Choice Property</a:t>
            </a:r>
          </a:p>
          <a:p>
            <a:pPr lvl="1"/>
            <a:r>
              <a:rPr lang="en-US" altLang="en-US" sz="2200"/>
              <a:t>Can we know one-first-step towards the optimum solution?</a:t>
            </a:r>
          </a:p>
          <a:p>
            <a:pPr lvl="2"/>
            <a:r>
              <a:rPr lang="en-US" altLang="en-US" sz="2100"/>
              <a:t>In this case, which of the n activities is guaranteed to be in some optimum solution?</a:t>
            </a:r>
          </a:p>
          <a:p>
            <a:pPr lvl="2"/>
            <a:endParaRPr lang="en-US" altLang="en-US" sz="2100"/>
          </a:p>
          <a:p>
            <a:r>
              <a:rPr lang="en-US" altLang="en-US" sz="2600"/>
              <a:t>Optimum Substructure Property</a:t>
            </a:r>
          </a:p>
          <a:p>
            <a:pPr lvl="1"/>
            <a:r>
              <a:rPr lang="en-US" altLang="en-US" sz="2200"/>
              <a:t>Once the first-step is taken, can we re-state the rest of the problem as a smaller version of the original problem? (so that induction follows!)</a:t>
            </a:r>
          </a:p>
          <a:p>
            <a:pPr lvl="1"/>
            <a:r>
              <a:rPr lang="en-US" altLang="en-US" sz="2200"/>
              <a:t>In this case, all the remaining activities that are compatible with the first choice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22B269A4-956E-4DC1-A997-04928313C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THE GREEDY CHOICE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625A407F-301F-4D6C-8AA5-91D045AB0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057400"/>
            <a:ext cx="8001000" cy="9906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/>
              <a:t>The activity with the least finish time (say a</a:t>
            </a:r>
            <a:r>
              <a:rPr lang="en-US" altLang="en-US" sz="2500" baseline="-25000"/>
              <a:t>0</a:t>
            </a:r>
            <a:r>
              <a:rPr lang="en-US" altLang="en-US" sz="2500"/>
              <a:t>) belongs to some optimum solution. Why?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A97AF4E7-4282-4FF1-B487-A5FD6615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519488"/>
            <a:ext cx="7639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</a:t>
            </a:r>
            <a:r>
              <a:rPr lang="en-US" altLang="en-US" i="1"/>
              <a:t>A </a:t>
            </a:r>
            <a:r>
              <a:rPr lang="en-US" altLang="en-US"/>
              <a:t>be a maximum-size subset of mutually compatible activities from S</a:t>
            </a:r>
            <a:r>
              <a:rPr lang="en-US" altLang="en-US" i="1"/>
              <a:t> </a:t>
            </a:r>
            <a:r>
              <a:rPr lang="en-US" altLang="en-US"/>
              <a:t>.</a:t>
            </a:r>
          </a:p>
        </p:txBody>
      </p:sp>
      <p:sp>
        <p:nvSpPr>
          <p:cNvPr id="331781" name="Rectangle 5">
            <a:extLst>
              <a:ext uri="{FF2B5EF4-FFF2-40B4-BE49-F238E27FC236}">
                <a16:creationId xmlns:a16="http://schemas.microsoft.com/office/drawing/2014/main" id="{486B57DE-5FA5-47A7-93E7-2DBC05E25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52888"/>
            <a:ext cx="697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Order activities in </a:t>
            </a:r>
            <a:r>
              <a:rPr lang="en-US" altLang="en-US" i="1"/>
              <a:t>A </a:t>
            </a:r>
            <a:r>
              <a:rPr lang="en-US" altLang="en-US"/>
              <a:t>in monotonically increasing order of finish time.</a:t>
            </a:r>
          </a:p>
        </p:txBody>
      </p:sp>
      <p:sp>
        <p:nvSpPr>
          <p:cNvPr id="331782" name="Rectangle 6">
            <a:extLst>
              <a:ext uri="{FF2B5EF4-FFF2-40B4-BE49-F238E27FC236}">
                <a16:creationId xmlns:a16="http://schemas.microsoft.com/office/drawing/2014/main" id="{62B9271A-F43B-406C-84E7-9AC043D4B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6248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Let </a:t>
            </a:r>
            <a:r>
              <a:rPr lang="en-US" altLang="en-US" i="1"/>
              <a:t>a</a:t>
            </a:r>
            <a:r>
              <a:rPr lang="en-US" altLang="en-US" i="1" baseline="-25000"/>
              <a:t>k</a:t>
            </a:r>
            <a:r>
              <a:rPr lang="en-US" altLang="en-US" i="1"/>
              <a:t> </a:t>
            </a:r>
            <a:r>
              <a:rPr lang="en-US" altLang="en-US"/>
              <a:t>be the first activity in </a:t>
            </a:r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331783" name="Rectangle 7">
            <a:extLst>
              <a:ext uri="{FF2B5EF4-FFF2-40B4-BE49-F238E27FC236}">
                <a16:creationId xmlns:a16="http://schemas.microsoft.com/office/drawing/2014/main" id="{A31F458A-35A2-456C-8E1B-5257761D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7800"/>
            <a:ext cx="73914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>
                <a:solidFill>
                  <a:srgbClr val="FF0000"/>
                </a:solidFill>
              </a:rPr>
              <a:t>If 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k</a:t>
            </a:r>
            <a:r>
              <a:rPr lang="en-US" altLang="en-US" sz="2000" b="1" i="1">
                <a:solidFill>
                  <a:srgbClr val="FF0000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= 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0</a:t>
            </a:r>
            <a:r>
              <a:rPr lang="en-US" altLang="en-US" sz="2000" b="1">
                <a:solidFill>
                  <a:srgbClr val="FF0000"/>
                </a:solidFill>
              </a:rPr>
              <a:t>, done (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0</a:t>
            </a:r>
            <a:r>
              <a:rPr lang="en-US" altLang="en-US" sz="2000" b="1" i="1">
                <a:solidFill>
                  <a:srgbClr val="FF0000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is used in a maximum-size subset).</a:t>
            </a:r>
          </a:p>
          <a:p>
            <a:r>
              <a:rPr lang="en-US" altLang="en-US" sz="2000" b="1">
                <a:solidFill>
                  <a:srgbClr val="FF0000"/>
                </a:solidFill>
              </a:rPr>
              <a:t>Otherwise, construct </a:t>
            </a:r>
            <a:r>
              <a:rPr lang="en-US" altLang="en-US" sz="2000" b="1" i="1">
                <a:solidFill>
                  <a:srgbClr val="FF0000"/>
                </a:solidFill>
              </a:rPr>
              <a:t>B </a:t>
            </a:r>
            <a:r>
              <a:rPr lang="en-US" altLang="en-US" sz="2000" b="1">
                <a:solidFill>
                  <a:srgbClr val="FF0000"/>
                </a:solidFill>
              </a:rPr>
              <a:t>= </a:t>
            </a:r>
            <a:r>
              <a:rPr lang="en-US" altLang="en-US" sz="2000" b="1" i="1">
                <a:solidFill>
                  <a:srgbClr val="FF0000"/>
                </a:solidFill>
              </a:rPr>
              <a:t>A </a:t>
            </a:r>
            <a:r>
              <a:rPr lang="en-US" altLang="en-US" sz="2000" b="1">
                <a:solidFill>
                  <a:srgbClr val="FF0000"/>
                </a:solidFill>
              </a:rPr>
              <a:t>− {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k</a:t>
            </a:r>
            <a:r>
              <a:rPr lang="en-US" altLang="en-US" sz="2000" b="1" i="1">
                <a:solidFill>
                  <a:srgbClr val="FF0000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} U {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0</a:t>
            </a:r>
            <a:r>
              <a:rPr lang="en-US" altLang="en-US" sz="2000" b="1">
                <a:solidFill>
                  <a:srgbClr val="FF0000"/>
                </a:solidFill>
              </a:rPr>
              <a:t>} (replace 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k</a:t>
            </a:r>
            <a:r>
              <a:rPr lang="en-US" altLang="en-US" sz="2000" b="1" i="1">
                <a:solidFill>
                  <a:srgbClr val="FF0000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by </a:t>
            </a: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0</a:t>
            </a:r>
            <a:r>
              <a:rPr lang="en-US" altLang="en-US" sz="2000" b="1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331784" name="Rectangle 8">
            <a:extLst>
              <a:ext uri="{FF2B5EF4-FFF2-40B4-BE49-F238E27FC236}">
                <a16:creationId xmlns:a16="http://schemas.microsoft.com/office/drawing/2014/main" id="{395B0BD8-135A-41CC-82CB-2067E081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54763"/>
            <a:ext cx="8915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 b="1"/>
              <a:t>Activities in A are disjoint, </a:t>
            </a:r>
            <a:r>
              <a:rPr lang="en-US" altLang="en-US" sz="1200" b="1" i="1"/>
              <a:t>a</a:t>
            </a:r>
            <a:r>
              <a:rPr lang="en-US" altLang="en-US" sz="1200" b="1" i="1" baseline="-25000"/>
              <a:t>k</a:t>
            </a:r>
            <a:r>
              <a:rPr lang="en-US" altLang="en-US" sz="1200" b="1" i="1"/>
              <a:t> </a:t>
            </a:r>
            <a:r>
              <a:rPr lang="en-US" altLang="en-US" sz="1200" b="1"/>
              <a:t>is the first activity in </a:t>
            </a:r>
            <a:r>
              <a:rPr lang="en-US" altLang="en-US" sz="1200" b="1" i="1"/>
              <a:t>A </a:t>
            </a:r>
            <a:r>
              <a:rPr lang="en-US" altLang="en-US" sz="1200" b="1"/>
              <a:t>to finish, </a:t>
            </a:r>
            <a:r>
              <a:rPr lang="en-US" altLang="en-US" sz="1200" b="1" i="1"/>
              <a:t>f</a:t>
            </a:r>
            <a:r>
              <a:rPr lang="en-US" altLang="en-US" sz="1200" b="1" i="1" baseline="-25000"/>
              <a:t>0</a:t>
            </a:r>
            <a:r>
              <a:rPr lang="en-US" altLang="en-US" sz="1200" b="1" i="1"/>
              <a:t> </a:t>
            </a:r>
            <a:r>
              <a:rPr lang="en-US" altLang="en-US" sz="1200" b="1"/>
              <a:t>≤ </a:t>
            </a:r>
            <a:r>
              <a:rPr lang="en-US" altLang="en-US" sz="1200" b="1" i="1"/>
              <a:t>f</a:t>
            </a:r>
            <a:r>
              <a:rPr lang="en-US" altLang="en-US" sz="1200" b="1" i="1" baseline="-25000"/>
              <a:t>k</a:t>
            </a:r>
            <a:r>
              <a:rPr lang="en-US" altLang="en-US" sz="1200" b="1" i="1"/>
              <a:t> </a:t>
            </a:r>
            <a:r>
              <a:rPr lang="en-US" altLang="en-US" sz="1200" b="1"/>
              <a:t>(so </a:t>
            </a:r>
            <a:r>
              <a:rPr lang="en-US" altLang="en-US" sz="1200" b="1" i="1"/>
              <a:t>a</a:t>
            </a:r>
            <a:r>
              <a:rPr lang="en-US" altLang="en-US" sz="1200" b="1" i="1" baseline="-25000"/>
              <a:t>0</a:t>
            </a:r>
            <a:r>
              <a:rPr lang="en-US" altLang="en-US" sz="1200" b="1" i="1"/>
              <a:t> </a:t>
            </a:r>
            <a:r>
              <a:rPr lang="en-US" altLang="en-US" sz="1200" b="1"/>
              <a:t>does not overlap with anything else in </a:t>
            </a:r>
            <a:r>
              <a:rPr lang="en-US" altLang="en-US" sz="1200" b="1" i="1"/>
              <a:t>A</a:t>
            </a:r>
            <a:r>
              <a:rPr lang="en-US" altLang="en-US" sz="1200" b="1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/>
      <p:bldP spid="331782" grpId="0"/>
      <p:bldP spid="331783" grpId="0" animBg="1"/>
      <p:bldP spid="3317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0B69E726-10C5-405B-88AA-125933D9F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 b="1">
                <a:solidFill>
                  <a:srgbClr val="0000CC"/>
                </a:solidFill>
              </a:rPr>
              <a:t>OPTIMUM SUBSTRUCTURE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8E1A799A-4F5B-4534-8C7A-93D8D88B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667000"/>
            <a:ext cx="8001000" cy="2209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 Solve for the activity selection problem for the activities compatible with the activity a</a:t>
            </a:r>
            <a:r>
              <a:rPr lang="en-US" altLang="en-US" baseline="-25000"/>
              <a:t>0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Activities that start after </a:t>
            </a:r>
            <a:r>
              <a:rPr lang="en-US" altLang="en-US" i="1"/>
              <a:t>a</a:t>
            </a:r>
            <a:r>
              <a:rPr lang="en-US" altLang="en-US" i="1" baseline="-25000"/>
              <a:t>0</a:t>
            </a:r>
            <a:r>
              <a:rPr lang="en-US" altLang="en-US" i="1"/>
              <a:t> </a:t>
            </a:r>
            <a:r>
              <a:rPr lang="en-US" altLang="en-US"/>
              <a:t>finishes!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2055</TotalTime>
  <Words>556</Words>
  <Application>Microsoft Office PowerPoint</Application>
  <PresentationFormat>On-screen Show (4:3)</PresentationFormat>
  <Paragraphs>73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Profile</vt:lpstr>
      <vt:lpstr>7_Crypto Theme</vt:lpstr>
      <vt:lpstr>PowerPoint Presentation</vt:lpstr>
      <vt:lpstr>Greedy Algorithms (Review)</vt:lpstr>
      <vt:lpstr>BASIC GREEDY DESIGN</vt:lpstr>
      <vt:lpstr>ACTIVITY SELECTION</vt:lpstr>
      <vt:lpstr>EXAMPLE</vt:lpstr>
      <vt:lpstr>ILLUSTRATION</vt:lpstr>
      <vt:lpstr>BASICS OF GREEDY DESIGN</vt:lpstr>
      <vt:lpstr>THE GREEDY CHOICE</vt:lpstr>
      <vt:lpstr>OPTIMUM SUBSTRUCTURE</vt:lpstr>
      <vt:lpstr>THE GREEDY ALGORITHM</vt:lpstr>
      <vt:lpstr>HUFFMAN CODES</vt:lpstr>
      <vt:lpstr>EXAMPLE</vt:lpstr>
      <vt:lpstr>Variable-Length Encoding</vt:lpstr>
      <vt:lpstr>THE PRECISE PROBLEM</vt:lpstr>
      <vt:lpstr>THE GREEDY CHOICE</vt:lpstr>
      <vt:lpstr>OPTIMUM SUB-SUBSTRUCTURE</vt:lpstr>
      <vt:lpstr>Any tree in which f1 and f2 are sibling-leaves has cost (f1 + f2) plus the cost for a tree with (n-1) leaves of frequencies (f1 + f2), f3, f4, …, fn</vt:lpstr>
      <vt:lpstr>Algorithm for Huffman Coding</vt:lpstr>
      <vt:lpstr>ENTROPTY</vt:lpstr>
      <vt:lpstr>PowerPoint Presentation</vt:lpstr>
      <vt:lpstr>ENTROPY (Contd.)</vt:lpstr>
      <vt:lpstr>THANK YOU Any Questions? 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189</cp:revision>
  <dcterms:created xsi:type="dcterms:W3CDTF">2010-01-08T14:00:28Z</dcterms:created>
  <dcterms:modified xsi:type="dcterms:W3CDTF">2020-09-03T05:04:46Z</dcterms:modified>
</cp:coreProperties>
</file>