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0287000" cy="6858000" type="35mm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8CE95-162B-40C8-A951-718D90E62CB7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33CC33"/>
    <a:srgbClr val="66CCFF"/>
    <a:srgbClr val="FF6600"/>
    <a:srgbClr val="346374"/>
    <a:srgbClr val="0077BD"/>
    <a:srgbClr val="0033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1" autoAdjust="0"/>
    <p:restoredTop sz="86355" autoAdjust="0"/>
  </p:normalViewPr>
  <p:slideViewPr>
    <p:cSldViewPr>
      <p:cViewPr varScale="1">
        <p:scale>
          <a:sx n="100" d="100"/>
          <a:sy n="100" d="100"/>
        </p:scale>
        <p:origin x="579" y="5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5648293-2628-4091-BED1-7FD9F7535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65E541-0C65-4668-97E0-BC8F9EF85E8B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A28F-C7BF-400B-AC21-D5A873D0488F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38F7C6-D16E-4897-91BF-20FADE2D5CE6}" type="datetime8">
              <a:rPr lang="en-US" smtClean="0"/>
              <a:t>Fri-17-Sep-21 4:30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Cf. our discussion of how Westlaw Boolean queries didn’t actually outperform free text querying</a:t>
            </a:r>
          </a:p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D825768-29EB-476B-A65D-5D9601572024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B8E62F-AA32-4260-A433-57FA7B23D557}" type="datetime8">
              <a:rPr lang="en-US" smtClean="0"/>
              <a:t>Fri-17-Sep-21 4:30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E83A0E8-0638-497B-A2E7-05408BF570D8}" type="datetime8">
              <a:rPr lang="en-US" smtClean="0"/>
              <a:t>Fri-17-Sep-21 4:30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70A28F-C7BF-400B-AC21-D5A873D04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 default is just term frequency</a:t>
            </a:r>
          </a:p>
          <a:p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ltc is best known form of weighting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7E4292B-45A3-4917-8651-DA25F0F9A40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0B4697-1804-452A-9059-444E3CA4A74A}" type="datetime8">
              <a:rPr lang="en-US" smtClean="0"/>
              <a:t>Fri-17-Sep-21 4:30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1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57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2060"/>
                </a:solidFill>
                <a:latin typeface="Minion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>
              <a:defRPr sz="1200"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>
              <a:defRPr sz="1000"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20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52400"/>
            <a:ext cx="82105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7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ASTERPLAN" pitchFamily="2" charset="0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 txBox="1">
            <a:spLocks/>
          </p:cNvSpPr>
          <p:nvPr/>
        </p:nvSpPr>
        <p:spPr>
          <a:xfrm>
            <a:off x="0" y="2819400"/>
            <a:ext cx="10287000" cy="533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rgbClr val="346374"/>
                </a:solidFill>
              </a:rPr>
              <a:t>Manish Gupta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0200"/>
            <a:ext cx="1028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Relevance Ranking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Issues with </a:t>
            </a:r>
            <a:r>
              <a:rPr lang="en-US" dirty="0" err="1">
                <a:ea typeface="ＭＳ Ｐゴシック" panose="020B0600070205080204" pitchFamily="34" charset="-128"/>
              </a:rPr>
              <a:t>Jaccard</a:t>
            </a:r>
            <a:r>
              <a:rPr lang="en-US" dirty="0">
                <a:ea typeface="ＭＳ Ｐゴシック" panose="020B0600070205080204" pitchFamily="34" charset="-128"/>
              </a:rPr>
              <a:t> for Scoring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It doesn’t consider </a:t>
            </a:r>
            <a:r>
              <a:rPr lang="en-US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term frequency </a:t>
            </a:r>
            <a:r>
              <a:rPr lang="en-US" dirty="0">
                <a:ea typeface="ＭＳ Ｐゴシック" panose="020B0600070205080204" pitchFamily="34" charset="-128"/>
              </a:rPr>
              <a:t>(how many times a term occurs in a document)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Rare terms in a collection are more informative than frequent terms. </a:t>
            </a:r>
            <a:r>
              <a:rPr lang="en-US" dirty="0" err="1">
                <a:ea typeface="ＭＳ Ｐゴシック" panose="020B0600070205080204" pitchFamily="34" charset="-128"/>
              </a:rPr>
              <a:t>Jaccard</a:t>
            </a:r>
            <a:r>
              <a:rPr lang="en-US" dirty="0">
                <a:ea typeface="ＭＳ Ｐゴシック" panose="020B0600070205080204" pitchFamily="34" charset="-128"/>
              </a:rPr>
              <a:t> doesn’t consider this information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We need a more sophisticated way of normalizing for length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95980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52401"/>
            <a:ext cx="9753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Binary Term-Document Incidence Matrix</a:t>
            </a:r>
          </a:p>
        </p:txBody>
      </p:sp>
      <p:graphicFrame>
        <p:nvGraphicFramePr>
          <p:cNvPr id="2050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514350" y="2162175"/>
          <a:ext cx="92583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9791852" imgH="3596678" progId="Excel.Sheet.8">
                  <p:embed/>
                </p:oleObj>
              </mc:Choice>
              <mc:Fallback>
                <p:oleObj name="Worksheet" r:id="rId3" imgW="9791852" imgH="3596678" progId="Excel.Sheet.8">
                  <p:embed/>
                  <p:pic>
                    <p:nvPicPr>
                      <p:cNvPr id="205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162175"/>
                        <a:ext cx="9258300" cy="340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647700" y="5329238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dirty="0"/>
              <a:t>Each document is represented by a binary vector ∈ {0,1}</a:t>
            </a:r>
            <a:r>
              <a:rPr lang="en-US" baseline="30000" dirty="0"/>
              <a:t>|V|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75274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Term-Document Count Matrices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Consider the number of occurrences of a term in a document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Each document is a count vector in </a:t>
            </a:r>
            <a:r>
              <a:rPr lang="en-US" dirty="0" err="1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baseline="30000" dirty="0" err="1">
                <a:ea typeface="ＭＳ Ｐゴシック" panose="020B0600070205080204" pitchFamily="34" charset="-128"/>
              </a:rPr>
              <a:t>v</a:t>
            </a:r>
            <a:r>
              <a:rPr lang="en-US" dirty="0">
                <a:ea typeface="ＭＳ Ｐゴシック" panose="020B0600070205080204" pitchFamily="34" charset="-128"/>
              </a:rPr>
              <a:t>: a column below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47701" y="335280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1" y="335280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924300" y="339725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05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Need for Relevance Ranking</a:t>
            </a:r>
          </a:p>
          <a:p>
            <a:r>
              <a:rPr lang="en-US" b="1" dirty="0">
                <a:solidFill>
                  <a:srgbClr val="7030A0"/>
                </a:solidFill>
              </a:rPr>
              <a:t>TF and IDF</a:t>
            </a:r>
          </a:p>
          <a:p>
            <a:r>
              <a:rPr lang="en-US" dirty="0"/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366787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Term Frequency TF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>
                    <a:ea typeface="ＭＳ Ｐゴシック" panose="020B0600070205080204" pitchFamily="34" charset="-128"/>
                  </a:rPr>
                  <a:t>The term frequency </a:t>
                </a:r>
                <a:r>
                  <a:rPr lang="en-US" dirty="0" err="1">
                    <a:ea typeface="ＭＳ Ｐゴシック" panose="020B0600070205080204" pitchFamily="34" charset="-128"/>
                  </a:rPr>
                  <a:t>tf</a:t>
                </a:r>
                <a:r>
                  <a:rPr lang="en-US" i="1" baseline="-25000" dirty="0" err="1">
                    <a:ea typeface="ＭＳ Ｐゴシック" panose="020B0600070205080204" pitchFamily="34" charset="-128"/>
                  </a:rPr>
                  <a:t>t,d</a:t>
                </a:r>
                <a:r>
                  <a:rPr lang="en-US" dirty="0">
                    <a:ea typeface="ＭＳ Ｐゴシック" panose="020B0600070205080204" pitchFamily="34" charset="-128"/>
                  </a:rPr>
                  <a:t> of term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dirty="0">
                    <a:ea typeface="ＭＳ Ｐゴシック" panose="020B0600070205080204" pitchFamily="34" charset="-128"/>
                  </a:rPr>
                  <a:t> in document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dirty="0">
                    <a:ea typeface="ＭＳ Ｐゴシック" panose="020B0600070205080204" pitchFamily="34" charset="-128"/>
                  </a:rPr>
                  <a:t> is defined as the number of times that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t </a:t>
                </a:r>
                <a:r>
                  <a:rPr lang="en-US" dirty="0">
                    <a:ea typeface="ＭＳ Ｐゴシック" panose="020B0600070205080204" pitchFamily="34" charset="-128"/>
                  </a:rPr>
                  <a:t>occurs in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dirty="0">
                    <a:ea typeface="ＭＳ Ｐゴシック" panose="020B0600070205080204" pitchFamily="34" charset="-128"/>
                  </a:rPr>
                  <a:t>.</a:t>
                </a:r>
              </a:p>
              <a:p>
                <a:pPr eaLnBrk="1" hangingPunct="1"/>
                <a:r>
                  <a:rPr lang="en-US" dirty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Relevance does not increase proportionally with term frequency.</a:t>
                </a:r>
              </a:p>
              <a:p>
                <a:pPr eaLnBrk="1" hangingPunct="1"/>
                <a:r>
                  <a:rPr lang="en-US" dirty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So use log frequency weighting</a:t>
                </a: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The log frequency weight of term t in 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𝑡𝑑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>
                    <a:ea typeface="ＭＳ Ｐゴシック" panose="020B060007020508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&gt;0</m:t>
                    </m:r>
                  </m:oMath>
                </a14:m>
                <a:r>
                  <a:rPr lang="en-US" dirty="0">
                    <a:ea typeface="ＭＳ Ｐゴシック" panose="020B0600070205080204" pitchFamily="34" charset="-128"/>
                  </a:rPr>
                  <a:t>; else it is 0.</a:t>
                </a: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Score for a document-query pair: sum over terms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dirty="0">
                    <a:ea typeface="ＭＳ Ｐゴシック" panose="020B0600070205080204" pitchFamily="34" charset="-128"/>
                  </a:rPr>
                  <a:t> in both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q</a:t>
                </a:r>
                <a:r>
                  <a:rPr lang="en-US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d</a:t>
                </a:r>
                <a:endParaRPr lang="en-US" dirty="0">
                  <a:ea typeface="ＭＳ Ｐゴシック" panose="020B0600070205080204" pitchFamily="34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𝑡𝑑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dirty="0">
                  <a:solidFill>
                    <a:srgbClr val="C00000"/>
                  </a:solidFill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dirty="0">
                  <a:solidFill>
                    <a:srgbClr val="C00000"/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6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1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Inverse Document Frequency 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ea typeface="ＭＳ Ｐゴシック" panose="020B0600070205080204" pitchFamily="34" charset="-128"/>
                  </a:rPr>
                  <a:t>Frequent terms are less informative than rare terms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a typeface="ＭＳ Ｐゴシック" panose="020B0600070205080204" pitchFamily="34" charset="-128"/>
                  </a:rPr>
                  <a:t> is the </a:t>
                </a:r>
                <a:r>
                  <a:rPr lang="en-US" u="sng" dirty="0">
                    <a:ea typeface="ＭＳ Ｐゴシック" panose="020B0600070205080204" pitchFamily="34" charset="-128"/>
                  </a:rPr>
                  <a:t>document </a:t>
                </a:r>
                <a:r>
                  <a:rPr lang="en-US" dirty="0">
                    <a:ea typeface="ＭＳ Ｐゴシック" panose="020B0600070205080204" pitchFamily="34" charset="-128"/>
                  </a:rPr>
                  <a:t>frequency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</m:oMath>
                </a14:m>
                <a:r>
                  <a:rPr lang="en-US" dirty="0">
                    <a:ea typeface="ＭＳ Ｐゴシック" panose="020B0600070205080204" pitchFamily="34" charset="-128"/>
                  </a:rPr>
                  <a:t>: the number of documents that contain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𝑁</m:t>
                    </m:r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IDF has no effect on ranking one term queries</a:t>
                </a:r>
              </a:p>
              <a:p>
                <a:pPr lvl="1"/>
                <a:r>
                  <a:rPr lang="en-US" dirty="0">
                    <a:ea typeface="ＭＳ Ｐゴシック" panose="020B0600070205080204" pitchFamily="34" charset="-128"/>
                  </a:rPr>
                  <a:t>IDF affects the ranking of documents for queries with at least two terms</a:t>
                </a:r>
              </a:p>
              <a:p>
                <a:pPr lvl="1"/>
                <a:r>
                  <a:rPr lang="en-US" dirty="0">
                    <a:ea typeface="ＭＳ Ｐゴシック" panose="020B0600070205080204" pitchFamily="34" charset="-128"/>
                  </a:rPr>
                  <a:t>For the query </a:t>
                </a:r>
                <a:r>
                  <a:rPr lang="en-US" dirty="0">
                    <a:solidFill>
                      <a:srgbClr val="357E69"/>
                    </a:solidFill>
                    <a:ea typeface="ＭＳ Ｐゴシック" panose="020B0600070205080204" pitchFamily="34" charset="-128"/>
                  </a:rPr>
                  <a:t>capricious person</a:t>
                </a:r>
                <a:r>
                  <a:rPr lang="en-US" dirty="0">
                    <a:ea typeface="ＭＳ Ｐゴシック" panose="020B0600070205080204" pitchFamily="34" charset="-128"/>
                  </a:rPr>
                  <a:t>, IDF weighting makes occurrences of </a:t>
                </a:r>
                <a:r>
                  <a:rPr lang="en-US" dirty="0">
                    <a:solidFill>
                      <a:srgbClr val="357E69"/>
                    </a:solidFill>
                    <a:ea typeface="ＭＳ Ｐゴシック" panose="020B0600070205080204" pitchFamily="34" charset="-128"/>
                  </a:rPr>
                  <a:t>capricious</a:t>
                </a:r>
                <a:r>
                  <a:rPr lang="en-US" dirty="0">
                    <a:ea typeface="ＭＳ Ｐゴシック" panose="020B0600070205080204" pitchFamily="34" charset="-128"/>
                  </a:rPr>
                  <a:t> count for much more in the final document ranking than occurrences of </a:t>
                </a:r>
                <a:r>
                  <a:rPr lang="en-US" dirty="0">
                    <a:solidFill>
                      <a:srgbClr val="357E69"/>
                    </a:solidFill>
                    <a:ea typeface="ＭＳ Ｐゴシック" panose="020B0600070205080204" pitchFamily="34" charset="-128"/>
                  </a:rPr>
                  <a:t>person</a:t>
                </a:r>
                <a:r>
                  <a:rPr lang="en-US" dirty="0">
                    <a:ea typeface="ＭＳ Ｐゴシック" panose="020B0600070205080204" pitchFamily="34" charset="-128"/>
                  </a:rPr>
                  <a:t>.</a:t>
                </a: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solidFill>
                    <a:srgbClr val="C00000"/>
                  </a:solidFill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6602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The </a:t>
            </a:r>
            <a:r>
              <a:rPr lang="en-US" dirty="0" err="1">
                <a:ea typeface="ＭＳ Ｐゴシック" panose="020B0600070205080204" pitchFamily="34" charset="-128"/>
              </a:rPr>
              <a:t>tf-idf</a:t>
            </a:r>
            <a:r>
              <a:rPr lang="en-US" dirty="0">
                <a:ea typeface="ＭＳ Ｐゴシック" panose="020B0600070205080204" pitchFamily="34" charset="-128"/>
              </a:rPr>
              <a:t> weight of a term is the product of its </a:t>
            </a:r>
            <a:r>
              <a:rPr lang="en-US" dirty="0" err="1">
                <a:ea typeface="ＭＳ Ｐゴシック" panose="020B0600070205080204" pitchFamily="34" charset="-128"/>
              </a:rPr>
              <a:t>tf</a:t>
            </a:r>
            <a:r>
              <a:rPr lang="en-US" dirty="0">
                <a:ea typeface="ＭＳ Ｐゴシック" panose="020B0600070205080204" pitchFamily="34" charset="-128"/>
              </a:rPr>
              <a:t> weight and its </a:t>
            </a:r>
            <a:r>
              <a:rPr lang="en-US" dirty="0" err="1">
                <a:ea typeface="ＭＳ Ｐゴシック" panose="020B0600070205080204" pitchFamily="34" charset="-128"/>
              </a:rPr>
              <a:t>idf</a:t>
            </a:r>
            <a:r>
              <a:rPr lang="en-US" dirty="0">
                <a:ea typeface="ＭＳ Ｐゴシック" panose="020B0600070205080204" pitchFamily="34" charset="-128"/>
              </a:rPr>
              <a:t> weight.</a:t>
            </a: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Score for a document given a query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There are many variants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How “</a:t>
            </a:r>
            <a:r>
              <a:rPr lang="en-US" dirty="0" err="1">
                <a:ea typeface="ＭＳ Ｐゴシック" panose="020B0600070205080204" pitchFamily="34" charset="-128"/>
              </a:rPr>
              <a:t>tf</a:t>
            </a:r>
            <a:r>
              <a:rPr lang="en-US" dirty="0">
                <a:ea typeface="ＭＳ Ｐゴシック" panose="020B0600070205080204" pitchFamily="34" charset="-128"/>
              </a:rPr>
              <a:t>” is computed (with/without logs)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Whether the terms in the query are also weighted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…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094121" y="2057400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2082600" imgH="253800" progId="Equation.3">
                  <p:embed/>
                </p:oleObj>
              </mc:Choice>
              <mc:Fallback>
                <p:oleObj name="Equation" r:id="rId4" imgW="2082600" imgH="25380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121" y="2057400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09900" y="2824163"/>
          <a:ext cx="3972640" cy="64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1714500" imgH="279400" progId="Equation.3">
                  <p:embed/>
                </p:oleObj>
              </mc:Choice>
              <mc:Fallback>
                <p:oleObj name="Equation" r:id="rId6" imgW="1714500" imgH="2794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824163"/>
                        <a:ext cx="3972640" cy="648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83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Binary → Count → Weight Matrix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71500" y="1828801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9776460" imgH="2926080" progId="Excel.Sheet.8">
                  <p:embed/>
                </p:oleObj>
              </mc:Choice>
              <mc:Fallback>
                <p:oleObj name="Worksheet" r:id="rId3" imgW="9776460" imgH="292608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28801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1181100" y="5334001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/>
              <a:t>Each document is now represented by a real-valued vector of tf-idf weights ∈ </a:t>
            </a:r>
            <a:r>
              <a:rPr lang="en-US">
                <a:latin typeface="Palatino Linotype" panose="02040502050505030304" pitchFamily="18" charset="0"/>
              </a:rPr>
              <a:t>R</a:t>
            </a:r>
            <a:r>
              <a:rPr lang="en-US" baseline="30000"/>
              <a:t>|V|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56832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in 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both query and document as vectors in the |V|-dimensional space</a:t>
            </a:r>
          </a:p>
          <a:p>
            <a:r>
              <a:rPr lang="en-US" dirty="0"/>
              <a:t>Use cosine similarity as the similarity measure</a:t>
            </a:r>
          </a:p>
          <a:p>
            <a:pPr lvl="1"/>
            <a:r>
              <a:rPr lang="en-US" dirty="0"/>
              <a:t>Incorporates length normalization automatically (longer </a:t>
            </a:r>
            <a:r>
              <a:rPr lang="en-US" dirty="0" err="1"/>
              <a:t>vs</a:t>
            </a:r>
            <a:r>
              <a:rPr lang="en-US" dirty="0"/>
              <a:t> shorter documents)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0000FF"/>
                </a:solidFill>
              </a:rPr>
              <a:t>q</a:t>
            </a:r>
            <a:r>
              <a:rPr lang="en-US" i="1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is the </a:t>
            </a:r>
            <a:r>
              <a:rPr lang="en-US" dirty="0" err="1">
                <a:solidFill>
                  <a:srgbClr val="0000FF"/>
                </a:solidFill>
              </a:rPr>
              <a:t>tf-idf</a:t>
            </a:r>
            <a:r>
              <a:rPr lang="en-US" dirty="0">
                <a:solidFill>
                  <a:srgbClr val="0000FF"/>
                </a:solidFill>
              </a:rPr>
              <a:t> weight of term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in the query</a:t>
            </a:r>
          </a:p>
          <a:p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is the </a:t>
            </a:r>
            <a:r>
              <a:rPr lang="en-US" dirty="0" err="1">
                <a:solidFill>
                  <a:srgbClr val="0000FF"/>
                </a:solidFill>
              </a:rPr>
              <a:t>tf-idf</a:t>
            </a:r>
            <a:r>
              <a:rPr lang="en-US" dirty="0">
                <a:solidFill>
                  <a:srgbClr val="0000FF"/>
                </a:solidFill>
              </a:rPr>
              <a:t> weight of term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in the document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/>
        </p:nvGraphicFramePr>
        <p:xfrm>
          <a:off x="2095500" y="3326606"/>
          <a:ext cx="50974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958840" imgH="622080" progId="Equation.3">
                  <p:embed/>
                </p:oleObj>
              </mc:Choice>
              <mc:Fallback>
                <p:oleObj name="Equation" r:id="rId3" imgW="2958840" imgH="6220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326606"/>
                        <a:ext cx="50974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01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90499" y="152401"/>
            <a:ext cx="9067801" cy="533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TF-IDF Weighting has many Variants</a:t>
            </a:r>
          </a:p>
        </p:txBody>
      </p:sp>
      <p:pic>
        <p:nvPicPr>
          <p:cNvPr id="5017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0" y="1295400"/>
            <a:ext cx="8648700" cy="2676525"/>
          </a:xfrm>
        </p:spPr>
      </p:pic>
      <p:sp>
        <p:nvSpPr>
          <p:cNvPr id="50181" name="TextBox 10"/>
          <p:cNvSpPr txBox="1">
            <a:spLocks noChangeArrowheads="1"/>
          </p:cNvSpPr>
          <p:nvPr/>
        </p:nvSpPr>
        <p:spPr bwMode="auto">
          <a:xfrm>
            <a:off x="950119" y="4114800"/>
            <a:ext cx="83081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dirty="0"/>
              <a:t>Columns headed ‘n’ are acronyms for weight schemes.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SMART Notation: denotes the combination in use in an engine, with the notation </a:t>
            </a:r>
            <a:r>
              <a:rPr lang="en-US" i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ddd.qqq</a:t>
            </a:r>
            <a:r>
              <a:rPr 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,</a:t>
            </a: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using the acronyms from the previous table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A very standard weighting scheme is: </a:t>
            </a:r>
            <a:r>
              <a:rPr lang="en-US" dirty="0" err="1">
                <a:ea typeface="ＭＳ Ｐゴシック" panose="020B0600070205080204" pitchFamily="34" charset="-128"/>
              </a:rPr>
              <a:t>lnc.ltc</a:t>
            </a:r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/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25902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Relevance Ranking</a:t>
            </a:r>
          </a:p>
          <a:p>
            <a:r>
              <a:rPr lang="en-US" dirty="0"/>
              <a:t>TF and IDF</a:t>
            </a:r>
          </a:p>
          <a:p>
            <a:r>
              <a:rPr lang="en-US" dirty="0"/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216341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BM25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a query Q, containing keywords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 BM25 score of a document D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𝑠𝑐𝑜𝑟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𝐼𝐷𝐹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 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𝑎𝑣𝑔𝑑𝑙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|D| is the length of the document D in words</a:t>
                </a:r>
              </a:p>
              <a:p>
                <a:r>
                  <a:rPr lang="en-US" dirty="0" err="1"/>
                  <a:t>avgdl</a:t>
                </a:r>
                <a:r>
                  <a:rPr lang="en-US" dirty="0"/>
                  <a:t> is the average document length in the text collection from which documents are drawn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b are free parameters, usually chosen, in absence of an advanced optimization,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r>
                  <a:rPr lang="en-US" dirty="0"/>
                  <a:t> and b = 0.75.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total number of documents in the collection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documents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8" t="-2156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Summary – Vector Space Ranking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Represent the query as a weighted tf-idf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Represent each document as a weighted tf-idf vector</a:t>
            </a:r>
          </a:p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Rank documents with respect to the query by score</a:t>
            </a:r>
          </a:p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Return the top </a:t>
            </a:r>
            <a:r>
              <a:rPr lang="en-US" i="1">
                <a:ea typeface="ＭＳ Ｐゴシック" panose="020B0600070205080204" pitchFamily="34" charset="-128"/>
              </a:rPr>
              <a:t>K</a:t>
            </a:r>
            <a:r>
              <a:rPr lang="en-US">
                <a:ea typeface="ＭＳ Ｐゴシック" panose="020B0600070205080204" pitchFamily="34" charset="-128"/>
              </a:rPr>
              <a:t> (e.g., </a:t>
            </a:r>
            <a:r>
              <a:rPr lang="en-US" i="1">
                <a:ea typeface="ＭＳ Ｐゴシック" panose="020B0600070205080204" pitchFamily="34" charset="-128"/>
              </a:rPr>
              <a:t>K</a:t>
            </a:r>
            <a:r>
              <a:rPr lang="en-US">
                <a:ea typeface="ＭＳ Ｐゴシック" panose="020B0600070205080204" pitchFamily="34" charset="-128"/>
              </a:rPr>
              <a:t> = 10) to the user</a:t>
            </a:r>
          </a:p>
        </p:txBody>
      </p:sp>
    </p:spTree>
    <p:extLst>
      <p:ext uri="{BB962C8B-B14F-4D97-AF65-F5344CB8AC3E}">
        <p14:creationId xmlns:p14="http://schemas.microsoft.com/office/powerpoint/2010/main" val="150857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Need for Relevance Ranking</a:t>
            </a:r>
          </a:p>
          <a:p>
            <a:r>
              <a:rPr lang="en-US" dirty="0">
                <a:solidFill>
                  <a:srgbClr val="00B050"/>
                </a:solidFill>
              </a:rPr>
              <a:t>TF and IDF</a:t>
            </a:r>
          </a:p>
          <a:p>
            <a:r>
              <a:rPr lang="en-US" b="1" dirty="0">
                <a:solidFill>
                  <a:srgbClr val="7030A0"/>
                </a:solidFill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425254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Efficient Cosine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sz="3000" dirty="0">
                    <a:ea typeface="宋体" panose="02010600030101010101" pitchFamily="2" charset="-122"/>
                  </a:rPr>
                  <a:t>Find the </a:t>
                </a:r>
                <a:r>
                  <a:rPr lang="en-US" altLang="zh-CN" sz="3000" i="1" dirty="0">
                    <a:ea typeface="宋体" panose="02010600030101010101" pitchFamily="2" charset="-122"/>
                  </a:rPr>
                  <a:t>K</a:t>
                </a:r>
                <a:r>
                  <a:rPr lang="en-US" altLang="zh-CN" sz="3000" dirty="0">
                    <a:ea typeface="宋体" panose="02010600030101010101" pitchFamily="2" charset="-122"/>
                  </a:rPr>
                  <a:t> docs in the collection “nearest” to the query </a:t>
                </a:r>
                <a:r>
                  <a:rPr lang="en-US" altLang="zh-CN" sz="3000" dirty="0">
                    <a:ea typeface="宋体" panose="02010600030101010101" pitchFamily="2" charset="-122"/>
                    <a:sym typeface="Symbol" panose="05050102010706020507" pitchFamily="18" charset="2"/>
                  </a:rPr>
                  <a:t> </a:t>
                </a:r>
                <a:r>
                  <a:rPr lang="en-US" altLang="zh-CN" sz="300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K </a:t>
                </a:r>
                <a:r>
                  <a:rPr lang="en-US" altLang="zh-CN" sz="3000" dirty="0">
                    <a:ea typeface="宋体" panose="02010600030101010101" pitchFamily="2" charset="-122"/>
                    <a:sym typeface="Symbol" panose="05050102010706020507" pitchFamily="18" charset="2"/>
                  </a:rPr>
                  <a:t>largest query-doc cosines.</a:t>
                </a:r>
                <a:endParaRPr lang="en-US" altLang="zh-CN" sz="3000" dirty="0"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3000" dirty="0">
                    <a:ea typeface="宋体" panose="02010600030101010101" pitchFamily="2" charset="-122"/>
                  </a:rPr>
                  <a:t>Efficient ranking</a:t>
                </a:r>
              </a:p>
              <a:p>
                <a:pPr lvl="1" eaLnBrk="1" hangingPunct="1"/>
                <a:r>
                  <a:rPr lang="en-US" altLang="zh-CN" dirty="0">
                    <a:ea typeface="宋体" panose="02010600030101010101" pitchFamily="2" charset="-122"/>
                  </a:rPr>
                  <a:t>Computing a single cosine efficiently.</a:t>
                </a:r>
              </a:p>
              <a:p>
                <a:pPr lvl="1" eaLnBrk="1" hangingPunct="1"/>
                <a:r>
                  <a:rPr lang="en-US" altLang="zh-CN" dirty="0">
                    <a:ea typeface="宋体" panose="02010600030101010101" pitchFamily="2" charset="-122"/>
                  </a:rPr>
                  <a:t>Choosing the </a:t>
                </a:r>
                <a:r>
                  <a:rPr lang="en-US" altLang="zh-CN" i="1" dirty="0">
                    <a:ea typeface="宋体" panose="02010600030101010101" pitchFamily="2" charset="-122"/>
                  </a:rPr>
                  <a:t>K </a:t>
                </a:r>
                <a:r>
                  <a:rPr lang="en-US" altLang="zh-CN" dirty="0">
                    <a:ea typeface="宋体" panose="02010600030101010101" pitchFamily="2" charset="-122"/>
                  </a:rPr>
                  <a:t>largest cosine values efficiently.</a:t>
                </a:r>
              </a:p>
              <a:p>
                <a:pPr lvl="2" eaLnBrk="1" hangingPunct="1"/>
                <a:r>
                  <a:rPr lang="en-US" altLang="zh-CN" dirty="0">
                    <a:ea typeface="宋体" panose="02010600030101010101" pitchFamily="2" charset="-122"/>
                  </a:rPr>
                  <a:t>Can we do this without computing all </a:t>
                </a:r>
                <a:r>
                  <a:rPr lang="en-US" altLang="zh-CN" i="1" dirty="0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 cosines?</a:t>
                </a:r>
              </a:p>
              <a:p>
                <a:pPr lvl="2"/>
                <a:r>
                  <a:rPr lang="en-US" altLang="zh-CN" dirty="0"/>
                  <a:t>We don’t need to totally order all docs in the collection</a:t>
                </a:r>
              </a:p>
              <a:p>
                <a:pPr lvl="2"/>
                <a:r>
                  <a:rPr lang="en-US" altLang="zh-CN" sz="2000" dirty="0"/>
                  <a:t>Let </a:t>
                </a:r>
                <a:r>
                  <a:rPr lang="en-US" altLang="zh-CN" sz="2000" i="1" dirty="0"/>
                  <a:t>J</a:t>
                </a:r>
                <a:r>
                  <a:rPr lang="en-US" altLang="zh-CN" sz="2000" dirty="0"/>
                  <a:t> = number of docs with nonzero cosines</a:t>
                </a:r>
              </a:p>
              <a:p>
                <a:pPr lvl="3"/>
                <a:r>
                  <a:rPr lang="en-US" altLang="zh-CN" dirty="0"/>
                  <a:t>We seek the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best of these </a:t>
                </a:r>
                <a:r>
                  <a:rPr lang="en-US" altLang="zh-CN" i="1" dirty="0"/>
                  <a:t>J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Use heap for selecting top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Exact </a:t>
                </a:r>
                <a:r>
                  <a:rPr lang="en-US" altLang="zh-CN" dirty="0" err="1"/>
                  <a:t>topK</a:t>
                </a:r>
                <a:r>
                  <a:rPr lang="en-US" altLang="zh-CN" dirty="0"/>
                  <a:t> is difficult, but </a:t>
                </a:r>
                <a:r>
                  <a:rPr lang="en-US" altLang="zh-CN" dirty="0" err="1"/>
                  <a:t>approx-topK</a:t>
                </a:r>
                <a:r>
                  <a:rPr lang="en-US" altLang="zh-CN" dirty="0"/>
                  <a:t> is feasible and acceptable</a:t>
                </a:r>
              </a:p>
              <a:p>
                <a:pPr lvl="2" eaLnBrk="1" hangingPunct="1"/>
                <a:endParaRPr lang="en-US" altLang="zh-CN" i="1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Approach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a set </a:t>
            </a:r>
            <a:r>
              <a:rPr lang="en-US" sz="2800" i="1" dirty="0"/>
              <a:t>A </a:t>
            </a:r>
            <a:r>
              <a:rPr lang="en-US" sz="2800" dirty="0"/>
              <a:t> of </a:t>
            </a:r>
            <a:r>
              <a:rPr lang="en-US" sz="2800" i="1" dirty="0"/>
              <a:t>contenders</a:t>
            </a:r>
            <a:r>
              <a:rPr lang="en-US" sz="2800" dirty="0"/>
              <a:t>, with </a:t>
            </a:r>
            <a:r>
              <a:rPr lang="en-US" sz="2800" i="1" dirty="0"/>
              <a:t>K &lt; |A| </a:t>
            </a:r>
            <a:r>
              <a:rPr lang="en-US" sz="2800" i="1" dirty="0">
                <a:sym typeface="Symbol" panose="05050102010706020507" pitchFamily="18" charset="2"/>
              </a:rPr>
              <a:t>&lt;&lt; N</a:t>
            </a:r>
          </a:p>
          <a:p>
            <a:pPr lvl="1"/>
            <a:r>
              <a:rPr lang="en-US" sz="2600" i="1" dirty="0"/>
              <a:t>A </a:t>
            </a:r>
            <a:r>
              <a:rPr lang="en-US" sz="2600" dirty="0"/>
              <a:t>does not necessarily contain the top </a:t>
            </a:r>
            <a:r>
              <a:rPr lang="en-US" sz="2600" i="1" dirty="0"/>
              <a:t>K, </a:t>
            </a:r>
            <a:r>
              <a:rPr lang="en-US" sz="2600" dirty="0"/>
              <a:t>but has many docs from among the top </a:t>
            </a:r>
            <a:r>
              <a:rPr lang="en-US" sz="2600" i="1" dirty="0"/>
              <a:t>K</a:t>
            </a:r>
          </a:p>
          <a:p>
            <a:pPr lvl="1"/>
            <a:r>
              <a:rPr lang="en-US" sz="2600" dirty="0"/>
              <a:t>Return the top </a:t>
            </a:r>
            <a:r>
              <a:rPr lang="en-US" sz="2600" i="1" dirty="0"/>
              <a:t>K </a:t>
            </a:r>
            <a:r>
              <a:rPr lang="en-US" sz="2600" dirty="0"/>
              <a:t>docs in </a:t>
            </a:r>
            <a:r>
              <a:rPr lang="en-US" sz="2600" i="1" dirty="0"/>
              <a:t>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Think of </a:t>
            </a:r>
            <a:r>
              <a:rPr lang="en-US" sz="2800" i="1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C00000"/>
                </a:solidFill>
              </a:rPr>
              <a:t> as </a:t>
            </a:r>
            <a:r>
              <a:rPr lang="en-US" sz="2800" u="sng" dirty="0">
                <a:solidFill>
                  <a:srgbClr val="C00000"/>
                </a:solidFill>
              </a:rPr>
              <a:t>pruning</a:t>
            </a:r>
            <a:r>
              <a:rPr lang="en-US" sz="2800" dirty="0">
                <a:solidFill>
                  <a:srgbClr val="C00000"/>
                </a:solidFill>
              </a:rPr>
              <a:t> non-contenders</a:t>
            </a:r>
          </a:p>
        </p:txBody>
      </p:sp>
    </p:spTree>
    <p:extLst>
      <p:ext uri="{BB962C8B-B14F-4D97-AF65-F5344CB8AC3E}">
        <p14:creationId xmlns:p14="http://schemas.microsoft.com/office/powerpoint/2010/main" val="237124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Elimination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algorithm only considers docs containing at least one query term</a:t>
            </a:r>
          </a:p>
          <a:p>
            <a:r>
              <a:rPr lang="en-US" dirty="0"/>
              <a:t>Take this further</a:t>
            </a:r>
          </a:p>
          <a:p>
            <a:pPr lvl="1"/>
            <a:r>
              <a:rPr lang="en-US" dirty="0"/>
              <a:t>Only consider high-</a:t>
            </a:r>
            <a:r>
              <a:rPr lang="en-US" dirty="0" err="1"/>
              <a:t>idf</a:t>
            </a:r>
            <a:r>
              <a:rPr lang="en-US" dirty="0"/>
              <a:t> query terms</a:t>
            </a:r>
          </a:p>
          <a:p>
            <a:pPr lvl="1"/>
            <a:r>
              <a:rPr lang="en-US" dirty="0"/>
              <a:t>Only consider docs containing many query terms</a:t>
            </a:r>
          </a:p>
        </p:txBody>
      </p:sp>
    </p:spTree>
    <p:extLst>
      <p:ext uri="{BB962C8B-B14F-4D97-AF65-F5344CB8AC3E}">
        <p14:creationId xmlns:p14="http://schemas.microsoft.com/office/powerpoint/2010/main" val="2888083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Lists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Precompute for each dictionary term </a:t>
            </a:r>
            <a:r>
              <a:rPr lang="en-US" i="1"/>
              <a:t>t,</a:t>
            </a:r>
            <a:r>
              <a:rPr lang="en-US"/>
              <a:t> the </a:t>
            </a:r>
            <a:r>
              <a:rPr lang="en-US" i="1"/>
              <a:t>r</a:t>
            </a:r>
            <a:r>
              <a:rPr lang="en-US"/>
              <a:t> docs of highest weight in </a:t>
            </a:r>
            <a:r>
              <a:rPr lang="en-US" i="1"/>
              <a:t>t’</a:t>
            </a:r>
            <a:r>
              <a:rPr lang="en-US"/>
              <a:t>s postings</a:t>
            </a:r>
          </a:p>
          <a:p>
            <a:pPr lvl="1"/>
            <a:r>
              <a:rPr lang="en-US"/>
              <a:t>Call this the </a:t>
            </a:r>
            <a:r>
              <a:rPr lang="en-US" u="sng"/>
              <a:t>champion list</a:t>
            </a:r>
            <a:r>
              <a:rPr lang="en-US"/>
              <a:t> for </a:t>
            </a:r>
            <a:r>
              <a:rPr lang="en-US" i="1"/>
              <a:t>t</a:t>
            </a:r>
            <a:endParaRPr lang="en-US"/>
          </a:p>
          <a:p>
            <a:pPr lvl="1"/>
            <a:r>
              <a:rPr lang="en-US"/>
              <a:t>(aka </a:t>
            </a:r>
            <a:r>
              <a:rPr lang="en-US" u="sng"/>
              <a:t>fancy list</a:t>
            </a:r>
            <a:r>
              <a:rPr lang="en-US"/>
              <a:t> or </a:t>
            </a:r>
            <a:r>
              <a:rPr lang="en-US" u="sng"/>
              <a:t>top docs</a:t>
            </a:r>
            <a:r>
              <a:rPr lang="en-US"/>
              <a:t> for 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r>
              <a:rPr lang="en-US">
                <a:solidFill>
                  <a:srgbClr val="C00000"/>
                </a:solidFill>
              </a:rPr>
              <a:t>Note that </a:t>
            </a:r>
            <a:r>
              <a:rPr lang="en-US" i="1">
                <a:solidFill>
                  <a:srgbClr val="C00000"/>
                </a:solidFill>
              </a:rPr>
              <a:t>r</a:t>
            </a:r>
            <a:r>
              <a:rPr lang="en-US">
                <a:solidFill>
                  <a:srgbClr val="C00000"/>
                </a:solidFill>
              </a:rPr>
              <a:t> has to be chosen at index time</a:t>
            </a:r>
          </a:p>
          <a:p>
            <a:r>
              <a:rPr lang="en-US"/>
              <a:t>At query time, only compute scores for docs in the champion list of some query term</a:t>
            </a:r>
          </a:p>
          <a:p>
            <a:pPr lvl="1"/>
            <a:r>
              <a:rPr lang="en-US"/>
              <a:t>Pick the </a:t>
            </a:r>
            <a:r>
              <a:rPr lang="en-US" i="1"/>
              <a:t>K</a:t>
            </a:r>
            <a:r>
              <a:rPr lang="en-US"/>
              <a:t> top-scoring docs from amongst these</a:t>
            </a:r>
          </a:p>
        </p:txBody>
      </p:sp>
    </p:spTree>
    <p:extLst>
      <p:ext uri="{BB962C8B-B14F-4D97-AF65-F5344CB8AC3E}">
        <p14:creationId xmlns:p14="http://schemas.microsoft.com/office/powerpoint/2010/main" val="421818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Quality Scores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want top-ranking documents to be both </a:t>
            </a:r>
            <a:r>
              <a:rPr lang="en-US" i="1" dirty="0"/>
              <a:t>relevant </a:t>
            </a:r>
            <a:r>
              <a:rPr lang="en-US" dirty="0"/>
              <a:t>and </a:t>
            </a:r>
            <a:r>
              <a:rPr lang="en-US" i="1" dirty="0"/>
              <a:t>authoritative</a:t>
            </a:r>
          </a:p>
          <a:p>
            <a:r>
              <a:rPr lang="en-US" i="1" dirty="0">
                <a:solidFill>
                  <a:srgbClr val="C00000"/>
                </a:solidFill>
              </a:rPr>
              <a:t>Relevance</a:t>
            </a:r>
            <a:r>
              <a:rPr lang="en-US" dirty="0">
                <a:solidFill>
                  <a:srgbClr val="C00000"/>
                </a:solidFill>
              </a:rPr>
              <a:t> is being modeled by cosine scores</a:t>
            </a:r>
          </a:p>
          <a:p>
            <a:r>
              <a:rPr lang="en-US" i="1" dirty="0"/>
              <a:t>Authority </a:t>
            </a:r>
            <a:r>
              <a:rPr lang="en-US" dirty="0"/>
              <a:t>is typically a query-independent property of a document</a:t>
            </a:r>
          </a:p>
          <a:p>
            <a:r>
              <a:rPr lang="en-US" dirty="0">
                <a:solidFill>
                  <a:srgbClr val="C00000"/>
                </a:solidFill>
              </a:rPr>
              <a:t>Examples of authority signals</a:t>
            </a:r>
          </a:p>
          <a:p>
            <a:pPr lvl="1"/>
            <a:r>
              <a:rPr lang="en-US" dirty="0"/>
              <a:t>Wikipedia among websites</a:t>
            </a:r>
          </a:p>
          <a:p>
            <a:pPr lvl="1"/>
            <a:r>
              <a:rPr lang="en-US" dirty="0"/>
              <a:t>Articles in certain newspapers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paper with many citations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Many </a:t>
            </a:r>
            <a:r>
              <a:rPr lang="en-US" dirty="0" err="1">
                <a:solidFill>
                  <a:srgbClr val="C00000"/>
                </a:solidFill>
              </a:rPr>
              <a:t>diggs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Y!buzzes</a:t>
            </a:r>
            <a:r>
              <a:rPr lang="en-US" dirty="0">
                <a:solidFill>
                  <a:srgbClr val="C00000"/>
                </a:solidFill>
              </a:rPr>
              <a:t> or del.icio.us marks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Pagerank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Assign to each document a </a:t>
            </a:r>
            <a:r>
              <a:rPr lang="en-US" i="1" dirty="0"/>
              <a:t>query-independent</a:t>
            </a:r>
            <a:r>
              <a:rPr lang="en-US" dirty="0"/>
              <a:t> </a:t>
            </a:r>
            <a:r>
              <a:rPr lang="en-US" u="sng" dirty="0"/>
              <a:t>quality score</a:t>
            </a:r>
            <a:r>
              <a:rPr lang="en-US" dirty="0"/>
              <a:t> in [0,1] to each document </a:t>
            </a:r>
            <a:r>
              <a:rPr lang="en-US" i="1" dirty="0"/>
              <a:t>d</a:t>
            </a:r>
            <a:endParaRPr lang="en-US" dirty="0"/>
          </a:p>
          <a:p>
            <a:pPr lvl="1"/>
            <a:r>
              <a:rPr lang="en-US" dirty="0"/>
              <a:t>Denote this by </a:t>
            </a:r>
            <a:r>
              <a:rPr lang="en-US" i="1" dirty="0"/>
              <a:t>g(d)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9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Need for Relevance Ranking</a:t>
            </a:r>
          </a:p>
          <a:p>
            <a:r>
              <a:rPr lang="en-US" dirty="0"/>
              <a:t>TF and IDF</a:t>
            </a:r>
          </a:p>
          <a:p>
            <a:r>
              <a:rPr lang="en-US" dirty="0"/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417157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Ranked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Thus far, our queries have all been Boolean.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Documents either match or don’t.</a:t>
            </a:r>
          </a:p>
          <a:p>
            <a:r>
              <a:rPr 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Good for expert users with precise understanding of their needs and the collection.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Also good for applications: Applications can easily consume 1000s of results.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Not good for the majority of users.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Most users are incapable of writing Boolean queries.</a:t>
            </a:r>
          </a:p>
          <a:p>
            <a:pPr lvl="1"/>
            <a:r>
              <a:rPr 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Most users don’t want to wade through 1000s of results.</a:t>
            </a:r>
          </a:p>
          <a:p>
            <a:pPr lvl="2"/>
            <a:r>
              <a:rPr 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This is particularly true of web search.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11835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0500" y="152401"/>
            <a:ext cx="10058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Problem with Boolean search: Feast or Famine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Boolean queries often result in either too few (=0) or too many (1000s) results.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Query 1: “</a:t>
            </a:r>
            <a:r>
              <a:rPr lang="en-US" i="1" dirty="0">
                <a:ea typeface="ＭＳ Ｐゴシック" panose="020B0600070205080204" pitchFamily="34" charset="-128"/>
              </a:rPr>
              <a:t>standard user </a:t>
            </a:r>
            <a:r>
              <a:rPr lang="en-US" i="1" dirty="0" err="1">
                <a:ea typeface="ＭＳ Ｐゴシック" panose="020B0600070205080204" pitchFamily="34" charset="-128"/>
              </a:rPr>
              <a:t>dlink</a:t>
            </a:r>
            <a:r>
              <a:rPr lang="en-US" i="1" dirty="0">
                <a:ea typeface="ＭＳ Ｐゴシック" panose="020B0600070205080204" pitchFamily="34" charset="-128"/>
              </a:rPr>
              <a:t> 650</a:t>
            </a:r>
            <a:r>
              <a:rPr lang="en-US" dirty="0">
                <a:ea typeface="ＭＳ Ｐゴシック" panose="020B0600070205080204" pitchFamily="34" charset="-128"/>
              </a:rPr>
              <a:t>” → 200,000 hits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Query 2: “</a:t>
            </a:r>
            <a:r>
              <a:rPr lang="en-US" i="1" dirty="0">
                <a:ea typeface="ＭＳ Ｐゴシック" panose="020B0600070205080204" pitchFamily="34" charset="-128"/>
              </a:rPr>
              <a:t>standard user </a:t>
            </a:r>
            <a:r>
              <a:rPr lang="en-US" i="1" dirty="0" err="1">
                <a:ea typeface="ＭＳ Ｐゴシック" panose="020B0600070205080204" pitchFamily="34" charset="-128"/>
              </a:rPr>
              <a:t>dlink</a:t>
            </a:r>
            <a:r>
              <a:rPr lang="en-US" i="1" dirty="0">
                <a:ea typeface="ＭＳ Ｐゴシック" panose="020B0600070205080204" pitchFamily="34" charset="-128"/>
              </a:rPr>
              <a:t> 650 no card found</a:t>
            </a:r>
            <a:r>
              <a:rPr lang="en-US" dirty="0">
                <a:ea typeface="ＭＳ Ｐゴシック" panose="020B0600070205080204" pitchFamily="34" charset="-128"/>
              </a:rPr>
              <a:t>”: 0 hits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AND gives too few; OR gives too many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88669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0500" y="152401"/>
            <a:ext cx="9677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Feast or Famine: OK for Ranked Retrieval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Rather than a set of documents satisfying a query expression, in </a:t>
            </a:r>
            <a:r>
              <a:rPr 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ranked retrieval</a:t>
            </a:r>
            <a:r>
              <a:rPr lang="en-US" dirty="0">
                <a:ea typeface="ＭＳ Ｐゴシック" panose="020B0600070205080204" pitchFamily="34" charset="-128"/>
              </a:rPr>
              <a:t>, the system returns an ordering over the (top) documents in the collection for a query 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Indeed, the size of the result set is not an issue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We just show the top </a:t>
            </a:r>
            <a:r>
              <a:rPr lang="en-US" i="1" dirty="0">
                <a:ea typeface="ＭＳ Ｐゴシック" panose="020B0600070205080204" pitchFamily="34" charset="-128"/>
              </a:rPr>
              <a:t>k </a:t>
            </a:r>
            <a:r>
              <a:rPr lang="en-US" dirty="0">
                <a:ea typeface="ＭＳ Ｐゴシック" panose="020B0600070205080204" pitchFamily="34" charset="-128"/>
              </a:rPr>
              <a:t>( ≈ 10) results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We don’t overwhelm the user</a:t>
            </a:r>
          </a:p>
          <a:p>
            <a:pPr lvl="1"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Premise: the ranking algorithm works. Is it true?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87014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" y="0"/>
            <a:ext cx="9112250" cy="533400"/>
          </a:xfrm>
        </p:spPr>
        <p:txBody>
          <a:bodyPr/>
          <a:lstStyle/>
          <a:p>
            <a:r>
              <a:rPr lang="en-US" dirty="0"/>
              <a:t>Eye Tracking Study on Search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0" y="5410200"/>
            <a:ext cx="92583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2006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233488" y="6248401"/>
            <a:ext cx="8069262" cy="320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r>
              <a:rPr lang="en-US" dirty="0"/>
              <a:t>http://www.mediative.com/eye-tracking-google-through-the-years/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49F04-50A9-4358-B5C9-470B0A9C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638300"/>
            <a:ext cx="7181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Scoring as the Basis of Ranked Retrieval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Assign a score – say in [0, 1] – to each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This score measures how well document and query “match.”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70786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Query-Document Matching Scores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We need a way of assigning a score to a query/document pair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Let’s start with a one-term query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If the query term does not occur in the document: score should be 0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We will look at a number of alternatives for this.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First take: </a:t>
            </a:r>
            <a:r>
              <a:rPr lang="en-US" dirty="0" err="1">
                <a:ea typeface="ＭＳ Ｐゴシック" panose="020B0600070205080204" pitchFamily="34" charset="-128"/>
              </a:rPr>
              <a:t>Jaccard</a:t>
            </a:r>
            <a:r>
              <a:rPr lang="en-US" dirty="0">
                <a:ea typeface="ＭＳ Ｐゴシック" panose="020B0600070205080204" pitchFamily="34" charset="-128"/>
              </a:rPr>
              <a:t> coefficient?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929753466"/>
      </p:ext>
    </p:extLst>
  </p:cSld>
  <p:clrMapOvr>
    <a:masterClrMapping/>
  </p:clrMapOvr>
</p:sld>
</file>

<file path=ppt/theme/theme1.xml><?xml version="1.0" encoding="utf-8"?>
<a:theme xmlns:a="http://schemas.openxmlformats.org/drawingml/2006/main" name="2_Last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37479</TotalTime>
  <Words>1473</Words>
  <Application>Microsoft Office PowerPoint</Application>
  <PresentationFormat>35mm Slides</PresentationFormat>
  <Paragraphs>189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Andalus</vt:lpstr>
      <vt:lpstr>Arial</vt:lpstr>
      <vt:lpstr>Cambria Math</vt:lpstr>
      <vt:lpstr>Lucida Sans</vt:lpstr>
      <vt:lpstr>Lucida Sans Unicode</vt:lpstr>
      <vt:lpstr>Minion</vt:lpstr>
      <vt:lpstr>Palatino Linotype</vt:lpstr>
      <vt:lpstr>Verdana</vt:lpstr>
      <vt:lpstr>Wingdings</vt:lpstr>
      <vt:lpstr>2_Last Slide</vt:lpstr>
      <vt:lpstr>Worksheet</vt:lpstr>
      <vt:lpstr>Equation</vt:lpstr>
      <vt:lpstr>PowerPoint Presentation</vt:lpstr>
      <vt:lpstr>Today’s Agenda</vt:lpstr>
      <vt:lpstr>Today’s Agenda</vt:lpstr>
      <vt:lpstr>Ranked Retrieval</vt:lpstr>
      <vt:lpstr>Problem with Boolean search: Feast or Famine</vt:lpstr>
      <vt:lpstr>Feast or Famine: OK for Ranked Retrieval</vt:lpstr>
      <vt:lpstr>Eye Tracking Study on Search Results</vt:lpstr>
      <vt:lpstr>Scoring as the Basis of Ranked Retrieval</vt:lpstr>
      <vt:lpstr>Query-Document Matching Scores</vt:lpstr>
      <vt:lpstr>Issues with Jaccard for Scoring</vt:lpstr>
      <vt:lpstr>Binary Term-Document Incidence Matrix</vt:lpstr>
      <vt:lpstr>Term-Document Count Matrices</vt:lpstr>
      <vt:lpstr>Today’s Agenda</vt:lpstr>
      <vt:lpstr>Term Frequency TF</vt:lpstr>
      <vt:lpstr>Inverse Document Frequency IDF</vt:lpstr>
      <vt:lpstr>TF-IDF Weighting</vt:lpstr>
      <vt:lpstr>Binary → Count → Weight Matrix</vt:lpstr>
      <vt:lpstr>Ranking in Vector Space Model</vt:lpstr>
      <vt:lpstr>TF-IDF Weighting has many Variants</vt:lpstr>
      <vt:lpstr>Okapi BM25</vt:lpstr>
      <vt:lpstr>Summary – Vector Space Ranking</vt:lpstr>
      <vt:lpstr>Today’s Agenda</vt:lpstr>
      <vt:lpstr>Efficient Cosine Ranking</vt:lpstr>
      <vt:lpstr>Generic Approach</vt:lpstr>
      <vt:lpstr>Index Elimination</vt:lpstr>
      <vt:lpstr>Champion Lists</vt:lpstr>
      <vt:lpstr>Static Quality Scores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Gupta</dc:creator>
  <cp:lastModifiedBy>Manish Gupta (BING-IDC)</cp:lastModifiedBy>
  <cp:revision>1629</cp:revision>
  <dcterms:created xsi:type="dcterms:W3CDTF">2008-10-30T05:46:58Z</dcterms:created>
  <dcterms:modified xsi:type="dcterms:W3CDTF">2021-09-17T11:00:37Z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gmanish@microsoft.com</vt:lpwstr>
  </property>
  <property fmtid="{D5CDD505-2E9C-101B-9397-08002B2CF9AE}" pid="5" name="MSIP_Label_f42aa342-8706-4288-bd11-ebb85995028c_SetDate">
    <vt:lpwstr>2019-08-08T07:45:59.6887347Z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e145d2f1-93dc-4267-b3a7-0e62ed74fda3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