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17"/>
  </p:notesMasterIdLst>
  <p:sldIdLst>
    <p:sldId id="287" r:id="rId2"/>
    <p:sldId id="28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32" r:id="rId15"/>
    <p:sldId id="344" r:id="rId16"/>
  </p:sldIdLst>
  <p:sldSz cx="10287000" cy="6858000" type="35mm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8CE95-162B-40C8-A951-718D90E62CB7}">
          <p14:sldIdLst>
            <p14:sldId id="287"/>
            <p14:sldId id="288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3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33CC33"/>
    <a:srgbClr val="66CCFF"/>
    <a:srgbClr val="FF6600"/>
    <a:srgbClr val="346374"/>
    <a:srgbClr val="0077BD"/>
    <a:srgbClr val="0033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86355" autoAdjust="0"/>
  </p:normalViewPr>
  <p:slideViewPr>
    <p:cSldViewPr>
      <p:cViewPr varScale="1">
        <p:scale>
          <a:sx n="100" d="100"/>
          <a:sy n="100" d="100"/>
        </p:scale>
        <p:origin x="579" y="5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5648293-2628-4091-BED1-7FD9F753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0FAF6-469A-49A6-8E6E-3041270285C7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661EB-1644-494B-9970-21F1E02A79CF}" type="slidenum">
              <a:rPr lang="en-US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12F16-DC91-44CE-99D0-C5B65FE010C4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5B08F-3269-4FAF-A6D0-13003ED49E1C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7A04-E10C-4D38-86F4-5C2B23216EC5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653F8-1248-4ACF-874C-4A12B85D65B2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60CEF-3F3E-4A0C-A8F2-400871C3A481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83422-3DF2-46FE-8836-3C342C5DED3B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1D98B-2C5C-4F29-B421-598F361D117F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A8F96-C1B9-4029-8BCD-6624A572E866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2060"/>
                </a:solidFill>
                <a:latin typeface="Minion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>
              <a:defRPr sz="1000"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2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D5C474-4230-4742-8879-996C73AA5470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4195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02870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14350" y="1371601"/>
            <a:ext cx="92583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D5C474-4230-4742-8879-996C73AA5470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2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0"/>
            <a:ext cx="8210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7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pubs/citations/journals/surveys/1998-30-4/p528-crestani/" TargetMode="External"/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mmds.html" TargetMode="External"/><Relationship Id="rId2" Type="http://schemas.openxmlformats.org/officeDocument/2006/relationships/hyperlink" Target="http://dl.acm.org/citation.cfm?id=34598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e.iitb.ac.in/soumen/mining-the-we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-inf.mpg.de/departments/d5/teaching/ws11_12/irdm/slides/irdm-4-2-4.pptx" TargetMode="External"/><Relationship Id="rId2" Type="http://schemas.openxmlformats.org/officeDocument/2006/relationships/hyperlink" Target="http://infolab.stanford.edu/~ullman/mining/2009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joe-schmo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Quality Scores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top-ranking documents to be both </a:t>
            </a:r>
            <a:r>
              <a:rPr lang="en-US" i="1" dirty="0"/>
              <a:t>relevant </a:t>
            </a:r>
            <a:r>
              <a:rPr lang="en-US" dirty="0"/>
              <a:t>and </a:t>
            </a:r>
            <a:r>
              <a:rPr lang="en-US" i="1" dirty="0"/>
              <a:t>authoritative</a:t>
            </a:r>
          </a:p>
          <a:p>
            <a:r>
              <a:rPr lang="en-US" i="1" dirty="0">
                <a:solidFill>
                  <a:srgbClr val="C00000"/>
                </a:solidFill>
              </a:rPr>
              <a:t>Relevance</a:t>
            </a:r>
            <a:r>
              <a:rPr lang="en-US" dirty="0">
                <a:solidFill>
                  <a:srgbClr val="C00000"/>
                </a:solidFill>
              </a:rPr>
              <a:t> is being modeled by cosine scores</a:t>
            </a:r>
          </a:p>
          <a:p>
            <a:r>
              <a:rPr lang="en-US" i="1" dirty="0"/>
              <a:t>Authority </a:t>
            </a:r>
            <a:r>
              <a:rPr lang="en-US" dirty="0"/>
              <a:t>is typically a query-independent property of a document</a:t>
            </a:r>
          </a:p>
          <a:p>
            <a:r>
              <a:rPr lang="en-US" dirty="0">
                <a:solidFill>
                  <a:srgbClr val="C00000"/>
                </a:solidFill>
              </a:rPr>
              <a:t>Examples of authority signals</a:t>
            </a:r>
          </a:p>
          <a:p>
            <a:pPr lvl="1"/>
            <a:r>
              <a:rPr lang="en-US" dirty="0"/>
              <a:t>Wikipedia among websites</a:t>
            </a:r>
          </a:p>
          <a:p>
            <a:pPr lvl="1"/>
            <a:r>
              <a:rPr lang="en-US" dirty="0"/>
              <a:t>Articles in certain newspapers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paper with many citations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Many </a:t>
            </a:r>
            <a:r>
              <a:rPr lang="en-US" dirty="0" err="1">
                <a:solidFill>
                  <a:srgbClr val="C00000"/>
                </a:solidFill>
              </a:rPr>
              <a:t>diggs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Y!buzzes</a:t>
            </a:r>
            <a:r>
              <a:rPr lang="en-US" dirty="0">
                <a:solidFill>
                  <a:srgbClr val="C00000"/>
                </a:solidFill>
              </a:rPr>
              <a:t> or del.icio.us marks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Pagerank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Assign to each document a </a:t>
            </a:r>
            <a:r>
              <a:rPr lang="en-US" i="1" dirty="0"/>
              <a:t>query-independent</a:t>
            </a:r>
            <a:r>
              <a:rPr lang="en-US" dirty="0"/>
              <a:t> </a:t>
            </a:r>
            <a:r>
              <a:rPr lang="en-US" u="sng" dirty="0"/>
              <a:t>quality score</a:t>
            </a:r>
            <a:r>
              <a:rPr lang="en-US" dirty="0"/>
              <a:t> in [0,1] to each document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Denote this by </a:t>
            </a:r>
            <a:r>
              <a:rPr lang="en-US" i="1" dirty="0"/>
              <a:t>g(d)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Simple iterative scheme (aka </a:t>
            </a:r>
            <a:r>
              <a:rPr lang="en-US">
                <a:solidFill>
                  <a:schemeClr val="accent2"/>
                </a:solidFill>
              </a:rPr>
              <a:t>relaxation</a:t>
            </a:r>
            <a:r>
              <a:rPr lang="en-US"/>
              <a:t>)</a:t>
            </a:r>
          </a:p>
          <a:p>
            <a:r>
              <a:rPr lang="en-US"/>
              <a:t>Suppose there are N web pages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/>
              <a:t>Initialize: </a:t>
            </a:r>
            <a:r>
              <a:rPr lang="en-US" b="1"/>
              <a:t>r</a:t>
            </a:r>
            <a:r>
              <a:rPr lang="en-US" baseline="30000"/>
              <a:t>0</a:t>
            </a:r>
            <a:r>
              <a:rPr lang="en-US"/>
              <a:t> = [1/N,….,1/N]</a:t>
            </a:r>
            <a:r>
              <a:rPr lang="en-US" baseline="30000"/>
              <a:t>T</a:t>
            </a:r>
            <a:endParaRPr lang="en-US"/>
          </a:p>
          <a:p>
            <a:r>
              <a:rPr lang="en-US"/>
              <a:t>Iterate: </a:t>
            </a:r>
            <a:r>
              <a:rPr lang="en-US" b="1"/>
              <a:t>r</a:t>
            </a:r>
            <a:r>
              <a:rPr lang="en-US" baseline="30000"/>
              <a:t>k+1</a:t>
            </a:r>
            <a:r>
              <a:rPr lang="en-US"/>
              <a:t> = </a:t>
            </a:r>
            <a:r>
              <a:rPr lang="en-US" b="1"/>
              <a:t>Mr</a:t>
            </a:r>
            <a:r>
              <a:rPr lang="en-US" baseline="30000"/>
              <a:t>k</a:t>
            </a:r>
          </a:p>
          <a:p>
            <a:r>
              <a:rPr lang="en-US"/>
              <a:t>Stop when |</a:t>
            </a:r>
            <a:r>
              <a:rPr lang="en-US" b="1"/>
              <a:t>r</a:t>
            </a:r>
            <a:r>
              <a:rPr lang="en-US" baseline="30000"/>
              <a:t>k+1 </a:t>
            </a:r>
            <a:r>
              <a:rPr lang="en-US"/>
              <a:t>- </a:t>
            </a:r>
            <a:r>
              <a:rPr lang="en-US" b="1"/>
              <a:t>r</a:t>
            </a:r>
            <a:r>
              <a:rPr lang="en-US" baseline="30000"/>
              <a:t>k</a:t>
            </a:r>
            <a:r>
              <a:rPr lang="en-US"/>
              <a:t>|</a:t>
            </a:r>
            <a:r>
              <a:rPr lang="en-US" baseline="-25000"/>
              <a:t>1</a:t>
            </a:r>
            <a:r>
              <a:rPr lang="en-US"/>
              <a:t> &lt; </a:t>
            </a:r>
            <a:r>
              <a:rPr lang="en-US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</a:p>
          <a:p>
            <a:pPr lvl="1"/>
            <a:r>
              <a:rPr lang="en-US"/>
              <a:t>|</a:t>
            </a:r>
            <a:r>
              <a:rPr lang="en-US" b="1"/>
              <a:t>x</a:t>
            </a:r>
            <a:r>
              <a:rPr lang="en-US"/>
              <a:t>|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>
                <a:latin typeface="Symbol" panose="05050102010706020507" pitchFamily="18" charset="2"/>
                <a:sym typeface="Symbol" panose="05050102010706020507" pitchFamily="18" charset="2"/>
              </a:rPr>
              <a:t></a:t>
            </a:r>
            <a:r>
              <a:rPr lang="en-US" baseline="-25000"/>
              <a:t>1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aseline="-25000"/>
              <a:t>i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aseline="-25000"/>
              <a:t>N</a:t>
            </a:r>
            <a:r>
              <a:rPr lang="en-US"/>
              <a:t>|x</a:t>
            </a:r>
            <a:r>
              <a:rPr lang="en-US" baseline="-25000"/>
              <a:t>i</a:t>
            </a:r>
            <a:r>
              <a:rPr lang="en-US"/>
              <a:t>| is the L</a:t>
            </a:r>
            <a:r>
              <a:rPr lang="en-US" baseline="-5000"/>
              <a:t>1</a:t>
            </a:r>
            <a:r>
              <a:rPr lang="en-US"/>
              <a:t> norm </a:t>
            </a:r>
          </a:p>
          <a:p>
            <a:pPr lvl="1"/>
            <a:r>
              <a:rPr lang="en-US"/>
              <a:t>Can use any other vector norm e.g., Euclidean</a:t>
            </a:r>
            <a:endParaRPr lang="en-US" baseline="30000"/>
          </a:p>
          <a:p>
            <a:pPr lvl="1"/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184162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Iteration Example</a:t>
            </a:r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952500" y="1676400"/>
            <a:ext cx="3505200" cy="2743200"/>
            <a:chOff x="240" y="1296"/>
            <a:chExt cx="2544" cy="1968"/>
          </a:xfrm>
        </p:grpSpPr>
        <p:sp>
          <p:nvSpPr>
            <p:cNvPr id="25620" name="Oval 20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25621" name="Oval 21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27" name="AutoShape 27"/>
            <p:cNvCxnSpPr>
              <a:cxnSpLocks noChangeShapeType="1"/>
              <a:stCxn id="25620" idx="6"/>
              <a:endCxn id="25620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6354763" y="2133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5881689" y="2098676"/>
            <a:ext cx="1816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y   1/2 1/2   0</a:t>
            </a:r>
          </a:p>
          <a:p>
            <a:r>
              <a:rPr lang="en-US" sz="2400">
                <a:latin typeface="Times New Roman" panose="02020603050405020304" pitchFamily="18" charset="0"/>
              </a:rPr>
              <a:t>a    1/2  0    1</a:t>
            </a:r>
          </a:p>
          <a:p>
            <a:r>
              <a:rPr lang="en-US" sz="2400">
                <a:latin typeface="Times New Roman" panose="02020603050405020304" pitchFamily="18" charset="0"/>
              </a:rPr>
              <a:t>m    0  1/2   0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6415088" y="1641475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y    a     m</a:t>
            </a:r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1714501" y="4797426"/>
            <a:ext cx="801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y</a:t>
            </a:r>
          </a:p>
          <a:p>
            <a:r>
              <a:rPr lang="en-US" sz="2400">
                <a:latin typeface="Times New Roman" panose="02020603050405020304" pitchFamily="18" charset="0"/>
              </a:rPr>
              <a:t>a    =</a:t>
            </a:r>
          </a:p>
          <a:p>
            <a:r>
              <a:rPr 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5671" name="Text Box 71"/>
          <p:cNvSpPr txBox="1">
            <a:spLocks noChangeArrowheads="1"/>
          </p:cNvSpPr>
          <p:nvPr/>
        </p:nvSpPr>
        <p:spPr bwMode="auto">
          <a:xfrm>
            <a:off x="31019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38639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1/2</a:t>
            </a:r>
          </a:p>
          <a:p>
            <a:r>
              <a:rPr lang="en-US" sz="2400">
                <a:latin typeface="Times New Roman" panose="02020603050405020304" pitchFamily="18" charset="0"/>
              </a:rPr>
              <a:t>1/6</a:t>
            </a:r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4702175" y="4832351"/>
            <a:ext cx="7312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5/12</a:t>
            </a:r>
          </a:p>
          <a:p>
            <a:r>
              <a:rPr lang="en-US" sz="2400">
                <a:latin typeface="Times New Roman" panose="02020603050405020304" pitchFamily="18" charset="0"/>
              </a:rPr>
              <a:t> 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 1/4</a:t>
            </a:r>
          </a:p>
        </p:txBody>
      </p:sp>
      <p:sp>
        <p:nvSpPr>
          <p:cNvPr id="25674" name="Text Box 74"/>
          <p:cNvSpPr txBox="1">
            <a:spLocks noChangeArrowheads="1"/>
          </p:cNvSpPr>
          <p:nvPr/>
        </p:nvSpPr>
        <p:spPr bwMode="auto">
          <a:xfrm>
            <a:off x="5616576" y="4832351"/>
            <a:ext cx="8737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3/8</a:t>
            </a:r>
          </a:p>
          <a:p>
            <a:r>
              <a:rPr lang="en-US" sz="2400">
                <a:latin typeface="Times New Roman" panose="02020603050405020304" pitchFamily="18" charset="0"/>
              </a:rPr>
              <a:t>11/24</a:t>
            </a:r>
          </a:p>
          <a:p>
            <a:r>
              <a:rPr lang="en-US" sz="2400">
                <a:latin typeface="Times New Roman" panose="02020603050405020304" pitchFamily="18" charset="0"/>
              </a:rPr>
              <a:t>1/6</a:t>
            </a:r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75215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2/5</a:t>
            </a:r>
          </a:p>
          <a:p>
            <a:r>
              <a:rPr lang="en-US" sz="2400">
                <a:latin typeface="Times New Roman" panose="02020603050405020304" pitchFamily="18" charset="0"/>
              </a:rPr>
              <a:t>2/5</a:t>
            </a:r>
          </a:p>
          <a:p>
            <a:r>
              <a:rPr lang="en-US" sz="2400">
                <a:latin typeface="Times New Roman" panose="02020603050405020304" pitchFamily="18" charset="0"/>
              </a:rPr>
              <a:t>1/5</a:t>
            </a: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6591300" y="51784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5403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70" grpId="0"/>
      <p:bldP spid="25671" grpId="0"/>
      <p:bldP spid="25672" grpId="0" autoUpdateAnimBg="0"/>
      <p:bldP spid="25673" grpId="0" autoUpdateAnimBg="0"/>
      <p:bldP spid="25674" grpId="0" autoUpdateAnimBg="0"/>
      <p:bldP spid="25675" grpId="0" autoUpdateAnimBg="0"/>
      <p:bldP spid="2567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Walk Interpretation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Imagine a </a:t>
            </a:r>
            <a:r>
              <a:rPr lang="en-US">
                <a:solidFill>
                  <a:schemeClr val="accent2"/>
                </a:solidFill>
              </a:rPr>
              <a:t>random web surfer</a:t>
            </a:r>
          </a:p>
          <a:p>
            <a:pPr lvl="1"/>
            <a:r>
              <a:rPr lang="en-US"/>
              <a:t>At any time t, surfer is on some page P</a:t>
            </a:r>
          </a:p>
          <a:p>
            <a:pPr lvl="1"/>
            <a:r>
              <a:rPr lang="en-US"/>
              <a:t>At time t+1, the surfer follows an outlink from P uniformly at random</a:t>
            </a:r>
          </a:p>
          <a:p>
            <a:pPr lvl="1"/>
            <a:r>
              <a:rPr lang="en-US"/>
              <a:t>Ends up on some page Q linked from P</a:t>
            </a:r>
          </a:p>
          <a:p>
            <a:pPr lvl="1"/>
            <a:r>
              <a:rPr lang="en-US"/>
              <a:t>Process repeats indefinitely</a:t>
            </a:r>
          </a:p>
          <a:p>
            <a:r>
              <a:rPr lang="en-US"/>
              <a:t>Let </a:t>
            </a:r>
            <a:r>
              <a:rPr lang="en-US" b="1"/>
              <a:t>p</a:t>
            </a:r>
            <a:r>
              <a:rPr lang="en-US"/>
              <a:t>(t) be a vector whose i</a:t>
            </a:r>
            <a:r>
              <a:rPr lang="en-US" baseline="30000"/>
              <a:t>th</a:t>
            </a:r>
            <a:r>
              <a:rPr lang="en-US"/>
              <a:t> component is the probability that the surfer is at page i at time t</a:t>
            </a:r>
          </a:p>
          <a:p>
            <a:pPr lvl="1"/>
            <a:r>
              <a:rPr lang="en-US" b="1"/>
              <a:t>p</a:t>
            </a:r>
            <a:r>
              <a:rPr lang="en-US"/>
              <a:t>(t) is a probability distribution on pages</a:t>
            </a:r>
          </a:p>
        </p:txBody>
      </p:sp>
    </p:spTree>
    <p:extLst>
      <p:ext uri="{BB962C8B-B14F-4D97-AF65-F5344CB8AC3E}">
        <p14:creationId xmlns:p14="http://schemas.microsoft.com/office/powerpoint/2010/main" val="165853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Stationary Distribution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Where is the surfer at time t+1?</a:t>
            </a:r>
          </a:p>
          <a:p>
            <a:pPr lvl="1"/>
            <a:r>
              <a:rPr lang="en-US"/>
              <a:t>Follows a link uniformly at random</a:t>
            </a:r>
          </a:p>
          <a:p>
            <a:pPr lvl="1"/>
            <a:r>
              <a:rPr lang="en-US" b="1"/>
              <a:t>p</a:t>
            </a:r>
            <a:r>
              <a:rPr lang="en-US"/>
              <a:t>(t+1) = </a:t>
            </a:r>
            <a:r>
              <a:rPr lang="en-US" b="1"/>
              <a:t>Mp</a:t>
            </a:r>
            <a:r>
              <a:rPr lang="en-US"/>
              <a:t>(t)</a:t>
            </a:r>
          </a:p>
          <a:p>
            <a:r>
              <a:rPr lang="en-US"/>
              <a:t>Suppose the random walk reaches a state such that </a:t>
            </a:r>
            <a:r>
              <a:rPr lang="en-US" b="1"/>
              <a:t>p</a:t>
            </a:r>
            <a:r>
              <a:rPr lang="en-US"/>
              <a:t>(t+1) = </a:t>
            </a:r>
            <a:r>
              <a:rPr lang="en-US" b="1"/>
              <a:t>Mp</a:t>
            </a:r>
            <a:r>
              <a:rPr lang="en-US"/>
              <a:t>(t) = </a:t>
            </a:r>
            <a:r>
              <a:rPr lang="en-US" b="1"/>
              <a:t>p</a:t>
            </a:r>
            <a:r>
              <a:rPr lang="en-US"/>
              <a:t>(t)</a:t>
            </a:r>
          </a:p>
          <a:p>
            <a:pPr lvl="1"/>
            <a:r>
              <a:rPr lang="en-US"/>
              <a:t>Then </a:t>
            </a:r>
            <a:r>
              <a:rPr lang="en-US" b="1"/>
              <a:t>p</a:t>
            </a:r>
            <a:r>
              <a:rPr lang="en-US"/>
              <a:t>(t) is called a </a:t>
            </a:r>
            <a:r>
              <a:rPr lang="en-US">
                <a:solidFill>
                  <a:schemeClr val="accent2"/>
                </a:solidFill>
              </a:rPr>
              <a:t>stationary distribution</a:t>
            </a:r>
            <a:r>
              <a:rPr lang="en-US"/>
              <a:t> for the random walk</a:t>
            </a:r>
          </a:p>
          <a:p>
            <a:r>
              <a:rPr lang="en-US"/>
              <a:t>Our rank vector </a:t>
            </a:r>
            <a:r>
              <a:rPr lang="en-US" b="1"/>
              <a:t>r</a:t>
            </a:r>
            <a:r>
              <a:rPr lang="en-US"/>
              <a:t> satisfies </a:t>
            </a:r>
            <a:r>
              <a:rPr lang="en-US" b="1"/>
              <a:t>r </a:t>
            </a:r>
            <a:r>
              <a:rPr lang="en-US"/>
              <a:t>= </a:t>
            </a:r>
            <a:r>
              <a:rPr lang="en-US" b="1"/>
              <a:t>Mr</a:t>
            </a:r>
          </a:p>
          <a:p>
            <a:pPr lvl="1"/>
            <a:r>
              <a:rPr lang="en-US"/>
              <a:t>So it is a stationary distribution for the random surfer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Chapters 6,7,8 of </a:t>
            </a:r>
            <a:r>
              <a:rPr lang="en-US" sz="1800" u="sng" dirty="0">
                <a:hlinkClick r:id="rId2"/>
              </a:rPr>
              <a:t>Manning-</a:t>
            </a:r>
            <a:r>
              <a:rPr lang="en-US" sz="1800" u="sng" dirty="0" err="1">
                <a:hlinkClick r:id="rId2"/>
              </a:rPr>
              <a:t>Raghavan</a:t>
            </a:r>
            <a:r>
              <a:rPr lang="en-US" sz="1800" u="sng" dirty="0">
                <a:hlinkClick r:id="rId2"/>
              </a:rPr>
              <a:t>-</a:t>
            </a:r>
            <a:r>
              <a:rPr lang="en-US" sz="1800" u="sng" dirty="0" err="1">
                <a:hlinkClick r:id="rId2"/>
              </a:rPr>
              <a:t>Schuetze</a:t>
            </a:r>
            <a:r>
              <a:rPr lang="en-US" sz="1800" u="sng" dirty="0">
                <a:hlinkClick r:id="rId2"/>
              </a:rPr>
              <a:t> book</a:t>
            </a: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http://nlp.stanford.edu/IR-book/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S. E. Robertson and K. </a:t>
            </a:r>
            <a:r>
              <a:rPr lang="en-US" sz="1800" dirty="0" err="1"/>
              <a:t>Spärck</a:t>
            </a:r>
            <a:r>
              <a:rPr lang="en-US" sz="1800" dirty="0"/>
              <a:t> Jones. 1976. Relevance Weighting of Search Terms. </a:t>
            </a:r>
            <a:r>
              <a:rPr lang="en-US" sz="1800" i="1" dirty="0"/>
              <a:t>Journal of the American Society for Information Sciences </a:t>
            </a:r>
            <a:r>
              <a:rPr lang="en-US" sz="1800" dirty="0"/>
              <a:t>27(3): 129–146.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C. J. van </a:t>
            </a:r>
            <a:r>
              <a:rPr lang="en-US" sz="1800" dirty="0" err="1"/>
              <a:t>Rijsbergen</a:t>
            </a:r>
            <a:r>
              <a:rPr lang="en-US" sz="1800" dirty="0"/>
              <a:t>. 1979. </a:t>
            </a:r>
            <a:r>
              <a:rPr lang="en-US" sz="1800" i="1" dirty="0"/>
              <a:t>Information Retrieval.</a:t>
            </a:r>
            <a:r>
              <a:rPr lang="en-US" sz="1800" dirty="0"/>
              <a:t> 2nd ed. London: Butterworths, chapter 6.  [Most details of math] http://www.dcs.gla.ac.uk/Keith/Preface.html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N. </a:t>
            </a:r>
            <a:r>
              <a:rPr lang="en-US" sz="1800" dirty="0" err="1"/>
              <a:t>Fuhr</a:t>
            </a:r>
            <a:r>
              <a:rPr lang="en-US" sz="1800" dirty="0"/>
              <a:t>. 1992. Probabilistic Models in Information Retrieval. </a:t>
            </a:r>
            <a:r>
              <a:rPr lang="en-US" sz="1800" i="1" dirty="0"/>
              <a:t>The Computer Journal</a:t>
            </a:r>
            <a:r>
              <a:rPr lang="en-US" sz="1800" dirty="0"/>
              <a:t>, 35(3),243–255.  [Easiest read, with BNs]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F. </a:t>
            </a:r>
            <a:r>
              <a:rPr lang="en-US" sz="1800" dirty="0" err="1"/>
              <a:t>Crestani</a:t>
            </a:r>
            <a:r>
              <a:rPr lang="en-US" sz="1800" dirty="0"/>
              <a:t>, M. </a:t>
            </a:r>
            <a:r>
              <a:rPr lang="en-US" sz="1800" dirty="0" err="1"/>
              <a:t>Lalmas</a:t>
            </a:r>
            <a:r>
              <a:rPr lang="en-US" sz="1800" dirty="0"/>
              <a:t>, C. J. van </a:t>
            </a:r>
            <a:r>
              <a:rPr lang="en-US" sz="1800" dirty="0" err="1"/>
              <a:t>Rijsbergen</a:t>
            </a:r>
            <a:r>
              <a:rPr lang="en-US" sz="1800" dirty="0"/>
              <a:t>, and I. Campbell. 1998. Is This Document Relevant? ... Probably: A Survey of Probabilistic Models in Information Retrieval. </a:t>
            </a:r>
            <a:r>
              <a:rPr lang="en-US" sz="1800" i="1" dirty="0"/>
              <a:t>ACM Computing Surveys</a:t>
            </a:r>
            <a:r>
              <a:rPr lang="en-US" sz="1800" dirty="0"/>
              <a:t> 30(4): 528–552.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hlinkClick r:id="rId3"/>
              </a:rPr>
              <a:t>http://www.acm.org/pubs/citations/journals/surveys/1998-30-4/p528-crestani/</a:t>
            </a:r>
            <a:endParaRPr lang="en-US" sz="1400" dirty="0"/>
          </a:p>
          <a:p>
            <a:pPr marL="0" indent="0">
              <a:lnSpc>
                <a:spcPct val="13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57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028700" y="11430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>
                <a:hlinkClick r:id="rId2"/>
              </a:rPr>
              <a:t>A nice summary of link analysis algorithms from John Kleinberg</a:t>
            </a:r>
            <a:endParaRPr lang="en-US" u="sng" dirty="0"/>
          </a:p>
          <a:p>
            <a:pPr lvl="1"/>
            <a:r>
              <a:rPr lang="en-US" dirty="0"/>
              <a:t>http://dl.acm.org/citation.cfm?id=345982</a:t>
            </a:r>
          </a:p>
          <a:p>
            <a:r>
              <a:rPr lang="en-US" dirty="0"/>
              <a:t>Chapter 5: "Link Analysis" from </a:t>
            </a:r>
            <a:r>
              <a:rPr lang="en-US" u="sng" dirty="0">
                <a:hlinkClick r:id="rId3"/>
              </a:rPr>
              <a:t>Mining of Massive Datasets</a:t>
            </a:r>
            <a:endParaRPr lang="en-US" u="sng" dirty="0"/>
          </a:p>
          <a:p>
            <a:pPr lvl="1"/>
            <a:r>
              <a:rPr lang="en-US" dirty="0"/>
              <a:t>http://infolab.stanford.edu/~ullman/mmds.html</a:t>
            </a:r>
          </a:p>
          <a:p>
            <a:r>
              <a:rPr lang="en-US" dirty="0"/>
              <a:t>Chapter 7 (Social Network Analysis) from </a:t>
            </a:r>
            <a:r>
              <a:rPr lang="en-US" u="sng" dirty="0">
                <a:hlinkClick r:id="rId4"/>
              </a:rPr>
              <a:t>Mining the Web</a:t>
            </a:r>
            <a:endParaRPr lang="en-US" u="sng" dirty="0"/>
          </a:p>
          <a:p>
            <a:pPr lvl="1"/>
            <a:r>
              <a:rPr lang="en-US" dirty="0"/>
              <a:t>http://www.cse.iitb.ac.in/soumen/mining-the-web/</a:t>
            </a:r>
          </a:p>
          <a:p>
            <a:r>
              <a:rPr lang="en-US" dirty="0"/>
              <a:t>J.M. Kleinberg: Authoritative Sources in a Hyperlinked Environment, JACM 46(5), 1999</a:t>
            </a:r>
          </a:p>
          <a:p>
            <a:r>
              <a:rPr lang="en-US" dirty="0"/>
              <a:t>S </a:t>
            </a:r>
            <a:r>
              <a:rPr lang="en-US" dirty="0" err="1"/>
              <a:t>Brin</a:t>
            </a:r>
            <a:r>
              <a:rPr lang="en-US" dirty="0"/>
              <a:t>, L. Page: The Anatomy of a Large-Scale </a:t>
            </a:r>
            <a:r>
              <a:rPr lang="en-US" dirty="0" err="1"/>
              <a:t>Hypertextual</a:t>
            </a:r>
            <a:r>
              <a:rPr lang="en-US" dirty="0"/>
              <a:t> Web Search Engine, WWW 1998</a:t>
            </a:r>
          </a:p>
          <a:p>
            <a:r>
              <a:rPr lang="en-US" dirty="0"/>
              <a:t>M. </a:t>
            </a:r>
            <a:r>
              <a:rPr lang="en-US" dirty="0" err="1"/>
              <a:t>Najork</a:t>
            </a:r>
            <a:r>
              <a:rPr lang="en-US" dirty="0"/>
              <a:t>, H. Zaragoza, M. Taylor: HITS on the Web: How does it Compare?, SIGIR 2007</a:t>
            </a:r>
          </a:p>
          <a:p>
            <a:r>
              <a:rPr lang="en-US" dirty="0"/>
              <a:t>R. Lempel, S. Moran: SALSA: The Stochastic Approach for Link-Structure Analysis, ACM TOIS 19(2), 2001.</a:t>
            </a:r>
          </a:p>
          <a:p>
            <a:r>
              <a:rPr lang="en-US" dirty="0"/>
              <a:t>G. </a:t>
            </a:r>
            <a:r>
              <a:rPr lang="en-US" dirty="0" err="1"/>
              <a:t>Jeh</a:t>
            </a:r>
            <a:r>
              <a:rPr lang="en-US" dirty="0"/>
              <a:t>, J. </a:t>
            </a:r>
            <a:r>
              <a:rPr lang="en-US" dirty="0" err="1"/>
              <a:t>Widom</a:t>
            </a:r>
            <a:r>
              <a:rPr lang="en-US" dirty="0"/>
              <a:t>: </a:t>
            </a:r>
            <a:r>
              <a:rPr lang="en-US" dirty="0" err="1"/>
              <a:t>SimRank</a:t>
            </a:r>
            <a:r>
              <a:rPr lang="en-US" dirty="0"/>
              <a:t>: a Measure of Structural-Context Similarity, KDD 2002</a:t>
            </a:r>
          </a:p>
          <a:p>
            <a:r>
              <a:rPr lang="en-US" dirty="0" err="1"/>
              <a:t>Taher</a:t>
            </a:r>
            <a:r>
              <a:rPr lang="en-US" dirty="0"/>
              <a:t> </a:t>
            </a:r>
            <a:r>
              <a:rPr lang="en-US" dirty="0" err="1"/>
              <a:t>Haveliwala</a:t>
            </a:r>
            <a:r>
              <a:rPr lang="en-US" dirty="0"/>
              <a:t>: Topic-Sensitive PageRank: A Context-Sensitive Ranking Algorithm for Web Search, IEEE Trans. on Knowledge and Data Engineering, 2003.</a:t>
            </a:r>
          </a:p>
          <a:p>
            <a:r>
              <a:rPr lang="en-US" dirty="0"/>
              <a:t>G. </a:t>
            </a:r>
            <a:r>
              <a:rPr lang="en-US" dirty="0" err="1"/>
              <a:t>Jeh</a:t>
            </a:r>
            <a:r>
              <a:rPr lang="en-US" dirty="0"/>
              <a:t>, J. </a:t>
            </a:r>
            <a:r>
              <a:rPr lang="en-US" dirty="0" err="1"/>
              <a:t>Widom</a:t>
            </a:r>
            <a:r>
              <a:rPr lang="en-US" dirty="0"/>
              <a:t>: Scaling personalized web search, WWW 2003.</a:t>
            </a:r>
          </a:p>
          <a:p>
            <a:r>
              <a:rPr lang="en-US" dirty="0"/>
              <a:t>D. </a:t>
            </a:r>
            <a:r>
              <a:rPr lang="en-US" dirty="0" err="1"/>
              <a:t>Fogaras</a:t>
            </a:r>
            <a:r>
              <a:rPr lang="en-US" dirty="0"/>
              <a:t>, B. </a:t>
            </a:r>
            <a:r>
              <a:rPr lang="en-US" dirty="0" err="1"/>
              <a:t>Racz</a:t>
            </a:r>
            <a:r>
              <a:rPr lang="en-US" dirty="0"/>
              <a:t>, K. </a:t>
            </a:r>
            <a:r>
              <a:rPr lang="en-US" dirty="0" err="1"/>
              <a:t>Csalogany</a:t>
            </a:r>
            <a:r>
              <a:rPr lang="en-US" dirty="0"/>
              <a:t>, A. </a:t>
            </a:r>
            <a:r>
              <a:rPr lang="en-US" dirty="0" err="1"/>
              <a:t>Benczur</a:t>
            </a:r>
            <a:r>
              <a:rPr lang="en-US" dirty="0"/>
              <a:t>: Towards Scaling Fully Personalized PageRank: Algorithms, Lower Bounds, and Experiments, Internet Mathematics 2(3): 333-358, 2006.</a:t>
            </a:r>
          </a:p>
        </p:txBody>
      </p:sp>
    </p:spTree>
    <p:extLst>
      <p:ext uri="{BB962C8B-B14F-4D97-AF65-F5344CB8AC3E}">
        <p14:creationId xmlns:p14="http://schemas.microsoft.com/office/powerpoint/2010/main" val="246222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Score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total score combining cosine relevance and authority</a:t>
            </a:r>
          </a:p>
          <a:p>
            <a:r>
              <a:rPr lang="en-US" dirty="0">
                <a:solidFill>
                  <a:srgbClr val="C00000"/>
                </a:solidFill>
              </a:rPr>
              <a:t>net-score(</a:t>
            </a:r>
            <a:r>
              <a:rPr lang="en-US" i="1" dirty="0" err="1">
                <a:solidFill>
                  <a:srgbClr val="C00000"/>
                </a:solidFill>
              </a:rPr>
              <a:t>q,d</a:t>
            </a:r>
            <a:r>
              <a:rPr lang="en-US" dirty="0">
                <a:solidFill>
                  <a:srgbClr val="C00000"/>
                </a:solidFill>
              </a:rPr>
              <a:t>) = </a:t>
            </a:r>
            <a:r>
              <a:rPr lang="en-US" i="1" dirty="0">
                <a:solidFill>
                  <a:srgbClr val="C00000"/>
                </a:solidFill>
              </a:rPr>
              <a:t>g(d) + </a:t>
            </a:r>
            <a:r>
              <a:rPr lang="en-US" dirty="0">
                <a:solidFill>
                  <a:srgbClr val="C00000"/>
                </a:solidFill>
              </a:rPr>
              <a:t>cosine(</a:t>
            </a:r>
            <a:r>
              <a:rPr lang="en-US" i="1" dirty="0" err="1">
                <a:solidFill>
                  <a:srgbClr val="C00000"/>
                </a:solidFill>
              </a:rPr>
              <a:t>q,d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Can use some other linear combination than an equal weighting</a:t>
            </a:r>
          </a:p>
          <a:p>
            <a:pPr lvl="1"/>
            <a:r>
              <a:rPr lang="en-US" dirty="0"/>
              <a:t>Indeed, any function of the two “signals” of user happiness</a:t>
            </a:r>
          </a:p>
        </p:txBody>
      </p:sp>
    </p:spTree>
    <p:extLst>
      <p:ext uri="{BB962C8B-B14F-4D97-AF65-F5344CB8AC3E}">
        <p14:creationId xmlns:p14="http://schemas.microsoft.com/office/powerpoint/2010/main" val="6867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38880"/>
            <a:ext cx="82296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PageRank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576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Manish Gupta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1" y="541020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borrowed (and modified) from</a:t>
            </a:r>
          </a:p>
          <a:p>
            <a:r>
              <a:rPr lang="en-US" sz="1400" dirty="0">
                <a:hlinkClick r:id="rId2"/>
              </a:rPr>
              <a:t>http://infolab.stanford.edu/~ullman/mining/2009/index.html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http://www.mpi-inf.mpg.de/departments/d5/teaching/ws11_12/irdm/slides/irdm-4-2-4.pptx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Web Pages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pages are not equally “important”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www.joe-schmoe.com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www.stanford.edu</a:t>
            </a:r>
          </a:p>
          <a:p>
            <a:r>
              <a:rPr lang="en-US" dirty="0" err="1"/>
              <a:t>Inlinks</a:t>
            </a:r>
            <a:r>
              <a:rPr lang="en-US" dirty="0"/>
              <a:t> as votes</a:t>
            </a:r>
          </a:p>
          <a:p>
            <a:pPr lvl="1"/>
            <a:r>
              <a:rPr lang="en-US" sz="2000" dirty="0">
                <a:hlinkClick r:id="rId3"/>
              </a:rPr>
              <a:t>www.stanford.edu</a:t>
            </a:r>
            <a:r>
              <a:rPr lang="en-US" sz="2000" dirty="0"/>
              <a:t> has 23,400 </a:t>
            </a:r>
            <a:r>
              <a:rPr lang="en-US" sz="2000" dirty="0" err="1"/>
              <a:t>inlinks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www.joe-schmoe.com</a:t>
            </a:r>
            <a:r>
              <a:rPr lang="en-US" sz="2000" dirty="0"/>
              <a:t> has 1 </a:t>
            </a:r>
            <a:r>
              <a:rPr lang="en-US" sz="2000" dirty="0" err="1"/>
              <a:t>inlink</a:t>
            </a:r>
            <a:endParaRPr lang="en-US" sz="2000" dirty="0"/>
          </a:p>
          <a:p>
            <a:r>
              <a:rPr lang="en-US" dirty="0">
                <a:solidFill>
                  <a:srgbClr val="00B050"/>
                </a:solidFill>
              </a:rPr>
              <a:t>Are all </a:t>
            </a:r>
            <a:r>
              <a:rPr lang="en-US" dirty="0" err="1">
                <a:solidFill>
                  <a:srgbClr val="00B050"/>
                </a:solidFill>
              </a:rPr>
              <a:t>inlinks</a:t>
            </a:r>
            <a:r>
              <a:rPr lang="en-US" dirty="0">
                <a:solidFill>
                  <a:srgbClr val="00B050"/>
                </a:solidFill>
              </a:rPr>
              <a:t> equal?</a:t>
            </a:r>
          </a:p>
          <a:p>
            <a:pPr lvl="1"/>
            <a:r>
              <a:rPr lang="en-US" sz="2000" dirty="0"/>
              <a:t>Recursive question</a:t>
            </a:r>
          </a:p>
          <a:p>
            <a:pPr lvl="1"/>
            <a:r>
              <a:rPr lang="en-US" sz="2000" dirty="0"/>
              <a:t>Each link’s vote is proportional to the </a:t>
            </a:r>
            <a:r>
              <a:rPr lang="en-US" sz="2000" dirty="0">
                <a:solidFill>
                  <a:schemeClr val="accent2"/>
                </a:solidFill>
              </a:rPr>
              <a:t>importance</a:t>
            </a:r>
            <a:r>
              <a:rPr lang="en-US" sz="2000" dirty="0"/>
              <a:t> of its source page</a:t>
            </a:r>
          </a:p>
          <a:p>
            <a:pPr lvl="1"/>
            <a:r>
              <a:rPr lang="en-US" sz="2000" dirty="0"/>
              <a:t>If page </a:t>
            </a:r>
            <a:r>
              <a:rPr lang="en-US" sz="2000" dirty="0">
                <a:solidFill>
                  <a:schemeClr val="accent2"/>
                </a:solidFill>
              </a:rPr>
              <a:t>P</a:t>
            </a:r>
            <a:r>
              <a:rPr lang="en-US" sz="2000" dirty="0"/>
              <a:t> with importance </a:t>
            </a:r>
            <a:r>
              <a:rPr lang="en-US" sz="2000" dirty="0">
                <a:solidFill>
                  <a:schemeClr val="accent2"/>
                </a:solidFill>
              </a:rPr>
              <a:t>x</a:t>
            </a:r>
            <a:r>
              <a:rPr lang="en-US" sz="2000" dirty="0"/>
              <a:t> has </a:t>
            </a:r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 err="1"/>
              <a:t>outlinks</a:t>
            </a:r>
            <a:r>
              <a:rPr lang="en-US" sz="2000" dirty="0"/>
              <a:t>, each link gets </a:t>
            </a:r>
            <a:r>
              <a:rPr lang="en-US" sz="2000" dirty="0">
                <a:solidFill>
                  <a:schemeClr val="accent2"/>
                </a:solidFill>
              </a:rPr>
              <a:t>x/n</a:t>
            </a:r>
            <a:r>
              <a:rPr lang="en-US" sz="2000" dirty="0"/>
              <a:t> votes</a:t>
            </a:r>
          </a:p>
          <a:p>
            <a:pPr lvl="1"/>
            <a:r>
              <a:rPr lang="en-US" sz="2000" dirty="0"/>
              <a:t>Page </a:t>
            </a:r>
            <a:r>
              <a:rPr lang="en-US" sz="2000" dirty="0">
                <a:solidFill>
                  <a:schemeClr val="accent2"/>
                </a:solidFill>
              </a:rPr>
              <a:t>P</a:t>
            </a:r>
            <a:r>
              <a:rPr lang="en-US" sz="2000" dirty="0"/>
              <a:t>’s own importance is the sum of the votes on its </a:t>
            </a:r>
            <a:r>
              <a:rPr lang="en-US" sz="2000" dirty="0" err="1"/>
              <a:t>inlinks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2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“Flow” Model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952500" y="2390775"/>
            <a:ext cx="4038600" cy="3124200"/>
            <a:chOff x="240" y="1296"/>
            <a:chExt cx="2544" cy="1968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51" name="AutoShape 11"/>
            <p:cNvCxnSpPr>
              <a:cxnSpLocks noChangeShapeType="1"/>
              <a:stCxn id="10244" idx="6"/>
              <a:endCxn id="10244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987550" y="2695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546226" y="5562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52900" y="5486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65425" y="3581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y/2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848100" y="2314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y/2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485901" y="3457575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a/2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841626" y="5334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a/2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917825" y="4495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762500" y="1752600"/>
            <a:ext cx="3276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y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a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m</a:t>
            </a:r>
            <a:endParaRPr lang="en-US" sz="28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m</a:t>
            </a:r>
            <a:r>
              <a:rPr lang="en-US" sz="2800" dirty="0">
                <a:latin typeface="Tahoma" panose="020B0604030504040204" pitchFamily="34" charset="0"/>
              </a:rPr>
              <a:t> =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1196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/>
      <p:bldP spid="10258" grpId="0"/>
      <p:bldP spid="10259" grpId="0"/>
      <p:bldP spid="10260" grpId="0"/>
      <p:bldP spid="102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Flow Equations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3 equations, 3 unknowns, no constants</a:t>
            </a:r>
          </a:p>
          <a:p>
            <a:pPr lvl="1"/>
            <a:r>
              <a:rPr lang="en-US"/>
              <a:t>No unique solution</a:t>
            </a:r>
          </a:p>
          <a:p>
            <a:pPr lvl="1"/>
            <a:r>
              <a:rPr lang="en-US"/>
              <a:t>All solutions equivalent modulo scale factor</a:t>
            </a:r>
          </a:p>
          <a:p>
            <a:r>
              <a:rPr lang="en-US"/>
              <a:t>Additional constraint forces uniqueness</a:t>
            </a:r>
          </a:p>
          <a:p>
            <a:pPr lvl="1"/>
            <a:r>
              <a:rPr lang="en-US"/>
              <a:t>y+a+m = 1</a:t>
            </a:r>
          </a:p>
          <a:p>
            <a:pPr lvl="1"/>
            <a:r>
              <a:rPr lang="en-US"/>
              <a:t>y = 2/5, a = 2/5, m = 1/5</a:t>
            </a:r>
          </a:p>
          <a:p>
            <a:r>
              <a:rPr lang="en-US"/>
              <a:t>Gaussian elimination method works for small examples, but we need a better method for large graphs</a:t>
            </a:r>
          </a:p>
        </p:txBody>
      </p:sp>
    </p:spTree>
    <p:extLst>
      <p:ext uri="{BB962C8B-B14F-4D97-AF65-F5344CB8AC3E}">
        <p14:creationId xmlns:p14="http://schemas.microsoft.com/office/powerpoint/2010/main" val="12611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400" dirty="0"/>
              <a:t>Matrix </a:t>
            </a:r>
            <a:r>
              <a:rPr lang="en-US" sz="2400" b="1" dirty="0"/>
              <a:t>M</a:t>
            </a:r>
            <a:r>
              <a:rPr lang="en-US" sz="2400" dirty="0"/>
              <a:t> has one row and one column for each web page</a:t>
            </a:r>
          </a:p>
          <a:p>
            <a:r>
              <a:rPr lang="en-US" sz="2400" dirty="0"/>
              <a:t>Suppose page j has n </a:t>
            </a:r>
            <a:r>
              <a:rPr lang="en-US" sz="2400" dirty="0" err="1"/>
              <a:t>outlinks</a:t>
            </a:r>
            <a:endParaRPr lang="en-US" sz="2400" dirty="0"/>
          </a:p>
          <a:p>
            <a:pPr lvl="1"/>
            <a:r>
              <a:rPr lang="en-US" sz="2000" dirty="0"/>
              <a:t>If j </a:t>
            </a:r>
            <a:r>
              <a:rPr lang="en-US" sz="2000" dirty="0">
                <a:latin typeface="cmsy10" pitchFamily="1" charset="0"/>
              </a:rPr>
              <a:t>!=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then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dirty="0"/>
              <a:t>=1/n</a:t>
            </a:r>
          </a:p>
          <a:p>
            <a:pPr lvl="1"/>
            <a:r>
              <a:rPr lang="en-US" sz="2000" dirty="0"/>
              <a:t>Else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dirty="0"/>
              <a:t>=0</a:t>
            </a:r>
          </a:p>
          <a:p>
            <a:r>
              <a:rPr lang="en-US" sz="2400" b="1" dirty="0"/>
              <a:t>M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2"/>
                </a:solidFill>
              </a:rPr>
              <a:t>column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stochastic matrix</a:t>
            </a:r>
          </a:p>
          <a:p>
            <a:pPr lvl="1"/>
            <a:r>
              <a:rPr lang="en-US" sz="2000" dirty="0"/>
              <a:t>Columns sum to 1</a:t>
            </a:r>
          </a:p>
          <a:p>
            <a:r>
              <a:rPr lang="en-US" sz="2400" dirty="0"/>
              <a:t>Suppose </a:t>
            </a:r>
            <a:r>
              <a:rPr lang="en-US" sz="2400" b="1" dirty="0"/>
              <a:t>r</a:t>
            </a:r>
            <a:r>
              <a:rPr lang="en-US" sz="2400" dirty="0"/>
              <a:t> is a vector with one entry per web page</a:t>
            </a:r>
          </a:p>
          <a:p>
            <a:pPr lvl="1"/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is the importance score of page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Call it the </a:t>
            </a:r>
            <a:r>
              <a:rPr lang="en-US" sz="2000" dirty="0">
                <a:solidFill>
                  <a:schemeClr val="accent2"/>
                </a:solidFill>
              </a:rPr>
              <a:t>rank vector</a:t>
            </a:r>
          </a:p>
          <a:p>
            <a:pPr lvl="1"/>
            <a:r>
              <a:rPr lang="en-US" sz="2000" dirty="0"/>
              <a:t>|</a:t>
            </a:r>
            <a:r>
              <a:rPr lang="en-US" sz="2000" b="1" dirty="0"/>
              <a:t>r</a:t>
            </a:r>
            <a:r>
              <a:rPr lang="en-US" sz="2000" dirty="0"/>
              <a:t>| = 1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29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00100" y="1295400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Suppose page </a:t>
            </a:r>
            <a:r>
              <a:rPr lang="en-US" sz="2400" i="1">
                <a:latin typeface="Times New Roman" panose="02020603050405020304" pitchFamily="18" charset="0"/>
              </a:rPr>
              <a:t>j </a:t>
            </a:r>
            <a:r>
              <a:rPr lang="en-US" sz="2400">
                <a:latin typeface="Times New Roman" panose="02020603050405020304" pitchFamily="18" charset="0"/>
              </a:rPr>
              <a:t> links to 3 pages, including </a:t>
            </a:r>
            <a:r>
              <a:rPr lang="en-US" sz="2400" i="1">
                <a:latin typeface="Times New Roman" panose="02020603050405020304" pitchFamily="18" charset="0"/>
              </a:rPr>
              <a:t>i</a:t>
            </a: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2187576" y="1752600"/>
            <a:ext cx="2682875" cy="3352800"/>
            <a:chOff x="1018" y="1104"/>
            <a:chExt cx="1690" cy="211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412" y="1462"/>
              <a:ext cx="1296" cy="12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018" y="163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2122" y="110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</a:rPr>
                <a:t>j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412" y="184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180" y="146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910" y="2983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M</a:t>
              </a:r>
            </a:p>
          </p:txBody>
        </p:sp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6270626" y="2286000"/>
            <a:ext cx="320675" cy="2819400"/>
            <a:chOff x="3590" y="1440"/>
            <a:chExt cx="202" cy="1776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600" y="1440"/>
              <a:ext cx="192" cy="13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3590" y="2983"/>
              <a:ext cx="1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</a:t>
              </a:r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8099426" y="4735514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r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7185028" y="2286000"/>
            <a:ext cx="1624013" cy="2133600"/>
            <a:chOff x="4166" y="1440"/>
            <a:chExt cx="1023" cy="1344"/>
          </a:xfrm>
        </p:grpSpPr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4166" y="1440"/>
              <a:ext cx="778" cy="1344"/>
              <a:chOff x="4166" y="1440"/>
              <a:chExt cx="778" cy="1344"/>
            </a:xfrm>
          </p:grpSpPr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3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Text Box 15"/>
              <p:cNvSpPr txBox="1">
                <a:spLocks noChangeArrowheads="1"/>
              </p:cNvSpPr>
              <p:nvPr/>
            </p:nvSpPr>
            <p:spPr bwMode="auto">
              <a:xfrm>
                <a:off x="4166" y="1927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=</a:t>
                </a:r>
              </a:p>
            </p:txBody>
          </p:sp>
        </p:grp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5040" y="1728"/>
              <a:ext cx="1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i</a:t>
              </a:r>
            </a:p>
          </p:txBody>
        </p:sp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4032250" y="2930525"/>
            <a:ext cx="2020888" cy="914400"/>
            <a:chOff x="2180" y="1846"/>
            <a:chExt cx="1273" cy="576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092" y="2134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</a:rPr>
                <a:t>1/3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 flipV="1">
              <a:off x="2180" y="184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99244" y="4933950"/>
            <a:ext cx="3276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y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a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m</a:t>
            </a:r>
            <a:endParaRPr lang="en-US" sz="28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m</a:t>
            </a:r>
            <a:r>
              <a:rPr lang="en-US" sz="2800" dirty="0">
                <a:latin typeface="Tahoma" panose="020B0604030504040204" pitchFamily="34" charset="0"/>
              </a:rPr>
              <a:t> =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830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Formulation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flow equations can be written as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Mr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So the rank vector is an eigenvector of the stochastic web matrix</a:t>
            </a:r>
          </a:p>
          <a:p>
            <a:pPr lvl="1"/>
            <a:r>
              <a:rPr lang="en-US" dirty="0"/>
              <a:t>In fact, its first or principal eigenvector, with corresponding eigenvalue 1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104900" y="4703764"/>
            <a:ext cx="32766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>
                <a:latin typeface="Tahoma" panose="020B0604030504040204" pitchFamily="34" charset="0"/>
              </a:rPr>
              <a:t>y</a:t>
            </a:r>
            <a:r>
              <a:rPr lang="en-US" sz="2800">
                <a:latin typeface="Tahoma" panose="020B0604030504040204" pitchFamily="34" charset="0"/>
              </a:rPr>
              <a:t>  = </a:t>
            </a:r>
            <a:r>
              <a:rPr lang="en-US" sz="2800" i="1">
                <a:latin typeface="Tahoma" panose="020B0604030504040204" pitchFamily="34" charset="0"/>
              </a:rPr>
              <a:t>y </a:t>
            </a:r>
            <a:r>
              <a:rPr lang="en-US" sz="2800">
                <a:latin typeface="Tahoma" panose="020B0604030504040204" pitchFamily="34" charset="0"/>
              </a:rPr>
              <a:t>/2 + </a:t>
            </a:r>
            <a:r>
              <a:rPr lang="en-US" sz="2800" i="1">
                <a:latin typeface="Tahoma" panose="020B0604030504040204" pitchFamily="34" charset="0"/>
              </a:rPr>
              <a:t>a </a:t>
            </a:r>
            <a:r>
              <a:rPr lang="en-US" sz="280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>
                <a:latin typeface="Tahoma" panose="020B0604030504040204" pitchFamily="34" charset="0"/>
              </a:rPr>
              <a:t>a</a:t>
            </a:r>
            <a:r>
              <a:rPr lang="en-US" sz="2800">
                <a:latin typeface="Tahoma" panose="020B0604030504040204" pitchFamily="34" charset="0"/>
              </a:rPr>
              <a:t>  = </a:t>
            </a:r>
            <a:r>
              <a:rPr lang="en-US" sz="2800" i="1">
                <a:latin typeface="Tahoma" panose="020B0604030504040204" pitchFamily="34" charset="0"/>
              </a:rPr>
              <a:t>y </a:t>
            </a:r>
            <a:r>
              <a:rPr lang="en-US" sz="2800">
                <a:latin typeface="Tahoma" panose="020B0604030504040204" pitchFamily="34" charset="0"/>
              </a:rPr>
              <a:t>/2 + </a:t>
            </a:r>
            <a:r>
              <a:rPr lang="en-US" sz="2800" i="1">
                <a:latin typeface="Tahoma" panose="020B0604030504040204" pitchFamily="34" charset="0"/>
              </a:rPr>
              <a:t>m</a:t>
            </a:r>
            <a:endParaRPr lang="en-US" sz="280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>
                <a:latin typeface="Tahoma" panose="020B0604030504040204" pitchFamily="34" charset="0"/>
              </a:rPr>
              <a:t>m</a:t>
            </a:r>
            <a:r>
              <a:rPr lang="en-US" sz="2800">
                <a:latin typeface="Tahoma" panose="020B0604030504040204" pitchFamily="34" charset="0"/>
              </a:rPr>
              <a:t> = </a:t>
            </a:r>
            <a:r>
              <a:rPr lang="en-US" sz="2800" i="1">
                <a:latin typeface="Tahoma" panose="020B0604030504040204" pitchFamily="34" charset="0"/>
              </a:rPr>
              <a:t>a </a:t>
            </a:r>
            <a:r>
              <a:rPr lang="en-US" sz="2800">
                <a:latin typeface="Tahoma" panose="020B0604030504040204" pitchFamily="34" charset="0"/>
              </a:rPr>
              <a:t>/2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324475" y="4953000"/>
            <a:ext cx="2774950" cy="1295400"/>
            <a:chOff x="3628" y="2832"/>
            <a:chExt cx="1748" cy="816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28" y="2854"/>
              <a:ext cx="91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628" y="2832"/>
              <a:ext cx="174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</a:rPr>
                <a:t> y       1/2 1/2   0     y</a:t>
              </a:r>
            </a:p>
            <a:p>
              <a:r>
                <a:rPr lang="en-US" sz="2400">
                  <a:latin typeface="Times New Roman" panose="02020603050405020304" pitchFamily="18" charset="0"/>
                </a:rPr>
                <a:t> a   =  1/2   0    1     a</a:t>
              </a:r>
            </a:p>
            <a:p>
              <a:r>
                <a:rPr lang="en-US" sz="2400">
                  <a:latin typeface="Times New Roman" panose="02020603050405020304" pitchFamily="18" charset="0"/>
                </a:rPr>
                <a:t> m       0  1/2   0     m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3648" y="2832"/>
              <a:ext cx="28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5088" y="2832"/>
              <a:ext cx="2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775648"/>
      </p:ext>
    </p:extLst>
  </p:cSld>
  <p:clrMapOvr>
    <a:masterClrMapping/>
  </p:clrMapOvr>
</p:sld>
</file>

<file path=ppt/theme/theme1.xml><?xml version="1.0" encoding="utf-8"?>
<a:theme xmlns:a="http://schemas.openxmlformats.org/drawingml/2006/main" name="2_Las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37507</TotalTime>
  <Words>1321</Words>
  <Application>Microsoft Office PowerPoint</Application>
  <PresentationFormat>35mm Slides</PresentationFormat>
  <Paragraphs>177</Paragraphs>
  <Slides>15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Andalus</vt:lpstr>
      <vt:lpstr>Arial</vt:lpstr>
      <vt:lpstr>cmsy10</vt:lpstr>
      <vt:lpstr>Minion</vt:lpstr>
      <vt:lpstr>Monotype Sorts</vt:lpstr>
      <vt:lpstr>Symbol</vt:lpstr>
      <vt:lpstr>Tahoma</vt:lpstr>
      <vt:lpstr>Times New Roman</vt:lpstr>
      <vt:lpstr>Verdana</vt:lpstr>
      <vt:lpstr>Wingdings</vt:lpstr>
      <vt:lpstr>2_Last Slide</vt:lpstr>
      <vt:lpstr>Static Quality Scores</vt:lpstr>
      <vt:lpstr>Net Score</vt:lpstr>
      <vt:lpstr>PageRank</vt:lpstr>
      <vt:lpstr>Ranking Web Pages</vt:lpstr>
      <vt:lpstr>Simple “Flow” Model</vt:lpstr>
      <vt:lpstr>Solving the Flow Equations</vt:lpstr>
      <vt:lpstr>Matrix Formulation</vt:lpstr>
      <vt:lpstr>Example</vt:lpstr>
      <vt:lpstr>Eigenvector Formulation</vt:lpstr>
      <vt:lpstr>Power Iteration Method</vt:lpstr>
      <vt:lpstr>Power Iteration Example</vt:lpstr>
      <vt:lpstr>Random Walk Interpretation</vt:lpstr>
      <vt:lpstr>The Stationary Distribution</vt:lpstr>
      <vt:lpstr>Further Reading</vt:lpstr>
      <vt:lpstr>Further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Gupta</dc:creator>
  <cp:lastModifiedBy>Manish Gupta (BING-IDC)</cp:lastModifiedBy>
  <cp:revision>1628</cp:revision>
  <dcterms:created xsi:type="dcterms:W3CDTF">2008-10-30T05:46:58Z</dcterms:created>
  <dcterms:modified xsi:type="dcterms:W3CDTF">2021-09-21T05:03:03Z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2019-08-08T07:45:59.6887347Z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e145d2f1-93dc-4267-b3a7-0e62ed74fda3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