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334" r:id="rId3"/>
    <p:sldId id="362" r:id="rId4"/>
    <p:sldId id="336" r:id="rId5"/>
    <p:sldId id="337" r:id="rId6"/>
    <p:sldId id="338" r:id="rId7"/>
    <p:sldId id="339" r:id="rId8"/>
    <p:sldId id="340" r:id="rId9"/>
    <p:sldId id="341" r:id="rId10"/>
    <p:sldId id="342" r:id="rId11"/>
    <p:sldId id="345" r:id="rId12"/>
    <p:sldId id="346" r:id="rId13"/>
    <p:sldId id="347" r:id="rId14"/>
    <p:sldId id="348" r:id="rId15"/>
    <p:sldId id="349" r:id="rId16"/>
    <p:sldId id="350" r:id="rId17"/>
    <p:sldId id="351" r:id="rId18"/>
    <p:sldId id="352" r:id="rId19"/>
    <p:sldId id="384" r:id="rId20"/>
    <p:sldId id="386" r:id="rId21"/>
    <p:sldId id="353" r:id="rId22"/>
    <p:sldId id="354" r:id="rId23"/>
    <p:sldId id="355" r:id="rId24"/>
    <p:sldId id="356" r:id="rId25"/>
    <p:sldId id="357" r:id="rId26"/>
    <p:sldId id="38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2432" autoAdjust="0"/>
    <p:restoredTop sz="94660"/>
  </p:normalViewPr>
  <p:slideViewPr>
    <p:cSldViewPr snapToGrid="0">
      <p:cViewPr varScale="1">
        <p:scale>
          <a:sx n="80" d="100"/>
          <a:sy n="80" d="100"/>
        </p:scale>
        <p:origin x="81" y="70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6.wmf"/><Relationship Id="rId7" Type="http://schemas.openxmlformats.org/officeDocument/2006/relationships/image" Target="../media/image22.wmf"/><Relationship Id="rId2" Type="http://schemas.openxmlformats.org/officeDocument/2006/relationships/image" Target="../media/image25.wmf"/><Relationship Id="rId1" Type="http://schemas.openxmlformats.org/officeDocument/2006/relationships/image" Target="../media/image24.emf"/><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 Id="rId6" Type="http://schemas.openxmlformats.org/officeDocument/2006/relationships/image" Target="../media/image15.emf"/><Relationship Id="rId5" Type="http://schemas.openxmlformats.org/officeDocument/2006/relationships/image" Target="../media/image8.emf"/><Relationship Id="rId4"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ECB07-A339-4D86-9A8B-235CE5A1A9E5}" type="datetimeFigureOut">
              <a:rPr lang="en-US" smtClean="0"/>
              <a:t>Thu-3-Sep-20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CBB439-4A9D-4C83-B9E8-609924A7BAFA}" type="slidenum">
              <a:rPr lang="en-US" smtClean="0"/>
              <a:t>‹#›</a:t>
            </a:fld>
            <a:endParaRPr lang="en-US"/>
          </a:p>
        </p:txBody>
      </p:sp>
    </p:spTree>
    <p:extLst>
      <p:ext uri="{BB962C8B-B14F-4D97-AF65-F5344CB8AC3E}">
        <p14:creationId xmlns:p14="http://schemas.microsoft.com/office/powerpoint/2010/main" val="183063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24E07-1FDD-2643-B922-C0CE5D003F5E}" type="slidenum">
              <a:rPr lang="en-US" smtClean="0"/>
              <a:pPr/>
              <a:t>15</a:t>
            </a:fld>
            <a:endParaRPr lang="en-US"/>
          </a:p>
        </p:txBody>
      </p:sp>
    </p:spTree>
    <p:extLst>
      <p:ext uri="{BB962C8B-B14F-4D97-AF65-F5344CB8AC3E}">
        <p14:creationId xmlns:p14="http://schemas.microsoft.com/office/powerpoint/2010/main" val="3539783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all terms in query into right</a:t>
            </a:r>
            <a:r>
              <a:rPr lang="en-US" baseline="0" dirty="0"/>
              <a:t> product and then divide through by them in left product.</a:t>
            </a:r>
            <a:endParaRPr lang="en-US" dirty="0"/>
          </a:p>
        </p:txBody>
      </p:sp>
      <p:sp>
        <p:nvSpPr>
          <p:cNvPr id="4" name="Slide Number Placeholder 3"/>
          <p:cNvSpPr>
            <a:spLocks noGrp="1"/>
          </p:cNvSpPr>
          <p:nvPr>
            <p:ph type="sldNum" sz="quarter" idx="10"/>
          </p:nvPr>
        </p:nvSpPr>
        <p:spPr/>
        <p:txBody>
          <a:bodyPr/>
          <a:lstStyle/>
          <a:p>
            <a:fld id="{75A24E07-1FDD-2643-B922-C0CE5D003F5E}" type="slidenum">
              <a:rPr lang="en-US" smtClean="0"/>
              <a:pPr/>
              <a:t>16</a:t>
            </a:fld>
            <a:endParaRPr lang="en-US"/>
          </a:p>
        </p:txBody>
      </p:sp>
    </p:spTree>
    <p:extLst>
      <p:ext uri="{BB962C8B-B14F-4D97-AF65-F5344CB8AC3E}">
        <p14:creationId xmlns:p14="http://schemas.microsoft.com/office/powerpoint/2010/main" val="3939207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4F452A-31DE-EF45-9C2F-1BE6FF501E27}" type="slidenum">
              <a:rPr lang="en-US"/>
              <a:pPr/>
              <a:t>18</a:t>
            </a:fld>
            <a:endParaRPr lang="en-US"/>
          </a:p>
        </p:txBody>
      </p:sp>
      <p:sp>
        <p:nvSpPr>
          <p:cNvPr id="1976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7635" name="Rectangle 3"/>
          <p:cNvSpPr>
            <a:spLocks noGrp="1" noChangeArrowheads="1"/>
          </p:cNvSpPr>
          <p:nvPr>
            <p:ph type="body" idx="1"/>
          </p:nvPr>
        </p:nvSpPr>
        <p:spPr/>
        <p:txBody>
          <a:bodyPr/>
          <a:lstStyle/>
          <a:p>
            <a:r>
              <a:rPr lang="en-US"/>
              <a:t>Used to say: </a:t>
            </a:r>
            <a:r>
              <a:rPr kumimoji="0" lang="en-US">
                <a:solidFill>
                  <a:schemeClr val="tx2"/>
                </a:solidFill>
              </a:rPr>
              <a:t>Linear Discriminant Function, because it is a linear function in terms of log probabilities, but maybe that</a:t>
            </a:r>
            <a:r>
              <a:rPr kumimoji="0" lang="ja-JP" altLang="en-US">
                <a:solidFill>
                  <a:schemeClr val="tx2"/>
                </a:solidFill>
                <a:latin typeface="Arial"/>
              </a:rPr>
              <a:t>’</a:t>
            </a:r>
            <a:r>
              <a:rPr kumimoji="0" lang="en-US">
                <a:solidFill>
                  <a:schemeClr val="tx2"/>
                </a:solidFill>
              </a:rPr>
              <a:t>s too far afield for here, and is better discussed later</a:t>
            </a:r>
            <a:endParaRPr lang="en-US"/>
          </a:p>
        </p:txBody>
      </p:sp>
    </p:spTree>
    <p:extLst>
      <p:ext uri="{BB962C8B-B14F-4D97-AF65-F5344CB8AC3E}">
        <p14:creationId xmlns:p14="http://schemas.microsoft.com/office/powerpoint/2010/main" val="2481342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4F6C45-9900-F741-98B6-6B1AA105C003}" type="slidenum">
              <a:rPr lang="en-US"/>
              <a:pPr/>
              <a:t>21</a:t>
            </a:fld>
            <a:endParaRPr lang="en-US"/>
          </a:p>
        </p:txBody>
      </p:sp>
      <p:sp>
        <p:nvSpPr>
          <p:cNvPr id="1986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865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579022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215E0E-99C8-C94E-9BBA-E9B1795A3C03}" type="slidenum">
              <a:rPr lang="en-US"/>
              <a:pPr/>
              <a:t>24</a:t>
            </a:fld>
            <a:endParaRPr lang="en-US"/>
          </a:p>
        </p:txBody>
      </p:sp>
      <p:sp>
        <p:nvSpPr>
          <p:cNvPr id="2007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00707" name="Rectangle 3"/>
          <p:cNvSpPr>
            <a:spLocks noGrp="1" noChangeArrowheads="1"/>
          </p:cNvSpPr>
          <p:nvPr>
            <p:ph type="body" idx="1"/>
          </p:nvPr>
        </p:nvSpPr>
        <p:spPr/>
        <p:txBody>
          <a:bodyPr/>
          <a:lstStyle/>
          <a:p>
            <a:r>
              <a:rPr lang="en-US"/>
              <a:t>explicit Bayesian smoothing with a prior</a:t>
            </a:r>
          </a:p>
        </p:txBody>
      </p:sp>
    </p:spTree>
    <p:extLst>
      <p:ext uri="{BB962C8B-B14F-4D97-AF65-F5344CB8AC3E}">
        <p14:creationId xmlns:p14="http://schemas.microsoft.com/office/powerpoint/2010/main" val="1606622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14E73-DD9A-4CCA-910A-DA0C1CC52C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3DAD09-CC72-4442-A8B9-D83C1E78F2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D84BAD-29A3-47C1-9DDB-04BA969EFBDC}"/>
              </a:ext>
            </a:extLst>
          </p:cNvPr>
          <p:cNvSpPr>
            <a:spLocks noGrp="1"/>
          </p:cNvSpPr>
          <p:nvPr>
            <p:ph type="dt" sz="half" idx="10"/>
          </p:nvPr>
        </p:nvSpPr>
        <p:spPr/>
        <p:txBody>
          <a:bodyPr/>
          <a:lstStyle/>
          <a:p>
            <a:fld id="{AC3D4FEF-2EE8-469F-8F39-144322396135}" type="datetimeFigureOut">
              <a:rPr lang="en-US" smtClean="0"/>
              <a:t>Thu-3-Sep-20</a:t>
            </a:fld>
            <a:endParaRPr lang="en-US"/>
          </a:p>
        </p:txBody>
      </p:sp>
      <p:sp>
        <p:nvSpPr>
          <p:cNvPr id="5" name="Footer Placeholder 4">
            <a:extLst>
              <a:ext uri="{FF2B5EF4-FFF2-40B4-BE49-F238E27FC236}">
                <a16:creationId xmlns:a16="http://schemas.microsoft.com/office/drawing/2014/main" id="{A4DEEF9B-71A6-442A-8125-3C23A758A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E864DB-4BC3-4C28-9FDE-B8988F7FBC2B}"/>
              </a:ext>
            </a:extLst>
          </p:cNvPr>
          <p:cNvSpPr>
            <a:spLocks noGrp="1"/>
          </p:cNvSpPr>
          <p:nvPr>
            <p:ph type="sldNum" sz="quarter" idx="12"/>
          </p:nvPr>
        </p:nvSpPr>
        <p:spPr/>
        <p:txBody>
          <a:bodyPr/>
          <a:lstStyle/>
          <a:p>
            <a:fld id="{92F1696B-872A-4182-A9CE-2842B9FB8870}" type="slidenum">
              <a:rPr lang="en-US" smtClean="0"/>
              <a:t>‹#›</a:t>
            </a:fld>
            <a:endParaRPr lang="en-US"/>
          </a:p>
        </p:txBody>
      </p:sp>
    </p:spTree>
    <p:extLst>
      <p:ext uri="{BB962C8B-B14F-4D97-AF65-F5344CB8AC3E}">
        <p14:creationId xmlns:p14="http://schemas.microsoft.com/office/powerpoint/2010/main" val="1720995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50E7-0748-4739-B470-992DC353F4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E2C928-A1A9-411A-A9D2-09DA39C06C2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AED357-DC27-4B71-ADE4-CA3363074F0E}"/>
              </a:ext>
            </a:extLst>
          </p:cNvPr>
          <p:cNvSpPr>
            <a:spLocks noGrp="1"/>
          </p:cNvSpPr>
          <p:nvPr>
            <p:ph type="dt" sz="half" idx="10"/>
          </p:nvPr>
        </p:nvSpPr>
        <p:spPr/>
        <p:txBody>
          <a:bodyPr/>
          <a:lstStyle/>
          <a:p>
            <a:fld id="{AC3D4FEF-2EE8-469F-8F39-144322396135}" type="datetimeFigureOut">
              <a:rPr lang="en-US" smtClean="0"/>
              <a:t>Thu-3-Sep-20</a:t>
            </a:fld>
            <a:endParaRPr lang="en-US"/>
          </a:p>
        </p:txBody>
      </p:sp>
      <p:sp>
        <p:nvSpPr>
          <p:cNvPr id="5" name="Footer Placeholder 4">
            <a:extLst>
              <a:ext uri="{FF2B5EF4-FFF2-40B4-BE49-F238E27FC236}">
                <a16:creationId xmlns:a16="http://schemas.microsoft.com/office/drawing/2014/main" id="{BB2736B1-D47B-4298-95C7-B9768A0F43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F1756-6427-429F-B666-59236CF15E2E}"/>
              </a:ext>
            </a:extLst>
          </p:cNvPr>
          <p:cNvSpPr>
            <a:spLocks noGrp="1"/>
          </p:cNvSpPr>
          <p:nvPr>
            <p:ph type="sldNum" sz="quarter" idx="12"/>
          </p:nvPr>
        </p:nvSpPr>
        <p:spPr/>
        <p:txBody>
          <a:bodyPr/>
          <a:lstStyle/>
          <a:p>
            <a:fld id="{92F1696B-872A-4182-A9CE-2842B9FB8870}" type="slidenum">
              <a:rPr lang="en-US" smtClean="0"/>
              <a:t>‹#›</a:t>
            </a:fld>
            <a:endParaRPr lang="en-US"/>
          </a:p>
        </p:txBody>
      </p:sp>
    </p:spTree>
    <p:extLst>
      <p:ext uri="{BB962C8B-B14F-4D97-AF65-F5344CB8AC3E}">
        <p14:creationId xmlns:p14="http://schemas.microsoft.com/office/powerpoint/2010/main" val="2501454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8338D1-DE4F-4DB7-A724-AD84CCC2D7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66B1B5-98AA-452F-BB97-2901BE1412E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A99745-E748-43F2-9FAE-7C20164723B7}"/>
              </a:ext>
            </a:extLst>
          </p:cNvPr>
          <p:cNvSpPr>
            <a:spLocks noGrp="1"/>
          </p:cNvSpPr>
          <p:nvPr>
            <p:ph type="dt" sz="half" idx="10"/>
          </p:nvPr>
        </p:nvSpPr>
        <p:spPr/>
        <p:txBody>
          <a:bodyPr/>
          <a:lstStyle/>
          <a:p>
            <a:fld id="{AC3D4FEF-2EE8-469F-8F39-144322396135}" type="datetimeFigureOut">
              <a:rPr lang="en-US" smtClean="0"/>
              <a:t>Thu-3-Sep-20</a:t>
            </a:fld>
            <a:endParaRPr lang="en-US"/>
          </a:p>
        </p:txBody>
      </p:sp>
      <p:sp>
        <p:nvSpPr>
          <p:cNvPr id="5" name="Footer Placeholder 4">
            <a:extLst>
              <a:ext uri="{FF2B5EF4-FFF2-40B4-BE49-F238E27FC236}">
                <a16:creationId xmlns:a16="http://schemas.microsoft.com/office/drawing/2014/main" id="{994E39AF-DBB8-4C7D-AB14-09B28F5B61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195525-0A32-4221-96A9-131A00C713C3}"/>
              </a:ext>
            </a:extLst>
          </p:cNvPr>
          <p:cNvSpPr>
            <a:spLocks noGrp="1"/>
          </p:cNvSpPr>
          <p:nvPr>
            <p:ph type="sldNum" sz="quarter" idx="12"/>
          </p:nvPr>
        </p:nvSpPr>
        <p:spPr/>
        <p:txBody>
          <a:bodyPr/>
          <a:lstStyle/>
          <a:p>
            <a:fld id="{92F1696B-872A-4182-A9CE-2842B9FB8870}" type="slidenum">
              <a:rPr lang="en-US" smtClean="0"/>
              <a:t>‹#›</a:t>
            </a:fld>
            <a:endParaRPr lang="en-US"/>
          </a:p>
        </p:txBody>
      </p:sp>
    </p:spTree>
    <p:extLst>
      <p:ext uri="{BB962C8B-B14F-4D97-AF65-F5344CB8AC3E}">
        <p14:creationId xmlns:p14="http://schemas.microsoft.com/office/powerpoint/2010/main" val="227943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E666-17BD-40D0-9FA3-39515759FA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6C464B-4DB7-4011-B017-AE04693327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3EB5F1-37EB-4670-B27A-9FDCF85EB350}"/>
              </a:ext>
            </a:extLst>
          </p:cNvPr>
          <p:cNvSpPr>
            <a:spLocks noGrp="1"/>
          </p:cNvSpPr>
          <p:nvPr>
            <p:ph type="dt" sz="half" idx="10"/>
          </p:nvPr>
        </p:nvSpPr>
        <p:spPr/>
        <p:txBody>
          <a:bodyPr/>
          <a:lstStyle/>
          <a:p>
            <a:fld id="{AC3D4FEF-2EE8-469F-8F39-144322396135}" type="datetimeFigureOut">
              <a:rPr lang="en-US" smtClean="0"/>
              <a:t>Thu-3-Sep-20</a:t>
            </a:fld>
            <a:endParaRPr lang="en-US"/>
          </a:p>
        </p:txBody>
      </p:sp>
      <p:sp>
        <p:nvSpPr>
          <p:cNvPr id="5" name="Footer Placeholder 4">
            <a:extLst>
              <a:ext uri="{FF2B5EF4-FFF2-40B4-BE49-F238E27FC236}">
                <a16:creationId xmlns:a16="http://schemas.microsoft.com/office/drawing/2014/main" id="{ED6D29A5-5B83-447D-B48D-A16B260BF4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DA2DE-BD19-4395-AD2B-65C299290EE0}"/>
              </a:ext>
            </a:extLst>
          </p:cNvPr>
          <p:cNvSpPr>
            <a:spLocks noGrp="1"/>
          </p:cNvSpPr>
          <p:nvPr>
            <p:ph type="sldNum" sz="quarter" idx="12"/>
          </p:nvPr>
        </p:nvSpPr>
        <p:spPr/>
        <p:txBody>
          <a:bodyPr/>
          <a:lstStyle/>
          <a:p>
            <a:fld id="{92F1696B-872A-4182-A9CE-2842B9FB8870}" type="slidenum">
              <a:rPr lang="en-US" smtClean="0"/>
              <a:t>‹#›</a:t>
            </a:fld>
            <a:endParaRPr lang="en-US"/>
          </a:p>
        </p:txBody>
      </p:sp>
    </p:spTree>
    <p:extLst>
      <p:ext uri="{BB962C8B-B14F-4D97-AF65-F5344CB8AC3E}">
        <p14:creationId xmlns:p14="http://schemas.microsoft.com/office/powerpoint/2010/main" val="3359833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AE356-A3C7-46BF-A4CC-C64275B4D6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7652FA-BC29-4DED-8580-246A93EC03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3DC6BE6-8F8B-401B-9BC5-9E14CF0140A0}"/>
              </a:ext>
            </a:extLst>
          </p:cNvPr>
          <p:cNvSpPr>
            <a:spLocks noGrp="1"/>
          </p:cNvSpPr>
          <p:nvPr>
            <p:ph type="dt" sz="half" idx="10"/>
          </p:nvPr>
        </p:nvSpPr>
        <p:spPr/>
        <p:txBody>
          <a:bodyPr/>
          <a:lstStyle/>
          <a:p>
            <a:fld id="{AC3D4FEF-2EE8-469F-8F39-144322396135}" type="datetimeFigureOut">
              <a:rPr lang="en-US" smtClean="0"/>
              <a:t>Thu-3-Sep-20</a:t>
            </a:fld>
            <a:endParaRPr lang="en-US"/>
          </a:p>
        </p:txBody>
      </p:sp>
      <p:sp>
        <p:nvSpPr>
          <p:cNvPr id="5" name="Footer Placeholder 4">
            <a:extLst>
              <a:ext uri="{FF2B5EF4-FFF2-40B4-BE49-F238E27FC236}">
                <a16:creationId xmlns:a16="http://schemas.microsoft.com/office/drawing/2014/main" id="{54A7A820-A571-4A38-8444-0859FEE600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1D2969-17B9-4247-8635-A74D474E074E}"/>
              </a:ext>
            </a:extLst>
          </p:cNvPr>
          <p:cNvSpPr>
            <a:spLocks noGrp="1"/>
          </p:cNvSpPr>
          <p:nvPr>
            <p:ph type="sldNum" sz="quarter" idx="12"/>
          </p:nvPr>
        </p:nvSpPr>
        <p:spPr/>
        <p:txBody>
          <a:bodyPr/>
          <a:lstStyle/>
          <a:p>
            <a:fld id="{92F1696B-872A-4182-A9CE-2842B9FB8870}" type="slidenum">
              <a:rPr lang="en-US" smtClean="0"/>
              <a:t>‹#›</a:t>
            </a:fld>
            <a:endParaRPr lang="en-US"/>
          </a:p>
        </p:txBody>
      </p:sp>
    </p:spTree>
    <p:extLst>
      <p:ext uri="{BB962C8B-B14F-4D97-AF65-F5344CB8AC3E}">
        <p14:creationId xmlns:p14="http://schemas.microsoft.com/office/powerpoint/2010/main" val="1660434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7C66B-59E8-4355-AA72-5E3CBC779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46EFE4-DC8D-477E-9319-CB6FEFD3CA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777116-1439-4A9E-B64F-3BD8499F11F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6EA4FE-0B79-499F-AEE3-7C9D37364642}"/>
              </a:ext>
            </a:extLst>
          </p:cNvPr>
          <p:cNvSpPr>
            <a:spLocks noGrp="1"/>
          </p:cNvSpPr>
          <p:nvPr>
            <p:ph type="dt" sz="half" idx="10"/>
          </p:nvPr>
        </p:nvSpPr>
        <p:spPr/>
        <p:txBody>
          <a:bodyPr/>
          <a:lstStyle/>
          <a:p>
            <a:fld id="{AC3D4FEF-2EE8-469F-8F39-144322396135}" type="datetimeFigureOut">
              <a:rPr lang="en-US" smtClean="0"/>
              <a:t>Thu-3-Sep-20</a:t>
            </a:fld>
            <a:endParaRPr lang="en-US"/>
          </a:p>
        </p:txBody>
      </p:sp>
      <p:sp>
        <p:nvSpPr>
          <p:cNvPr id="6" name="Footer Placeholder 5">
            <a:extLst>
              <a:ext uri="{FF2B5EF4-FFF2-40B4-BE49-F238E27FC236}">
                <a16:creationId xmlns:a16="http://schemas.microsoft.com/office/drawing/2014/main" id="{926CB03D-8839-4C49-BA46-C4E1FD0FBE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0E0737-B2D8-439B-BBF3-1857BA1925CA}"/>
              </a:ext>
            </a:extLst>
          </p:cNvPr>
          <p:cNvSpPr>
            <a:spLocks noGrp="1"/>
          </p:cNvSpPr>
          <p:nvPr>
            <p:ph type="sldNum" sz="quarter" idx="12"/>
          </p:nvPr>
        </p:nvSpPr>
        <p:spPr/>
        <p:txBody>
          <a:bodyPr/>
          <a:lstStyle/>
          <a:p>
            <a:fld id="{92F1696B-872A-4182-A9CE-2842B9FB8870}" type="slidenum">
              <a:rPr lang="en-US" smtClean="0"/>
              <a:t>‹#›</a:t>
            </a:fld>
            <a:endParaRPr lang="en-US"/>
          </a:p>
        </p:txBody>
      </p:sp>
    </p:spTree>
    <p:extLst>
      <p:ext uri="{BB962C8B-B14F-4D97-AF65-F5344CB8AC3E}">
        <p14:creationId xmlns:p14="http://schemas.microsoft.com/office/powerpoint/2010/main" val="2433502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02BA-2CC5-4A79-97B6-B354ECBF87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B35161-1A49-4E0F-8153-1C7618BACD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911AEB2-16FA-42CB-8035-473434D2687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970936-C258-4C9E-9244-DBAC455D5E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594B0D-3A54-4E36-B246-F0791AA1345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8A2793-FD6B-4450-83C7-BEF1FB6A77B7}"/>
              </a:ext>
            </a:extLst>
          </p:cNvPr>
          <p:cNvSpPr>
            <a:spLocks noGrp="1"/>
          </p:cNvSpPr>
          <p:nvPr>
            <p:ph type="dt" sz="half" idx="10"/>
          </p:nvPr>
        </p:nvSpPr>
        <p:spPr/>
        <p:txBody>
          <a:bodyPr/>
          <a:lstStyle/>
          <a:p>
            <a:fld id="{AC3D4FEF-2EE8-469F-8F39-144322396135}" type="datetimeFigureOut">
              <a:rPr lang="en-US" smtClean="0"/>
              <a:t>Thu-3-Sep-20</a:t>
            </a:fld>
            <a:endParaRPr lang="en-US"/>
          </a:p>
        </p:txBody>
      </p:sp>
      <p:sp>
        <p:nvSpPr>
          <p:cNvPr id="8" name="Footer Placeholder 7">
            <a:extLst>
              <a:ext uri="{FF2B5EF4-FFF2-40B4-BE49-F238E27FC236}">
                <a16:creationId xmlns:a16="http://schemas.microsoft.com/office/drawing/2014/main" id="{B4D2CCBD-FF95-44A4-A7A7-3E3A791E1B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A3D04D-5231-4361-980F-7B54475D40BE}"/>
              </a:ext>
            </a:extLst>
          </p:cNvPr>
          <p:cNvSpPr>
            <a:spLocks noGrp="1"/>
          </p:cNvSpPr>
          <p:nvPr>
            <p:ph type="sldNum" sz="quarter" idx="12"/>
          </p:nvPr>
        </p:nvSpPr>
        <p:spPr/>
        <p:txBody>
          <a:bodyPr/>
          <a:lstStyle/>
          <a:p>
            <a:fld id="{92F1696B-872A-4182-A9CE-2842B9FB8870}" type="slidenum">
              <a:rPr lang="en-US" smtClean="0"/>
              <a:t>‹#›</a:t>
            </a:fld>
            <a:endParaRPr lang="en-US"/>
          </a:p>
        </p:txBody>
      </p:sp>
    </p:spTree>
    <p:extLst>
      <p:ext uri="{BB962C8B-B14F-4D97-AF65-F5344CB8AC3E}">
        <p14:creationId xmlns:p14="http://schemas.microsoft.com/office/powerpoint/2010/main" val="2799257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70C5E-B5F2-46E6-9E44-35014C6C28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2F9A5E-1DB2-446B-8370-2CDA40F6ECA2}"/>
              </a:ext>
            </a:extLst>
          </p:cNvPr>
          <p:cNvSpPr>
            <a:spLocks noGrp="1"/>
          </p:cNvSpPr>
          <p:nvPr>
            <p:ph type="dt" sz="half" idx="10"/>
          </p:nvPr>
        </p:nvSpPr>
        <p:spPr/>
        <p:txBody>
          <a:bodyPr/>
          <a:lstStyle/>
          <a:p>
            <a:fld id="{AC3D4FEF-2EE8-469F-8F39-144322396135}" type="datetimeFigureOut">
              <a:rPr lang="en-US" smtClean="0"/>
              <a:t>Thu-3-Sep-20</a:t>
            </a:fld>
            <a:endParaRPr lang="en-US"/>
          </a:p>
        </p:txBody>
      </p:sp>
      <p:sp>
        <p:nvSpPr>
          <p:cNvPr id="4" name="Footer Placeholder 3">
            <a:extLst>
              <a:ext uri="{FF2B5EF4-FFF2-40B4-BE49-F238E27FC236}">
                <a16:creationId xmlns:a16="http://schemas.microsoft.com/office/drawing/2014/main" id="{2159F03E-5A8C-4CB4-B13F-B459E59D4B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47A094-07C2-46B0-B153-E6D4E98D0E55}"/>
              </a:ext>
            </a:extLst>
          </p:cNvPr>
          <p:cNvSpPr>
            <a:spLocks noGrp="1"/>
          </p:cNvSpPr>
          <p:nvPr>
            <p:ph type="sldNum" sz="quarter" idx="12"/>
          </p:nvPr>
        </p:nvSpPr>
        <p:spPr/>
        <p:txBody>
          <a:bodyPr/>
          <a:lstStyle/>
          <a:p>
            <a:fld id="{92F1696B-872A-4182-A9CE-2842B9FB8870}" type="slidenum">
              <a:rPr lang="en-US" smtClean="0"/>
              <a:t>‹#›</a:t>
            </a:fld>
            <a:endParaRPr lang="en-US"/>
          </a:p>
        </p:txBody>
      </p:sp>
    </p:spTree>
    <p:extLst>
      <p:ext uri="{BB962C8B-B14F-4D97-AF65-F5344CB8AC3E}">
        <p14:creationId xmlns:p14="http://schemas.microsoft.com/office/powerpoint/2010/main" val="1278251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7DC67-CE40-4B20-95E2-C8E55723F351}"/>
              </a:ext>
            </a:extLst>
          </p:cNvPr>
          <p:cNvSpPr>
            <a:spLocks noGrp="1"/>
          </p:cNvSpPr>
          <p:nvPr>
            <p:ph type="dt" sz="half" idx="10"/>
          </p:nvPr>
        </p:nvSpPr>
        <p:spPr/>
        <p:txBody>
          <a:bodyPr/>
          <a:lstStyle/>
          <a:p>
            <a:fld id="{AC3D4FEF-2EE8-469F-8F39-144322396135}" type="datetimeFigureOut">
              <a:rPr lang="en-US" smtClean="0"/>
              <a:t>Thu-3-Sep-20</a:t>
            </a:fld>
            <a:endParaRPr lang="en-US"/>
          </a:p>
        </p:txBody>
      </p:sp>
      <p:sp>
        <p:nvSpPr>
          <p:cNvPr id="3" name="Footer Placeholder 2">
            <a:extLst>
              <a:ext uri="{FF2B5EF4-FFF2-40B4-BE49-F238E27FC236}">
                <a16:creationId xmlns:a16="http://schemas.microsoft.com/office/drawing/2014/main" id="{572858F5-9177-4672-921F-B8E5438AE8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5CFC8F-255C-418B-A6FC-B8F18560B7A8}"/>
              </a:ext>
            </a:extLst>
          </p:cNvPr>
          <p:cNvSpPr>
            <a:spLocks noGrp="1"/>
          </p:cNvSpPr>
          <p:nvPr>
            <p:ph type="sldNum" sz="quarter" idx="12"/>
          </p:nvPr>
        </p:nvSpPr>
        <p:spPr/>
        <p:txBody>
          <a:bodyPr/>
          <a:lstStyle/>
          <a:p>
            <a:fld id="{92F1696B-872A-4182-A9CE-2842B9FB8870}" type="slidenum">
              <a:rPr lang="en-US" smtClean="0"/>
              <a:t>‹#›</a:t>
            </a:fld>
            <a:endParaRPr lang="en-US"/>
          </a:p>
        </p:txBody>
      </p:sp>
    </p:spTree>
    <p:extLst>
      <p:ext uri="{BB962C8B-B14F-4D97-AF65-F5344CB8AC3E}">
        <p14:creationId xmlns:p14="http://schemas.microsoft.com/office/powerpoint/2010/main" val="556909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FCECE-6222-4A18-B190-BD92CBBA64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5FBA01-4A27-45B5-881E-4C3D75B8F3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B7BA5B-8FB5-416F-9AD9-335EE877B3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0D0CB8-4EED-4279-89ED-62CBBBFEFAFC}"/>
              </a:ext>
            </a:extLst>
          </p:cNvPr>
          <p:cNvSpPr>
            <a:spLocks noGrp="1"/>
          </p:cNvSpPr>
          <p:nvPr>
            <p:ph type="dt" sz="half" idx="10"/>
          </p:nvPr>
        </p:nvSpPr>
        <p:spPr/>
        <p:txBody>
          <a:bodyPr/>
          <a:lstStyle/>
          <a:p>
            <a:fld id="{AC3D4FEF-2EE8-469F-8F39-144322396135}" type="datetimeFigureOut">
              <a:rPr lang="en-US" smtClean="0"/>
              <a:t>Thu-3-Sep-20</a:t>
            </a:fld>
            <a:endParaRPr lang="en-US"/>
          </a:p>
        </p:txBody>
      </p:sp>
      <p:sp>
        <p:nvSpPr>
          <p:cNvPr id="6" name="Footer Placeholder 5">
            <a:extLst>
              <a:ext uri="{FF2B5EF4-FFF2-40B4-BE49-F238E27FC236}">
                <a16:creationId xmlns:a16="http://schemas.microsoft.com/office/drawing/2014/main" id="{65414A38-0395-4FF3-B287-B64136020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90D6AD-41E6-47CE-BFFF-9A94BBBD5E08}"/>
              </a:ext>
            </a:extLst>
          </p:cNvPr>
          <p:cNvSpPr>
            <a:spLocks noGrp="1"/>
          </p:cNvSpPr>
          <p:nvPr>
            <p:ph type="sldNum" sz="quarter" idx="12"/>
          </p:nvPr>
        </p:nvSpPr>
        <p:spPr/>
        <p:txBody>
          <a:bodyPr/>
          <a:lstStyle/>
          <a:p>
            <a:fld id="{92F1696B-872A-4182-A9CE-2842B9FB8870}" type="slidenum">
              <a:rPr lang="en-US" smtClean="0"/>
              <a:t>‹#›</a:t>
            </a:fld>
            <a:endParaRPr lang="en-US"/>
          </a:p>
        </p:txBody>
      </p:sp>
    </p:spTree>
    <p:extLst>
      <p:ext uri="{BB962C8B-B14F-4D97-AF65-F5344CB8AC3E}">
        <p14:creationId xmlns:p14="http://schemas.microsoft.com/office/powerpoint/2010/main" val="3373423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47BA-9B05-4421-A928-FD2B36AE7D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E6E1BE-F627-42FF-B9FF-E8EA2A9D61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B9DA3-F48B-4F4C-97FE-CC8780C6FF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AE660A-9DDA-4D1D-8CCB-C47A50E19131}"/>
              </a:ext>
            </a:extLst>
          </p:cNvPr>
          <p:cNvSpPr>
            <a:spLocks noGrp="1"/>
          </p:cNvSpPr>
          <p:nvPr>
            <p:ph type="dt" sz="half" idx="10"/>
          </p:nvPr>
        </p:nvSpPr>
        <p:spPr/>
        <p:txBody>
          <a:bodyPr/>
          <a:lstStyle/>
          <a:p>
            <a:fld id="{AC3D4FEF-2EE8-469F-8F39-144322396135}" type="datetimeFigureOut">
              <a:rPr lang="en-US" smtClean="0"/>
              <a:t>Thu-3-Sep-20</a:t>
            </a:fld>
            <a:endParaRPr lang="en-US"/>
          </a:p>
        </p:txBody>
      </p:sp>
      <p:sp>
        <p:nvSpPr>
          <p:cNvPr id="6" name="Footer Placeholder 5">
            <a:extLst>
              <a:ext uri="{FF2B5EF4-FFF2-40B4-BE49-F238E27FC236}">
                <a16:creationId xmlns:a16="http://schemas.microsoft.com/office/drawing/2014/main" id="{D6DD3E21-7CF3-42D5-8FCE-BFB34054C8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80E223-43C7-45FC-9D8E-0958EAE57658}"/>
              </a:ext>
            </a:extLst>
          </p:cNvPr>
          <p:cNvSpPr>
            <a:spLocks noGrp="1"/>
          </p:cNvSpPr>
          <p:nvPr>
            <p:ph type="sldNum" sz="quarter" idx="12"/>
          </p:nvPr>
        </p:nvSpPr>
        <p:spPr/>
        <p:txBody>
          <a:bodyPr/>
          <a:lstStyle/>
          <a:p>
            <a:fld id="{92F1696B-872A-4182-A9CE-2842B9FB8870}" type="slidenum">
              <a:rPr lang="en-US" smtClean="0"/>
              <a:t>‹#›</a:t>
            </a:fld>
            <a:endParaRPr lang="en-US"/>
          </a:p>
        </p:txBody>
      </p:sp>
    </p:spTree>
    <p:extLst>
      <p:ext uri="{BB962C8B-B14F-4D97-AF65-F5344CB8AC3E}">
        <p14:creationId xmlns:p14="http://schemas.microsoft.com/office/powerpoint/2010/main" val="286745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C8ED9E-C754-4508-9E28-6BB9FAE11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E21F3C-952C-43B8-973C-690049E36D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985C61-FA4A-46A3-88C2-3383CD6AEA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4FEF-2EE8-469F-8F39-144322396135}" type="datetimeFigureOut">
              <a:rPr lang="en-US" smtClean="0"/>
              <a:t>Thu-3-Sep-20</a:t>
            </a:fld>
            <a:endParaRPr lang="en-US"/>
          </a:p>
        </p:txBody>
      </p:sp>
      <p:sp>
        <p:nvSpPr>
          <p:cNvPr id="5" name="Footer Placeholder 4">
            <a:extLst>
              <a:ext uri="{FF2B5EF4-FFF2-40B4-BE49-F238E27FC236}">
                <a16:creationId xmlns:a16="http://schemas.microsoft.com/office/drawing/2014/main" id="{8393FB69-D824-40CD-8266-488275AA6B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FD5BCC-5D26-4546-ACF7-5268044D2B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F1696B-872A-4182-A9CE-2842B9FB8870}" type="slidenum">
              <a:rPr lang="en-US" smtClean="0"/>
              <a:t>‹#›</a:t>
            </a:fld>
            <a:endParaRPr lang="en-US"/>
          </a:p>
        </p:txBody>
      </p:sp>
    </p:spTree>
    <p:extLst>
      <p:ext uri="{BB962C8B-B14F-4D97-AF65-F5344CB8AC3E}">
        <p14:creationId xmlns:p14="http://schemas.microsoft.com/office/powerpoint/2010/main" val="1843858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9.emf"/><Relationship Id="rId5" Type="http://schemas.openxmlformats.org/officeDocument/2006/relationships/oleObject" Target="../embeddings/oleObject9.bin"/><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oleObject" Target="../embeddings/oleObject16.bin"/><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8.e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12.e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14.wmf"/><Relationship Id="rId4" Type="http://schemas.openxmlformats.org/officeDocument/2006/relationships/image" Target="../media/image11.emf"/><Relationship Id="rId9" Type="http://schemas.openxmlformats.org/officeDocument/2006/relationships/oleObject" Target="../embeddings/oleObject14.bin"/><Relationship Id="rId14" Type="http://schemas.openxmlformats.org/officeDocument/2006/relationships/image" Target="../media/image15.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2.xml"/><Relationship Id="rId7" Type="http://schemas.openxmlformats.org/officeDocument/2006/relationships/image" Target="../media/image17.e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18.bin"/><Relationship Id="rId5" Type="http://schemas.openxmlformats.org/officeDocument/2006/relationships/image" Target="../media/image16.emf"/><Relationship Id="rId4" Type="http://schemas.openxmlformats.org/officeDocument/2006/relationships/oleObject" Target="../embeddings/oleObject17.bin"/><Relationship Id="rId9" Type="http://schemas.openxmlformats.org/officeDocument/2006/relationships/image" Target="../media/image1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20.wmf"/><Relationship Id="rId5" Type="http://schemas.openxmlformats.org/officeDocument/2006/relationships/oleObject" Target="../embeddings/oleObject21.bin"/><Relationship Id="rId4" Type="http://schemas.openxmlformats.org/officeDocument/2006/relationships/image" Target="../media/image19.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3.xml"/><Relationship Id="rId7" Type="http://schemas.openxmlformats.org/officeDocument/2006/relationships/image" Target="../media/image21.w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23.bin"/><Relationship Id="rId5" Type="http://schemas.openxmlformats.org/officeDocument/2006/relationships/image" Target="../media/image20.wmf"/><Relationship Id="rId4" Type="http://schemas.openxmlformats.org/officeDocument/2006/relationships/oleObject" Target="../embeddings/oleObject22.bin"/><Relationship Id="rId9" Type="http://schemas.openxmlformats.org/officeDocument/2006/relationships/image" Target="../media/image22.wmf"/></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3.emf"/><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12.emf"/><Relationship Id="rId3" Type="http://schemas.openxmlformats.org/officeDocument/2006/relationships/notesSlide" Target="../notesSlides/notesSlide4.xml"/><Relationship Id="rId7" Type="http://schemas.openxmlformats.org/officeDocument/2006/relationships/image" Target="../media/image25.wmf"/><Relationship Id="rId12" Type="http://schemas.openxmlformats.org/officeDocument/2006/relationships/oleObject" Target="../embeddings/oleObject12.bin"/><Relationship Id="rId17" Type="http://schemas.openxmlformats.org/officeDocument/2006/relationships/image" Target="../media/image22.wmf"/><Relationship Id="rId2" Type="http://schemas.openxmlformats.org/officeDocument/2006/relationships/slideLayout" Target="../slideLayouts/slideLayout6.xml"/><Relationship Id="rId16" Type="http://schemas.openxmlformats.org/officeDocument/2006/relationships/oleObject" Target="../embeddings/oleObject29.bin"/><Relationship Id="rId1" Type="http://schemas.openxmlformats.org/officeDocument/2006/relationships/vmlDrawing" Target="../drawings/vmlDrawing11.vml"/><Relationship Id="rId6" Type="http://schemas.openxmlformats.org/officeDocument/2006/relationships/oleObject" Target="../embeddings/oleObject26.bin"/><Relationship Id="rId11" Type="http://schemas.openxmlformats.org/officeDocument/2006/relationships/image" Target="../media/image27.wmf"/><Relationship Id="rId5" Type="http://schemas.openxmlformats.org/officeDocument/2006/relationships/image" Target="../media/image24.emf"/><Relationship Id="rId15" Type="http://schemas.openxmlformats.org/officeDocument/2006/relationships/image" Target="../media/image13.e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26.wmf"/><Relationship Id="rId14" Type="http://schemas.openxmlformats.org/officeDocument/2006/relationships/oleObject" Target="../embeddings/oleObject13.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9.emf"/><Relationship Id="rId4" Type="http://schemas.openxmlformats.org/officeDocument/2006/relationships/oleObject" Target="../embeddings/oleObject31.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1.wmf"/><Relationship Id="rId4" Type="http://schemas.openxmlformats.org/officeDocument/2006/relationships/oleObject" Target="../embeddings/oleObject32.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4.bin"/><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2BBCE-8F67-4FE5-82FF-A7E3079D989B}"/>
              </a:ext>
            </a:extLst>
          </p:cNvPr>
          <p:cNvSpPr>
            <a:spLocks noGrp="1"/>
          </p:cNvSpPr>
          <p:nvPr>
            <p:ph type="ctrTitle"/>
          </p:nvPr>
        </p:nvSpPr>
        <p:spPr/>
        <p:txBody>
          <a:bodyPr/>
          <a:lstStyle/>
          <a:p>
            <a:r>
              <a:rPr lang="en-US" dirty="0"/>
              <a:t>Probabilistic IR</a:t>
            </a:r>
          </a:p>
        </p:txBody>
      </p:sp>
      <p:sp>
        <p:nvSpPr>
          <p:cNvPr id="3" name="Subtitle 2">
            <a:extLst>
              <a:ext uri="{FF2B5EF4-FFF2-40B4-BE49-F238E27FC236}">
                <a16:creationId xmlns:a16="http://schemas.microsoft.com/office/drawing/2014/main" id="{C0E89BAA-979D-47C6-8691-84B39E197E3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86249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t>Probability Ranking Principle</a:t>
            </a:r>
          </a:p>
        </p:txBody>
      </p:sp>
      <p:sp>
        <p:nvSpPr>
          <p:cNvPr id="115715" name="Rectangle 3"/>
          <p:cNvSpPr>
            <a:spLocks noGrp="1" noChangeArrowheads="1"/>
          </p:cNvSpPr>
          <p:nvPr>
            <p:ph type="body" idx="1"/>
          </p:nvPr>
        </p:nvSpPr>
        <p:spPr>
          <a:xfrm>
            <a:off x="2514600" y="1676400"/>
            <a:ext cx="7772400" cy="4648200"/>
          </a:xfrm>
        </p:spPr>
        <p:txBody>
          <a:bodyPr/>
          <a:lstStyle/>
          <a:p>
            <a:r>
              <a:rPr lang="en-US" dirty="0"/>
              <a:t>How do we compute all those probabilities?</a:t>
            </a:r>
          </a:p>
          <a:p>
            <a:pPr lvl="1"/>
            <a:r>
              <a:rPr lang="en-US" dirty="0"/>
              <a:t>Do not know exact probabilities, have to use estimates </a:t>
            </a:r>
          </a:p>
          <a:p>
            <a:pPr lvl="1"/>
            <a:r>
              <a:rPr lang="en-US" dirty="0"/>
              <a:t>Binary Independence Model (BIM) – which we discuss next – is the simplest model</a:t>
            </a:r>
          </a:p>
          <a:p>
            <a:r>
              <a:rPr lang="en-US" dirty="0"/>
              <a:t>Questionable assumptions</a:t>
            </a:r>
          </a:p>
          <a:p>
            <a:pPr lvl="1"/>
            <a:r>
              <a:rPr lang="en-US" dirty="0"/>
              <a:t>“Relevance” of each document is independent of relevance of other documents.</a:t>
            </a:r>
          </a:p>
          <a:p>
            <a:pPr lvl="2"/>
            <a:r>
              <a:rPr lang="en-US" dirty="0"/>
              <a:t>Really, it’s bad to keep on returning </a:t>
            </a:r>
            <a:r>
              <a:rPr lang="en-US" b="1" dirty="0"/>
              <a:t>duplicates</a:t>
            </a:r>
          </a:p>
          <a:p>
            <a:pPr lvl="1"/>
            <a:r>
              <a:rPr lang="en-US" dirty="0"/>
              <a:t>Boolean model of relevance</a:t>
            </a:r>
          </a:p>
          <a:p>
            <a:pPr lvl="1"/>
            <a:r>
              <a:rPr lang="en-US" dirty="0"/>
              <a:t>That one has a single step information need</a:t>
            </a:r>
          </a:p>
          <a:p>
            <a:pPr lvl="2"/>
            <a:r>
              <a:rPr lang="en-US" dirty="0"/>
              <a:t>Seeing a range of results might let user refine query</a:t>
            </a:r>
          </a:p>
        </p:txBody>
      </p:sp>
    </p:spTree>
    <p:extLst>
      <p:ext uri="{BB962C8B-B14F-4D97-AF65-F5344CB8AC3E}">
        <p14:creationId xmlns:p14="http://schemas.microsoft.com/office/powerpoint/2010/main" val="390661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57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57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57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57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571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571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571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57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t>Binary Independence Model</a:t>
            </a:r>
          </a:p>
        </p:txBody>
      </p:sp>
      <mc:AlternateContent xmlns:mc="http://schemas.openxmlformats.org/markup-compatibility/2006" xmlns:a14="http://schemas.microsoft.com/office/drawing/2010/main">
        <mc:Choice Requires="a14">
          <p:sp>
            <p:nvSpPr>
              <p:cNvPr id="118787" name="Rectangle 3"/>
              <p:cNvSpPr>
                <a:spLocks noGrp="1" noChangeArrowheads="1"/>
              </p:cNvSpPr>
              <p:nvPr>
                <p:ph type="body" idx="1"/>
              </p:nvPr>
            </p:nvSpPr>
            <p:spPr/>
            <p:txBody>
              <a:bodyPr/>
              <a:lstStyle/>
              <a:p>
                <a:r>
                  <a:rPr lang="en-US" sz="2200" dirty="0"/>
                  <a:t>Traditionally used in conjunction with PRP</a:t>
                </a:r>
              </a:p>
              <a:p>
                <a:r>
                  <a:rPr lang="en-US" sz="2200" b="1" dirty="0">
                    <a:solidFill>
                      <a:schemeClr val="tx2"/>
                    </a:solidFill>
                  </a:rPr>
                  <a:t>“Binary” = Boolean</a:t>
                </a:r>
                <a:r>
                  <a:rPr lang="en-US" sz="2200" dirty="0"/>
                  <a:t>: documents are represented as binary incidence vectors of terms:</a:t>
                </a:r>
              </a:p>
              <a:p>
                <a:pPr lvl="1"/>
                <a:r>
                  <a:rPr lang="en-US" dirty="0"/>
                  <a:t>  </a:t>
                </a:r>
              </a:p>
              <a:p>
                <a:pPr lvl="1"/>
                <a:endParaRPr lang="en-US" dirty="0"/>
              </a:p>
              <a:p>
                <a:pPr lvl="1"/>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=1</m:t>
                    </m:r>
                  </m:oMath>
                </a14:m>
                <a:r>
                  <a:rPr lang="en-US" dirty="0"/>
                  <a:t> </a:t>
                </a:r>
                <a:r>
                  <a:rPr lang="en-US" u="sng" dirty="0"/>
                  <a:t>iff </a:t>
                </a:r>
                <a:r>
                  <a:rPr lang="en-US" dirty="0"/>
                  <a:t> term </a:t>
                </a:r>
                <a:r>
                  <a:rPr lang="en-US" i="1" dirty="0" err="1"/>
                  <a:t>i</a:t>
                </a:r>
                <a:r>
                  <a:rPr lang="en-US" dirty="0"/>
                  <a:t> is present in document </a:t>
                </a:r>
                <a:r>
                  <a:rPr lang="en-US" i="1" dirty="0"/>
                  <a:t>x</a:t>
                </a:r>
                <a:r>
                  <a:rPr lang="en-US" dirty="0"/>
                  <a:t>.</a:t>
                </a:r>
              </a:p>
              <a:p>
                <a:r>
                  <a:rPr lang="en-US" sz="2200" b="1" dirty="0">
                    <a:solidFill>
                      <a:schemeClr val="tx2"/>
                    </a:solidFill>
                  </a:rPr>
                  <a:t>“Independence”:</a:t>
                </a:r>
                <a:r>
                  <a:rPr lang="en-US" sz="2200" dirty="0"/>
                  <a:t> terms occur in documents independently  </a:t>
                </a:r>
              </a:p>
              <a:p>
                <a:r>
                  <a:rPr lang="en-US" sz="2200" dirty="0"/>
                  <a:t>Different documents can be modeled as the same vector</a:t>
                </a:r>
              </a:p>
              <a:p>
                <a:pPr marL="0" indent="0">
                  <a:buNone/>
                </a:pPr>
                <a:endParaRPr lang="en-US" sz="2200" dirty="0"/>
              </a:p>
            </p:txBody>
          </p:sp>
        </mc:Choice>
        <mc:Fallback xmlns="">
          <p:sp>
            <p:nvSpPr>
              <p:cNvPr id="118787" name="Rectangle 3"/>
              <p:cNvSpPr>
                <a:spLocks noGrp="1" noRot="1" noChangeAspect="1" noMove="1" noResize="1" noEditPoints="1" noAdjustHandles="1" noChangeArrowheads="1" noChangeShapeType="1" noTextEdit="1"/>
              </p:cNvSpPr>
              <p:nvPr>
                <p:ph type="body" idx="1"/>
              </p:nvPr>
            </p:nvSpPr>
            <p:spPr>
              <a:blipFill>
                <a:blip r:embed="rId3"/>
                <a:stretch>
                  <a:fillRect l="-696" t="-1681"/>
                </a:stretch>
              </a:blipFill>
            </p:spPr>
            <p:txBody>
              <a:bodyPr/>
              <a:lstStyle/>
              <a:p>
                <a:r>
                  <a:rPr lang="en-US">
                    <a:noFill/>
                  </a:rPr>
                  <a:t> </a:t>
                </a:r>
              </a:p>
            </p:txBody>
          </p:sp>
        </mc:Fallback>
      </mc:AlternateContent>
      <p:graphicFrame>
        <p:nvGraphicFramePr>
          <p:cNvPr id="118788" name="Object 4"/>
          <p:cNvGraphicFramePr>
            <a:graphicFrameLocks noChangeAspect="1"/>
          </p:cNvGraphicFramePr>
          <p:nvPr/>
        </p:nvGraphicFramePr>
        <p:xfrm>
          <a:off x="2971800" y="2667000"/>
          <a:ext cx="2432050" cy="615950"/>
        </p:xfrm>
        <a:graphic>
          <a:graphicData uri="http://schemas.openxmlformats.org/presentationml/2006/ole">
            <mc:AlternateContent xmlns:mc="http://schemas.openxmlformats.org/markup-compatibility/2006">
              <mc:Choice xmlns:v="urn:schemas-microsoft-com:vml" Requires="v">
                <p:oleObj spid="_x0000_s4113" name="Equation" r:id="rId4" imgW="901440" imgH="228600" progId="Equation.3">
                  <p:embed/>
                </p:oleObj>
              </mc:Choice>
              <mc:Fallback>
                <p:oleObj name="Equation" r:id="rId4" imgW="901440" imgH="228600" progId="Equation.3">
                  <p:embed/>
                  <p:pic>
                    <p:nvPicPr>
                      <p:cNvPr id="11878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2667000"/>
                        <a:ext cx="2432050" cy="6159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555443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Binary Independence Model</a:t>
            </a:r>
          </a:p>
        </p:txBody>
      </p:sp>
      <p:sp>
        <p:nvSpPr>
          <p:cNvPr id="119811" name="Rectangle 3"/>
          <p:cNvSpPr>
            <a:spLocks noGrp="1" noChangeArrowheads="1"/>
          </p:cNvSpPr>
          <p:nvPr>
            <p:ph type="body" idx="1"/>
          </p:nvPr>
        </p:nvSpPr>
        <p:spPr/>
        <p:txBody>
          <a:bodyPr/>
          <a:lstStyle/>
          <a:p>
            <a:r>
              <a:rPr lang="en-US" dirty="0"/>
              <a:t>Queries: binary term incidence vectors</a:t>
            </a:r>
          </a:p>
          <a:p>
            <a:r>
              <a:rPr lang="en-US" dirty="0"/>
              <a:t>Given query </a:t>
            </a:r>
            <a:r>
              <a:rPr lang="en-US" b="1" i="1" dirty="0">
                <a:solidFill>
                  <a:schemeClr val="tx2"/>
                </a:solidFill>
              </a:rPr>
              <a:t>q</a:t>
            </a:r>
            <a:r>
              <a:rPr lang="en-US" dirty="0"/>
              <a:t>, </a:t>
            </a:r>
          </a:p>
          <a:p>
            <a:pPr lvl="1"/>
            <a:r>
              <a:rPr lang="en-US" dirty="0"/>
              <a:t>for each document </a:t>
            </a:r>
            <a:r>
              <a:rPr lang="en-US" b="1" i="1" dirty="0">
                <a:solidFill>
                  <a:schemeClr val="tx2"/>
                </a:solidFill>
              </a:rPr>
              <a:t>d</a:t>
            </a:r>
            <a:r>
              <a:rPr lang="en-US" dirty="0"/>
              <a:t> need to compute </a:t>
            </a:r>
            <a:r>
              <a:rPr lang="en-US" b="1" i="1" dirty="0">
                <a:solidFill>
                  <a:schemeClr val="tx2"/>
                </a:solidFill>
              </a:rPr>
              <a:t>p</a:t>
            </a:r>
            <a:r>
              <a:rPr lang="en-US" b="1" dirty="0">
                <a:solidFill>
                  <a:schemeClr val="tx2"/>
                </a:solidFill>
              </a:rPr>
              <a:t>(</a:t>
            </a:r>
            <a:r>
              <a:rPr lang="en-US" b="1" i="1" dirty="0" err="1">
                <a:solidFill>
                  <a:schemeClr val="tx2"/>
                </a:solidFill>
              </a:rPr>
              <a:t>R</a:t>
            </a:r>
            <a:r>
              <a:rPr lang="en-US" b="1" dirty="0" err="1">
                <a:solidFill>
                  <a:schemeClr val="tx2"/>
                </a:solidFill>
              </a:rPr>
              <a:t>|</a:t>
            </a:r>
            <a:r>
              <a:rPr lang="en-US" b="1" i="1" dirty="0" err="1">
                <a:solidFill>
                  <a:schemeClr val="tx2"/>
                </a:solidFill>
              </a:rPr>
              <a:t>q,d</a:t>
            </a:r>
            <a:r>
              <a:rPr lang="en-US" b="1" dirty="0">
                <a:solidFill>
                  <a:schemeClr val="tx2"/>
                </a:solidFill>
              </a:rPr>
              <a:t>)</a:t>
            </a:r>
            <a:r>
              <a:rPr lang="en-US" b="1" i="1" dirty="0">
                <a:solidFill>
                  <a:schemeClr val="tx2"/>
                </a:solidFill>
              </a:rPr>
              <a:t>.</a:t>
            </a:r>
            <a:endParaRPr lang="en-US" i="1" dirty="0"/>
          </a:p>
          <a:p>
            <a:pPr lvl="1"/>
            <a:r>
              <a:rPr lang="en-US" dirty="0"/>
              <a:t>replace with computing </a:t>
            </a:r>
            <a:r>
              <a:rPr lang="en-US" b="1" i="1" dirty="0">
                <a:solidFill>
                  <a:schemeClr val="tx2"/>
                </a:solidFill>
              </a:rPr>
              <a:t>p</a:t>
            </a:r>
            <a:r>
              <a:rPr lang="en-US" b="1" dirty="0">
                <a:solidFill>
                  <a:schemeClr val="tx2"/>
                </a:solidFill>
              </a:rPr>
              <a:t>(</a:t>
            </a:r>
            <a:r>
              <a:rPr lang="en-US" b="1" i="1" dirty="0" err="1">
                <a:solidFill>
                  <a:schemeClr val="tx2"/>
                </a:solidFill>
              </a:rPr>
              <a:t>R</a:t>
            </a:r>
            <a:r>
              <a:rPr lang="en-US" b="1" dirty="0" err="1">
                <a:solidFill>
                  <a:schemeClr val="tx2"/>
                </a:solidFill>
              </a:rPr>
              <a:t>|</a:t>
            </a:r>
            <a:r>
              <a:rPr lang="en-US" b="1" i="1" dirty="0" err="1">
                <a:solidFill>
                  <a:schemeClr val="tx2"/>
                </a:solidFill>
              </a:rPr>
              <a:t>q,x</a:t>
            </a:r>
            <a:r>
              <a:rPr lang="en-US" b="1" dirty="0">
                <a:solidFill>
                  <a:schemeClr val="tx2"/>
                </a:solidFill>
              </a:rPr>
              <a:t>)</a:t>
            </a:r>
            <a:r>
              <a:rPr lang="en-US" dirty="0"/>
              <a:t> where</a:t>
            </a:r>
            <a:r>
              <a:rPr lang="en-US" b="1" i="1" dirty="0">
                <a:solidFill>
                  <a:schemeClr val="tx2"/>
                </a:solidFill>
              </a:rPr>
              <a:t> x</a:t>
            </a:r>
            <a:r>
              <a:rPr lang="en-US" i="1" dirty="0"/>
              <a:t> </a:t>
            </a:r>
            <a:r>
              <a:rPr lang="en-US" dirty="0"/>
              <a:t>is binary term incidence vector representing </a:t>
            </a:r>
            <a:r>
              <a:rPr lang="en-US" b="1" i="1" dirty="0">
                <a:solidFill>
                  <a:schemeClr val="tx2"/>
                </a:solidFill>
              </a:rPr>
              <a:t>d.</a:t>
            </a:r>
          </a:p>
          <a:p>
            <a:pPr lvl="1"/>
            <a:r>
              <a:rPr lang="en-US" dirty="0">
                <a:solidFill>
                  <a:schemeClr val="tx2"/>
                </a:solidFill>
              </a:rPr>
              <a:t>Interested only in ranking</a:t>
            </a:r>
          </a:p>
          <a:p>
            <a:r>
              <a:rPr lang="en-US" dirty="0">
                <a:solidFill>
                  <a:schemeClr val="tx2"/>
                </a:solidFill>
              </a:rPr>
              <a:t>Will use odds and Bayes’ Rule:</a:t>
            </a:r>
            <a:endParaRPr lang="en-US" b="1" i="1" dirty="0">
              <a:solidFill>
                <a:schemeClr val="tx2"/>
              </a:solidFill>
            </a:endParaRPr>
          </a:p>
        </p:txBody>
      </p:sp>
      <p:graphicFrame>
        <p:nvGraphicFramePr>
          <p:cNvPr id="119812" name="Object 4"/>
          <p:cNvGraphicFramePr>
            <a:graphicFrameLocks noChangeAspect="1"/>
          </p:cNvGraphicFramePr>
          <p:nvPr/>
        </p:nvGraphicFramePr>
        <p:xfrm>
          <a:off x="2727327" y="4889502"/>
          <a:ext cx="6659563" cy="1611313"/>
        </p:xfrm>
        <a:graphic>
          <a:graphicData uri="http://schemas.openxmlformats.org/presentationml/2006/ole">
            <mc:AlternateContent xmlns:mc="http://schemas.openxmlformats.org/markup-compatibility/2006">
              <mc:Choice xmlns:v="urn:schemas-microsoft-com:vml" Requires="v">
                <p:oleObj spid="_x0000_s5136" name="Equation" r:id="rId3" imgW="3302000" imgH="800100" progId="Equation.3">
                  <p:embed/>
                </p:oleObj>
              </mc:Choice>
              <mc:Fallback>
                <p:oleObj name="Equation" r:id="rId3" imgW="3302000" imgH="800100" progId="Equation.3">
                  <p:embed/>
                  <p:pic>
                    <p:nvPicPr>
                      <p:cNvPr id="119812" name="Object 4"/>
                      <p:cNvPicPr>
                        <a:picLocks noChangeAspect="1" noChangeArrowheads="1"/>
                      </p:cNvPicPr>
                      <p:nvPr/>
                    </p:nvPicPr>
                    <p:blipFill>
                      <a:blip r:embed="rId4"/>
                      <a:srcRect/>
                      <a:stretch>
                        <a:fillRect/>
                      </a:stretch>
                    </p:blipFill>
                    <p:spPr bwMode="auto">
                      <a:xfrm>
                        <a:off x="2727327" y="4889502"/>
                        <a:ext cx="6659563" cy="1611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74980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9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98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98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98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981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98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43" name="Rectangle 11"/>
          <p:cNvSpPr>
            <a:spLocks noChangeArrowheads="1"/>
          </p:cNvSpPr>
          <p:nvPr/>
        </p:nvSpPr>
        <p:spPr bwMode="auto">
          <a:xfrm>
            <a:off x="7435850" y="1676400"/>
            <a:ext cx="1798638" cy="990600"/>
          </a:xfrm>
          <a:prstGeom prst="rect">
            <a:avLst/>
          </a:prstGeom>
          <a:solidFill>
            <a:srgbClr val="99CC00"/>
          </a:solidFill>
          <a:ln>
            <a:noFill/>
          </a:ln>
          <a:effectLst/>
          <a:extLst>
            <a:ext uri="{91240B29-F687-4f45-9708-019B960494DF}">
              <a14:hiddenLine xmlns:a14="http://schemas.microsoft.com/office/drawing/2010/main" xmlns="" w="25400">
                <a:solidFill>
                  <a:schemeClr val="tx1"/>
                </a:solidFill>
                <a:prstDash val="lgDash"/>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0841" name="Rectangle 9"/>
          <p:cNvSpPr>
            <a:spLocks noChangeArrowheads="1"/>
          </p:cNvSpPr>
          <p:nvPr/>
        </p:nvSpPr>
        <p:spPr bwMode="auto">
          <a:xfrm>
            <a:off x="6019800" y="1676400"/>
            <a:ext cx="1295400" cy="914400"/>
          </a:xfrm>
          <a:prstGeom prst="rect">
            <a:avLst/>
          </a:prstGeom>
          <a:solidFill>
            <a:srgbClr val="CCFFCC"/>
          </a:solidFill>
          <a:ln>
            <a:noFill/>
          </a:ln>
          <a:effectLst/>
          <a:extLst>
            <a:ext uri="{91240B29-F687-4f45-9708-019B960494DF}">
              <a14:hiddenLine xmlns:a14="http://schemas.microsoft.com/office/drawing/2010/main" xmlns="" w="15875">
                <a:solidFill>
                  <a:schemeClr val="tx1"/>
                </a:solidFill>
                <a:prstDash val="dash"/>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0834" name="Rectangle 2"/>
          <p:cNvSpPr>
            <a:spLocks noGrp="1" noChangeArrowheads="1"/>
          </p:cNvSpPr>
          <p:nvPr>
            <p:ph type="title"/>
          </p:nvPr>
        </p:nvSpPr>
        <p:spPr/>
        <p:txBody>
          <a:bodyPr/>
          <a:lstStyle/>
          <a:p>
            <a:r>
              <a:rPr lang="en-US"/>
              <a:t>Binary Independence Model</a:t>
            </a:r>
          </a:p>
        </p:txBody>
      </p:sp>
      <p:grpSp>
        <p:nvGrpSpPr>
          <p:cNvPr id="120835" name="Group 3"/>
          <p:cNvGrpSpPr>
            <a:grpSpLocks/>
          </p:cNvGrpSpPr>
          <p:nvPr/>
        </p:nvGrpSpPr>
        <p:grpSpPr bwMode="auto">
          <a:xfrm>
            <a:off x="2514603" y="3733802"/>
            <a:ext cx="5103813" cy="2873375"/>
            <a:chOff x="624" y="2352"/>
            <a:chExt cx="3215" cy="1810"/>
          </a:xfrm>
        </p:grpSpPr>
        <p:sp>
          <p:nvSpPr>
            <p:cNvPr id="120836" name="Text Box 4"/>
            <p:cNvSpPr txBox="1">
              <a:spLocks noChangeArrowheads="1"/>
            </p:cNvSpPr>
            <p:nvPr/>
          </p:nvSpPr>
          <p:spPr bwMode="auto">
            <a:xfrm>
              <a:off x="624" y="2352"/>
              <a:ext cx="2223"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buFontTx/>
                <a:buChar char="•"/>
              </a:pPr>
              <a:r>
                <a:rPr lang="en-US" dirty="0">
                  <a:latin typeface="Times New Roman" charset="0"/>
                </a:rPr>
                <a:t> Using </a:t>
              </a:r>
              <a:r>
                <a:rPr lang="en-US" b="1" dirty="0">
                  <a:solidFill>
                    <a:schemeClr val="tx2"/>
                  </a:solidFill>
                  <a:latin typeface="Times New Roman" charset="0"/>
                </a:rPr>
                <a:t>Independence</a:t>
              </a:r>
              <a:r>
                <a:rPr lang="en-US" dirty="0">
                  <a:latin typeface="Times New Roman" charset="0"/>
                </a:rPr>
                <a:t> Assumption:</a:t>
              </a:r>
            </a:p>
          </p:txBody>
        </p:sp>
        <p:graphicFrame>
          <p:nvGraphicFramePr>
            <p:cNvPr id="120837" name="Object 5"/>
            <p:cNvGraphicFramePr>
              <a:graphicFrameLocks noChangeAspect="1"/>
            </p:cNvGraphicFramePr>
            <p:nvPr/>
          </p:nvGraphicFramePr>
          <p:xfrm>
            <a:off x="776" y="3580"/>
            <a:ext cx="3063" cy="582"/>
          </p:xfrm>
          <a:graphic>
            <a:graphicData uri="http://schemas.openxmlformats.org/presentationml/2006/ole">
              <mc:AlternateContent xmlns:mc="http://schemas.openxmlformats.org/markup-compatibility/2006">
                <mc:Choice xmlns:v="urn:schemas-microsoft-com:vml" Requires="v">
                  <p:oleObj spid="_x0000_s6188" name="Equation" r:id="rId3" imgW="2400300" imgH="457200" progId="Equation.3">
                    <p:embed/>
                  </p:oleObj>
                </mc:Choice>
                <mc:Fallback>
                  <p:oleObj name="Equation" r:id="rId3" imgW="2400300" imgH="457200" progId="Equation.3">
                    <p:embed/>
                    <p:pic>
                      <p:nvPicPr>
                        <p:cNvPr id="120837" name="Object 5"/>
                        <p:cNvPicPr>
                          <a:picLocks noChangeAspect="1" noChangeArrowheads="1"/>
                        </p:cNvPicPr>
                        <p:nvPr/>
                      </p:nvPicPr>
                      <p:blipFill>
                        <a:blip r:embed="rId4"/>
                        <a:srcRect/>
                        <a:stretch>
                          <a:fillRect/>
                        </a:stretch>
                      </p:blipFill>
                      <p:spPr bwMode="auto">
                        <a:xfrm>
                          <a:off x="776" y="3580"/>
                          <a:ext cx="3063" cy="5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4" name="Object 5"/>
            <p:cNvGraphicFramePr>
              <a:graphicFrameLocks noChangeAspect="1"/>
            </p:cNvGraphicFramePr>
            <p:nvPr/>
          </p:nvGraphicFramePr>
          <p:xfrm>
            <a:off x="807" y="2776"/>
            <a:ext cx="2658" cy="582"/>
          </p:xfrm>
          <a:graphic>
            <a:graphicData uri="http://schemas.openxmlformats.org/presentationml/2006/ole">
              <mc:AlternateContent xmlns:mc="http://schemas.openxmlformats.org/markup-compatibility/2006">
                <mc:Choice xmlns:v="urn:schemas-microsoft-com:vml" Requires="v">
                  <p:oleObj spid="_x0000_s6189" name="Equation" r:id="rId5" imgW="2082800" imgH="457200" progId="Equation.3">
                    <p:embed/>
                  </p:oleObj>
                </mc:Choice>
                <mc:Fallback>
                  <p:oleObj name="Equation" r:id="rId5" imgW="2082800" imgH="457200" progId="Equation.3">
                    <p:embed/>
                    <p:pic>
                      <p:nvPicPr>
                        <p:cNvPr id="14" name="Object 5"/>
                        <p:cNvPicPr>
                          <a:picLocks noChangeAspect="1" noChangeArrowheads="1"/>
                        </p:cNvPicPr>
                        <p:nvPr/>
                      </p:nvPicPr>
                      <p:blipFill>
                        <a:blip r:embed="rId6"/>
                        <a:srcRect/>
                        <a:stretch>
                          <a:fillRect/>
                        </a:stretch>
                      </p:blipFill>
                      <p:spPr bwMode="auto">
                        <a:xfrm>
                          <a:off x="807" y="2776"/>
                          <a:ext cx="2658" cy="5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pSp>
      <p:graphicFrame>
        <p:nvGraphicFramePr>
          <p:cNvPr id="120838" name="Object 6"/>
          <p:cNvGraphicFramePr>
            <a:graphicFrameLocks noChangeAspect="1"/>
          </p:cNvGraphicFramePr>
          <p:nvPr/>
        </p:nvGraphicFramePr>
        <p:xfrm>
          <a:off x="2422527" y="1739900"/>
          <a:ext cx="6811963" cy="871538"/>
        </p:xfrm>
        <a:graphic>
          <a:graphicData uri="http://schemas.openxmlformats.org/presentationml/2006/ole">
            <mc:AlternateContent xmlns:mc="http://schemas.openxmlformats.org/markup-compatibility/2006">
              <mc:Choice xmlns:v="urn:schemas-microsoft-com:vml" Requires="v">
                <p:oleObj spid="_x0000_s6190" name="Equation" r:id="rId7" imgW="3378200" imgH="431800" progId="Equation.3">
                  <p:embed/>
                </p:oleObj>
              </mc:Choice>
              <mc:Fallback>
                <p:oleObj name="Equation" r:id="rId7" imgW="3378200" imgH="431800" progId="Equation.3">
                  <p:embed/>
                  <p:pic>
                    <p:nvPicPr>
                      <p:cNvPr id="120838" name="Object 6"/>
                      <p:cNvPicPr>
                        <a:picLocks noChangeAspect="1" noChangeArrowheads="1"/>
                      </p:cNvPicPr>
                      <p:nvPr/>
                    </p:nvPicPr>
                    <p:blipFill>
                      <a:blip r:embed="rId8"/>
                      <a:srcRect/>
                      <a:stretch>
                        <a:fillRect/>
                      </a:stretch>
                    </p:blipFill>
                    <p:spPr bwMode="auto">
                      <a:xfrm>
                        <a:off x="2422527" y="1739900"/>
                        <a:ext cx="6811963" cy="8715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20840" name="AutoShape 8"/>
          <p:cNvSpPr>
            <a:spLocks/>
          </p:cNvSpPr>
          <p:nvPr/>
        </p:nvSpPr>
        <p:spPr bwMode="auto">
          <a:xfrm>
            <a:off x="4267200" y="2819400"/>
            <a:ext cx="1752600" cy="711200"/>
          </a:xfrm>
          <a:prstGeom prst="borderCallout2">
            <a:avLst>
              <a:gd name="adj1" fmla="val 11250"/>
              <a:gd name="adj2" fmla="val 104347"/>
              <a:gd name="adj3" fmla="val 11250"/>
              <a:gd name="adj4" fmla="val 119204"/>
              <a:gd name="adj5" fmla="val -24532"/>
              <a:gd name="adj6" fmla="val 125542"/>
            </a:avLst>
          </a:prstGeom>
          <a:solidFill>
            <a:srgbClr val="CCFFCC"/>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sz="2000">
                <a:latin typeface="Times New Roman" charset="0"/>
              </a:rPr>
              <a:t>Constant for a given query</a:t>
            </a:r>
            <a:endParaRPr lang="en-US">
              <a:latin typeface="Times New Roman" charset="0"/>
            </a:endParaRPr>
          </a:p>
        </p:txBody>
      </p:sp>
      <p:sp>
        <p:nvSpPr>
          <p:cNvPr id="120844" name="AutoShape 12"/>
          <p:cNvSpPr>
            <a:spLocks/>
          </p:cNvSpPr>
          <p:nvPr/>
        </p:nvSpPr>
        <p:spPr bwMode="auto">
          <a:xfrm>
            <a:off x="8121652" y="2971800"/>
            <a:ext cx="2119313" cy="406400"/>
          </a:xfrm>
          <a:prstGeom prst="borderCallout2">
            <a:avLst>
              <a:gd name="adj1" fmla="val 28125"/>
              <a:gd name="adj2" fmla="val -3597"/>
              <a:gd name="adj3" fmla="val 28125"/>
              <a:gd name="adj4" fmla="val -11759"/>
              <a:gd name="adj5" fmla="val -60940"/>
              <a:gd name="adj6" fmla="val -20074"/>
            </a:avLst>
          </a:prstGeom>
          <a:solidFill>
            <a:srgbClr val="99CC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sz="2000">
                <a:latin typeface="Times New Roman" charset="0"/>
              </a:rPr>
              <a:t>Needs estimation</a:t>
            </a:r>
          </a:p>
        </p:txBody>
      </p:sp>
    </p:spTree>
    <p:extLst>
      <p:ext uri="{BB962C8B-B14F-4D97-AF65-F5344CB8AC3E}">
        <p14:creationId xmlns:p14="http://schemas.microsoft.com/office/powerpoint/2010/main" val="4124752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08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08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9602" y="12050"/>
            <a:ext cx="10515600" cy="1325563"/>
          </a:xfrm>
        </p:spPr>
        <p:txBody>
          <a:bodyPr/>
          <a:lstStyle/>
          <a:p>
            <a:r>
              <a:rPr lang="en-US" dirty="0"/>
              <a:t>Binary Independence Model</a:t>
            </a:r>
          </a:p>
        </p:txBody>
      </p:sp>
      <p:sp>
        <p:nvSpPr>
          <p:cNvPr id="121860" name="Text Box 4"/>
          <p:cNvSpPr txBox="1">
            <a:spLocks noChangeArrowheads="1"/>
          </p:cNvSpPr>
          <p:nvPr/>
        </p:nvSpPr>
        <p:spPr bwMode="auto">
          <a:xfrm>
            <a:off x="2498727" y="2312338"/>
            <a:ext cx="274947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buFontTx/>
              <a:buChar char="•"/>
            </a:pPr>
            <a:r>
              <a:rPr lang="en-US" dirty="0">
                <a:latin typeface="Times New Roman" charset="0"/>
              </a:rPr>
              <a:t> </a:t>
            </a:r>
            <a:r>
              <a:rPr lang="en-US" dirty="0">
                <a:latin typeface="Arial" charset="0"/>
                <a:cs typeface="Arial" charset="0"/>
              </a:rPr>
              <a:t>Since </a:t>
            </a:r>
            <a:r>
              <a:rPr lang="en-US" i="1" dirty="0">
                <a:latin typeface="Times New Roman"/>
                <a:cs typeface="Times New Roman"/>
              </a:rPr>
              <a:t>x</a:t>
            </a:r>
            <a:r>
              <a:rPr lang="en-US" i="1" baseline="-25000" dirty="0">
                <a:latin typeface="Times New Roman"/>
                <a:cs typeface="Times New Roman"/>
              </a:rPr>
              <a:t>i</a:t>
            </a:r>
            <a:r>
              <a:rPr lang="en-US" i="1" dirty="0">
                <a:latin typeface="Arial" charset="0"/>
                <a:cs typeface="Arial" charset="0"/>
              </a:rPr>
              <a:t> </a:t>
            </a:r>
            <a:r>
              <a:rPr lang="en-US" dirty="0">
                <a:latin typeface="Arial" charset="0"/>
                <a:cs typeface="Arial" charset="0"/>
              </a:rPr>
              <a:t> is either </a:t>
            </a:r>
            <a:r>
              <a:rPr lang="en-US" dirty="0">
                <a:latin typeface="Times New Roman"/>
                <a:cs typeface="Times New Roman"/>
              </a:rPr>
              <a:t>0</a:t>
            </a:r>
            <a:r>
              <a:rPr lang="en-US" dirty="0">
                <a:latin typeface="Arial" charset="0"/>
                <a:cs typeface="Arial" charset="0"/>
              </a:rPr>
              <a:t> or </a:t>
            </a:r>
            <a:r>
              <a:rPr lang="en-US" dirty="0">
                <a:latin typeface="Times New Roman"/>
                <a:cs typeface="Times New Roman"/>
              </a:rPr>
              <a:t>1</a:t>
            </a:r>
            <a:r>
              <a:rPr lang="en-US" dirty="0">
                <a:latin typeface="Arial" charset="0"/>
                <a:cs typeface="Arial" charset="0"/>
              </a:rPr>
              <a:t>:</a:t>
            </a:r>
          </a:p>
        </p:txBody>
      </p:sp>
      <p:graphicFrame>
        <p:nvGraphicFramePr>
          <p:cNvPr id="121861" name="Object 5"/>
          <p:cNvGraphicFramePr>
            <a:graphicFrameLocks noChangeAspect="1"/>
          </p:cNvGraphicFramePr>
          <p:nvPr>
            <p:extLst>
              <p:ext uri="{D42A27DB-BD31-4B8C-83A1-F6EECF244321}">
                <p14:modId xmlns:p14="http://schemas.microsoft.com/office/powerpoint/2010/main" val="1220115545"/>
              </p:ext>
            </p:extLst>
          </p:nvPr>
        </p:nvGraphicFramePr>
        <p:xfrm>
          <a:off x="2217738" y="2734621"/>
          <a:ext cx="7689850" cy="1042988"/>
        </p:xfrm>
        <a:graphic>
          <a:graphicData uri="http://schemas.openxmlformats.org/presentationml/2006/ole">
            <mc:AlternateContent xmlns:mc="http://schemas.openxmlformats.org/markup-compatibility/2006">
              <mc:Choice xmlns:v="urn:schemas-microsoft-com:vml" Requires="v">
                <p:oleObj spid="_x0000_s7266" name="Equation" r:id="rId3" imgW="3962400" imgH="482600" progId="Equation.3">
                  <p:embed/>
                </p:oleObj>
              </mc:Choice>
              <mc:Fallback>
                <p:oleObj name="Equation" r:id="rId3" imgW="3962400" imgH="482600" progId="Equation.3">
                  <p:embed/>
                  <p:pic>
                    <p:nvPicPr>
                      <p:cNvPr id="121861" name="Object 5"/>
                      <p:cNvPicPr>
                        <a:picLocks noChangeAspect="1" noChangeArrowheads="1"/>
                      </p:cNvPicPr>
                      <p:nvPr/>
                    </p:nvPicPr>
                    <p:blipFill>
                      <a:blip r:embed="rId4"/>
                      <a:srcRect/>
                      <a:stretch>
                        <a:fillRect/>
                      </a:stretch>
                    </p:blipFill>
                    <p:spPr bwMode="auto">
                      <a:xfrm>
                        <a:off x="2217738" y="2734621"/>
                        <a:ext cx="7689850" cy="10429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121862" name="Group 6"/>
          <p:cNvGrpSpPr>
            <a:grpSpLocks/>
          </p:cNvGrpSpPr>
          <p:nvPr/>
        </p:nvGrpSpPr>
        <p:grpSpPr bwMode="auto">
          <a:xfrm>
            <a:off x="2590800" y="3871263"/>
            <a:ext cx="6629400" cy="1206500"/>
            <a:chOff x="614" y="2648"/>
            <a:chExt cx="4176" cy="760"/>
          </a:xfrm>
        </p:grpSpPr>
        <p:grpSp>
          <p:nvGrpSpPr>
            <p:cNvPr id="121863" name="Group 7"/>
            <p:cNvGrpSpPr>
              <a:grpSpLocks/>
            </p:cNvGrpSpPr>
            <p:nvPr/>
          </p:nvGrpSpPr>
          <p:grpSpPr bwMode="auto">
            <a:xfrm>
              <a:off x="614" y="2648"/>
              <a:ext cx="3936" cy="282"/>
              <a:chOff x="614" y="2648"/>
              <a:chExt cx="3936" cy="282"/>
            </a:xfrm>
          </p:grpSpPr>
          <p:sp>
            <p:nvSpPr>
              <p:cNvPr id="121864" name="Text Box 8"/>
              <p:cNvSpPr txBox="1">
                <a:spLocks noChangeArrowheads="1"/>
              </p:cNvSpPr>
              <p:nvPr/>
            </p:nvSpPr>
            <p:spPr bwMode="auto">
              <a:xfrm>
                <a:off x="614" y="2666"/>
                <a:ext cx="433"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buFontTx/>
                  <a:buChar char="•"/>
                </a:pPr>
                <a:r>
                  <a:rPr lang="en-US" dirty="0">
                    <a:latin typeface="Times New Roman" charset="0"/>
                  </a:rPr>
                  <a:t> Let </a:t>
                </a:r>
              </a:p>
            </p:txBody>
          </p:sp>
          <p:graphicFrame>
            <p:nvGraphicFramePr>
              <p:cNvPr id="121865" name="Object 9"/>
              <p:cNvGraphicFramePr>
                <a:graphicFrameLocks noChangeAspect="1"/>
              </p:cNvGraphicFramePr>
              <p:nvPr/>
            </p:nvGraphicFramePr>
            <p:xfrm>
              <a:off x="981" y="2648"/>
              <a:ext cx="1783" cy="282"/>
            </p:xfrm>
            <a:graphic>
              <a:graphicData uri="http://schemas.openxmlformats.org/presentationml/2006/ole">
                <mc:AlternateContent xmlns:mc="http://schemas.openxmlformats.org/markup-compatibility/2006">
                  <mc:Choice xmlns:v="urn:schemas-microsoft-com:vml" Requires="v">
                    <p:oleObj spid="_x0000_s7267" name="Equation" r:id="rId5" imgW="1371600" imgH="215900" progId="Equation.3">
                      <p:embed/>
                    </p:oleObj>
                  </mc:Choice>
                  <mc:Fallback>
                    <p:oleObj name="Equation" r:id="rId5" imgW="1371600" imgH="215900" progId="Equation.3">
                      <p:embed/>
                      <p:pic>
                        <p:nvPicPr>
                          <p:cNvPr id="121865" name="Object 9"/>
                          <p:cNvPicPr>
                            <a:picLocks noChangeAspect="1" noChangeArrowheads="1"/>
                          </p:cNvPicPr>
                          <p:nvPr/>
                        </p:nvPicPr>
                        <p:blipFill>
                          <a:blip r:embed="rId6"/>
                          <a:srcRect/>
                          <a:stretch>
                            <a:fillRect/>
                          </a:stretch>
                        </p:blipFill>
                        <p:spPr bwMode="auto">
                          <a:xfrm>
                            <a:off x="981" y="2648"/>
                            <a:ext cx="1783"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21866" name="Object 10"/>
              <p:cNvGraphicFramePr>
                <a:graphicFrameLocks noChangeAspect="1"/>
              </p:cNvGraphicFramePr>
              <p:nvPr/>
            </p:nvGraphicFramePr>
            <p:xfrm>
              <a:off x="2801" y="2648"/>
              <a:ext cx="1749" cy="282"/>
            </p:xfrm>
            <a:graphic>
              <a:graphicData uri="http://schemas.openxmlformats.org/presentationml/2006/ole">
                <mc:AlternateContent xmlns:mc="http://schemas.openxmlformats.org/markup-compatibility/2006">
                  <mc:Choice xmlns:v="urn:schemas-microsoft-com:vml" Requires="v">
                    <p:oleObj spid="_x0000_s7268" name="Equation" r:id="rId7" imgW="1346200" imgH="215900" progId="Equation.3">
                      <p:embed/>
                    </p:oleObj>
                  </mc:Choice>
                  <mc:Fallback>
                    <p:oleObj name="Equation" r:id="rId7" imgW="1346200" imgH="215900" progId="Equation.3">
                      <p:embed/>
                      <p:pic>
                        <p:nvPicPr>
                          <p:cNvPr id="121866" name="Object 10"/>
                          <p:cNvPicPr>
                            <a:picLocks noChangeAspect="1" noChangeArrowheads="1"/>
                          </p:cNvPicPr>
                          <p:nvPr/>
                        </p:nvPicPr>
                        <p:blipFill>
                          <a:blip r:embed="rId8"/>
                          <a:srcRect/>
                          <a:stretch>
                            <a:fillRect/>
                          </a:stretch>
                        </p:blipFill>
                        <p:spPr bwMode="auto">
                          <a:xfrm>
                            <a:off x="2801" y="2648"/>
                            <a:ext cx="1749"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pSp>
        <p:sp>
          <p:nvSpPr>
            <p:cNvPr id="121867" name="Text Box 11"/>
            <p:cNvSpPr txBox="1">
              <a:spLocks noChangeArrowheads="1"/>
            </p:cNvSpPr>
            <p:nvPr/>
          </p:nvSpPr>
          <p:spPr bwMode="auto">
            <a:xfrm>
              <a:off x="662" y="3146"/>
              <a:ext cx="346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buFontTx/>
                <a:buChar char="•"/>
              </a:pPr>
              <a:r>
                <a:rPr lang="en-US" dirty="0">
                  <a:latin typeface="Times New Roman" charset="0"/>
                </a:rPr>
                <a:t> </a:t>
              </a:r>
              <a:r>
                <a:rPr lang="en-US" dirty="0">
                  <a:cs typeface="Arial" charset="0"/>
                </a:rPr>
                <a:t>Assume, for all terms not occurring in the query</a:t>
              </a:r>
              <a:r>
                <a:rPr lang="en-US" sz="2000" dirty="0">
                  <a:latin typeface="Times New Roman" charset="0"/>
                </a:rPr>
                <a:t> (</a:t>
              </a:r>
              <a:r>
                <a:rPr lang="en-US" sz="2000" i="1" dirty="0">
                  <a:latin typeface="Times New Roman" charset="0"/>
                </a:rPr>
                <a:t>q</a:t>
              </a:r>
              <a:r>
                <a:rPr lang="en-US" sz="1400" i="1" baseline="-25000" dirty="0">
                  <a:latin typeface="Times New Roman" charset="0"/>
                </a:rPr>
                <a:t>i</a:t>
              </a:r>
              <a:r>
                <a:rPr lang="en-US" sz="2000" i="1" dirty="0">
                  <a:latin typeface="Times New Roman" charset="0"/>
                </a:rPr>
                <a:t>=0</a:t>
              </a:r>
              <a:r>
                <a:rPr lang="en-US" sz="2000" dirty="0">
                  <a:latin typeface="Times New Roman" charset="0"/>
                </a:rPr>
                <a:t>)</a:t>
              </a:r>
              <a:endParaRPr lang="en-US" dirty="0">
                <a:latin typeface="Times New Roman" charset="0"/>
              </a:endParaRPr>
            </a:p>
          </p:txBody>
        </p:sp>
        <p:graphicFrame>
          <p:nvGraphicFramePr>
            <p:cNvPr id="121868" name="Object 12"/>
            <p:cNvGraphicFramePr>
              <a:graphicFrameLocks noChangeAspect="1"/>
            </p:cNvGraphicFramePr>
            <p:nvPr/>
          </p:nvGraphicFramePr>
          <p:xfrm>
            <a:off x="4262" y="3120"/>
            <a:ext cx="528" cy="288"/>
          </p:xfrm>
          <a:graphic>
            <a:graphicData uri="http://schemas.openxmlformats.org/presentationml/2006/ole">
              <mc:AlternateContent xmlns:mc="http://schemas.openxmlformats.org/markup-compatibility/2006">
                <mc:Choice xmlns:v="urn:schemas-microsoft-com:vml" Requires="v">
                  <p:oleObj spid="_x0000_s7269" name="Equation" r:id="rId9" imgW="419040" imgH="228600" progId="Equation.3">
                    <p:embed/>
                  </p:oleObj>
                </mc:Choice>
                <mc:Fallback>
                  <p:oleObj name="Equation" r:id="rId9" imgW="419040" imgH="228600" progId="Equation.3">
                    <p:embed/>
                    <p:pic>
                      <p:nvPicPr>
                        <p:cNvPr id="121868"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2" y="3120"/>
                          <a:ext cx="528"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pSp>
      <p:graphicFrame>
        <p:nvGraphicFramePr>
          <p:cNvPr id="14" name="Object 5"/>
          <p:cNvGraphicFramePr>
            <a:graphicFrameLocks noChangeAspect="1"/>
          </p:cNvGraphicFramePr>
          <p:nvPr>
            <p:extLst>
              <p:ext uri="{D42A27DB-BD31-4B8C-83A1-F6EECF244321}">
                <p14:modId xmlns:p14="http://schemas.microsoft.com/office/powerpoint/2010/main" val="3646562304"/>
              </p:ext>
            </p:extLst>
          </p:nvPr>
        </p:nvGraphicFramePr>
        <p:xfrm>
          <a:off x="2755903" y="1204265"/>
          <a:ext cx="4862513" cy="923925"/>
        </p:xfrm>
        <a:graphic>
          <a:graphicData uri="http://schemas.openxmlformats.org/presentationml/2006/ole">
            <mc:AlternateContent xmlns:mc="http://schemas.openxmlformats.org/markup-compatibility/2006">
              <mc:Choice xmlns:v="urn:schemas-microsoft-com:vml" Requires="v">
                <p:oleObj spid="_x0000_s7270" name="Equation" r:id="rId11" imgW="2400300" imgH="457200" progId="Equation.3">
                  <p:embed/>
                </p:oleObj>
              </mc:Choice>
              <mc:Fallback>
                <p:oleObj name="Equation" r:id="rId11" imgW="2400300" imgH="457200" progId="Equation.3">
                  <p:embed/>
                  <p:pic>
                    <p:nvPicPr>
                      <p:cNvPr id="14" name="Object 5"/>
                      <p:cNvPicPr>
                        <a:picLocks noChangeAspect="1" noChangeArrowheads="1"/>
                      </p:cNvPicPr>
                      <p:nvPr/>
                    </p:nvPicPr>
                    <p:blipFill>
                      <a:blip r:embed="rId12"/>
                      <a:srcRect/>
                      <a:stretch>
                        <a:fillRect/>
                      </a:stretch>
                    </p:blipFill>
                    <p:spPr bwMode="auto">
                      <a:xfrm>
                        <a:off x="2755903" y="1204265"/>
                        <a:ext cx="4862513" cy="923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5" name="Object 5"/>
          <p:cNvGraphicFramePr>
            <a:graphicFrameLocks noChangeAspect="1"/>
          </p:cNvGraphicFramePr>
          <p:nvPr>
            <p:extLst>
              <p:ext uri="{D42A27DB-BD31-4B8C-83A1-F6EECF244321}">
                <p14:modId xmlns:p14="http://schemas.microsoft.com/office/powerpoint/2010/main" val="1691993286"/>
              </p:ext>
            </p:extLst>
          </p:nvPr>
        </p:nvGraphicFramePr>
        <p:xfrm>
          <a:off x="3434978" y="5454000"/>
          <a:ext cx="4659313" cy="1235075"/>
        </p:xfrm>
        <a:graphic>
          <a:graphicData uri="http://schemas.openxmlformats.org/presentationml/2006/ole">
            <mc:AlternateContent xmlns:mc="http://schemas.openxmlformats.org/markup-compatibility/2006">
              <mc:Choice xmlns:v="urn:schemas-microsoft-com:vml" Requires="v">
                <p:oleObj spid="_x0000_s7271" name="Equation" r:id="rId13" imgW="2400300" imgH="571500" progId="Equation.3">
                  <p:embed/>
                </p:oleObj>
              </mc:Choice>
              <mc:Fallback>
                <p:oleObj name="Equation" r:id="rId13" imgW="2400300" imgH="571500" progId="Equation.3">
                  <p:embed/>
                  <p:pic>
                    <p:nvPicPr>
                      <p:cNvPr id="15" name="Object 5"/>
                      <p:cNvPicPr>
                        <a:picLocks noChangeAspect="1" noChangeArrowheads="1"/>
                      </p:cNvPicPr>
                      <p:nvPr/>
                    </p:nvPicPr>
                    <p:blipFill>
                      <a:blip r:embed="rId14"/>
                      <a:srcRect/>
                      <a:stretch>
                        <a:fillRect/>
                      </a:stretch>
                    </p:blipFill>
                    <p:spPr bwMode="auto">
                      <a:xfrm>
                        <a:off x="3434978" y="5454000"/>
                        <a:ext cx="4659313" cy="12350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 name="Rectangle 1">
            <a:extLst>
              <a:ext uri="{FF2B5EF4-FFF2-40B4-BE49-F238E27FC236}">
                <a16:creationId xmlns:a16="http://schemas.microsoft.com/office/drawing/2014/main" id="{2704C586-C9E5-4808-958D-5BE957EC4470}"/>
              </a:ext>
            </a:extLst>
          </p:cNvPr>
          <p:cNvSpPr/>
          <p:nvPr/>
        </p:nvSpPr>
        <p:spPr>
          <a:xfrm>
            <a:off x="1918446" y="5153955"/>
            <a:ext cx="9735671" cy="369332"/>
          </a:xfrm>
          <a:prstGeom prst="rect">
            <a:avLst/>
          </a:prstGeom>
        </p:spPr>
        <p:txBody>
          <a:bodyPr wrap="square">
            <a:spAutoFit/>
          </a:bodyPr>
          <a:lstStyle/>
          <a:p>
            <a:r>
              <a:rPr lang="en-US" dirty="0"/>
              <a:t>A term not occurring in the query is equally likely to occur in relevant and non-relevant documents. </a:t>
            </a:r>
          </a:p>
        </p:txBody>
      </p:sp>
    </p:spTree>
    <p:extLst>
      <p:ext uri="{BB962C8B-B14F-4D97-AF65-F5344CB8AC3E}">
        <p14:creationId xmlns:p14="http://schemas.microsoft.com/office/powerpoint/2010/main" val="29411127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186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499"/>
                                          </p:stCondLst>
                                        </p:cTn>
                                        <p:tgtEl>
                                          <p:spTgt spid="1218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2186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nvPr>
        </p:nvGraphicFramePr>
        <p:xfrm>
          <a:off x="1981200" y="2087880"/>
          <a:ext cx="8229600" cy="111252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r>
                        <a:rPr lang="en-US" dirty="0"/>
                        <a:t>document</a:t>
                      </a:r>
                    </a:p>
                  </a:txBody>
                  <a:tcPr/>
                </a:tc>
                <a:tc>
                  <a:txBody>
                    <a:bodyPr/>
                    <a:lstStyle/>
                    <a:p>
                      <a:r>
                        <a:rPr lang="en-US" dirty="0"/>
                        <a:t>relevant (R=1)</a:t>
                      </a:r>
                    </a:p>
                  </a:txBody>
                  <a:tcPr/>
                </a:tc>
                <a:tc>
                  <a:txBody>
                    <a:bodyPr/>
                    <a:lstStyle/>
                    <a:p>
                      <a:r>
                        <a:rPr lang="en-US" dirty="0"/>
                        <a:t>not relevant (R=0)</a:t>
                      </a:r>
                    </a:p>
                  </a:txBody>
                  <a:tcPr/>
                </a:tc>
                <a:extLst>
                  <a:ext uri="{0D108BD9-81ED-4DB2-BD59-A6C34878D82A}">
                    <a16:rowId xmlns:a16="http://schemas.microsoft.com/office/drawing/2014/main" val="10000"/>
                  </a:ext>
                </a:extLst>
              </a:tr>
              <a:tr h="370840">
                <a:tc>
                  <a:txBody>
                    <a:bodyPr/>
                    <a:lstStyle/>
                    <a:p>
                      <a:r>
                        <a:rPr lang="en-US" dirty="0"/>
                        <a:t>term present</a:t>
                      </a:r>
                    </a:p>
                  </a:txBody>
                  <a:tcPr/>
                </a:tc>
                <a:tc>
                  <a:txBody>
                    <a:bodyPr/>
                    <a:lstStyle/>
                    <a:p>
                      <a:r>
                        <a:rPr lang="en-US" dirty="0"/>
                        <a:t>x</a:t>
                      </a:r>
                      <a:r>
                        <a:rPr lang="en-US" baseline="-25000" dirty="0"/>
                        <a:t>i</a:t>
                      </a:r>
                      <a:r>
                        <a:rPr lang="en-US" dirty="0"/>
                        <a:t> = 1</a:t>
                      </a:r>
                    </a:p>
                  </a:txBody>
                  <a:tcPr/>
                </a:tc>
                <a:tc>
                  <a:txBody>
                    <a:bodyPr/>
                    <a:lstStyle/>
                    <a:p>
                      <a:r>
                        <a:rPr lang="en-US" dirty="0"/>
                        <a:t>p</a:t>
                      </a:r>
                      <a:r>
                        <a:rPr lang="en-US" baseline="-25000" dirty="0"/>
                        <a:t>i</a:t>
                      </a:r>
                    </a:p>
                  </a:txBody>
                  <a:tcPr/>
                </a:tc>
                <a:tc>
                  <a:txBody>
                    <a:bodyPr/>
                    <a:lstStyle/>
                    <a:p>
                      <a:r>
                        <a:rPr lang="en-US" dirty="0" err="1"/>
                        <a:t>r</a:t>
                      </a:r>
                      <a:r>
                        <a:rPr lang="en-US" baseline="-25000" dirty="0" err="1"/>
                        <a:t>i</a:t>
                      </a:r>
                      <a:endParaRPr lang="en-US" baseline="-25000" dirty="0"/>
                    </a:p>
                  </a:txBody>
                  <a:tcPr/>
                </a:tc>
                <a:extLst>
                  <a:ext uri="{0D108BD9-81ED-4DB2-BD59-A6C34878D82A}">
                    <a16:rowId xmlns:a16="http://schemas.microsoft.com/office/drawing/2014/main" val="10001"/>
                  </a:ext>
                </a:extLst>
              </a:tr>
              <a:tr h="370840">
                <a:tc>
                  <a:txBody>
                    <a:bodyPr/>
                    <a:lstStyle/>
                    <a:p>
                      <a:r>
                        <a:rPr lang="en-US" dirty="0"/>
                        <a:t>term absent</a:t>
                      </a:r>
                    </a:p>
                  </a:txBody>
                  <a:tcPr/>
                </a:tc>
                <a:tc>
                  <a:txBody>
                    <a:bodyPr/>
                    <a:lstStyle/>
                    <a:p>
                      <a:r>
                        <a:rPr lang="en-US" dirty="0"/>
                        <a:t>x</a:t>
                      </a:r>
                      <a:r>
                        <a:rPr lang="en-US" baseline="-25000" dirty="0"/>
                        <a:t>i</a:t>
                      </a:r>
                      <a:r>
                        <a:rPr lang="en-US" dirty="0"/>
                        <a:t> = 0</a:t>
                      </a:r>
                    </a:p>
                  </a:txBody>
                  <a:tcPr/>
                </a:tc>
                <a:tc>
                  <a:txBody>
                    <a:bodyPr/>
                    <a:lstStyle/>
                    <a:p>
                      <a:r>
                        <a:rPr lang="en-US" dirty="0"/>
                        <a:t>(1 –</a:t>
                      </a:r>
                      <a:r>
                        <a:rPr lang="en-US" baseline="0" dirty="0"/>
                        <a:t> p</a:t>
                      </a:r>
                      <a:r>
                        <a:rPr lang="en-US" baseline="-25000" dirty="0"/>
                        <a:t>i</a:t>
                      </a:r>
                      <a:r>
                        <a:rPr lang="en-US" baseline="0" dirty="0"/>
                        <a:t>)</a:t>
                      </a:r>
                      <a:endParaRPr lang="en-US" dirty="0"/>
                    </a:p>
                  </a:txBody>
                  <a:tcPr/>
                </a:tc>
                <a:tc>
                  <a:txBody>
                    <a:bodyPr/>
                    <a:lstStyle/>
                    <a:p>
                      <a:r>
                        <a:rPr lang="en-US" dirty="0"/>
                        <a:t>(1</a:t>
                      </a:r>
                      <a:r>
                        <a:rPr lang="en-US" baseline="0" dirty="0"/>
                        <a:t> – </a:t>
                      </a:r>
                      <a:r>
                        <a:rPr lang="en-US" baseline="0" dirty="0" err="1"/>
                        <a:t>r</a:t>
                      </a:r>
                      <a:r>
                        <a:rPr lang="en-US" baseline="-25000" dirty="0" err="1"/>
                        <a:t>i</a:t>
                      </a:r>
                      <a:r>
                        <a:rPr lang="en-US" baseline="0" dirty="0"/>
                        <a:t>)</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74937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85" name="Group 5"/>
          <p:cNvGrpSpPr>
            <a:grpSpLocks/>
          </p:cNvGrpSpPr>
          <p:nvPr/>
        </p:nvGrpSpPr>
        <p:grpSpPr bwMode="auto">
          <a:xfrm>
            <a:off x="3352800" y="2438402"/>
            <a:ext cx="3505200" cy="728663"/>
            <a:chOff x="1152" y="1536"/>
            <a:chExt cx="2208" cy="459"/>
          </a:xfrm>
        </p:grpSpPr>
        <p:sp>
          <p:nvSpPr>
            <p:cNvPr id="122886" name="Oval 6"/>
            <p:cNvSpPr>
              <a:spLocks noChangeArrowheads="1"/>
            </p:cNvSpPr>
            <p:nvPr/>
          </p:nvSpPr>
          <p:spPr bwMode="auto">
            <a:xfrm>
              <a:off x="2736" y="1536"/>
              <a:ext cx="624"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2887" name="AutoShape 7"/>
            <p:cNvSpPr>
              <a:spLocks/>
            </p:cNvSpPr>
            <p:nvPr/>
          </p:nvSpPr>
          <p:spPr bwMode="auto">
            <a:xfrm>
              <a:off x="1152" y="1739"/>
              <a:ext cx="1392" cy="256"/>
            </a:xfrm>
            <a:prstGeom prst="borderCallout1">
              <a:avLst>
                <a:gd name="adj1" fmla="val -18750"/>
                <a:gd name="adj2" fmla="val 5171"/>
                <a:gd name="adj3" fmla="val -18750"/>
                <a:gd name="adj4" fmla="val 109338"/>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sz="2000" dirty="0">
                  <a:latin typeface="Times New Roman" charset="0"/>
                </a:rPr>
                <a:t>All matching terms</a:t>
              </a:r>
            </a:p>
          </p:txBody>
        </p:sp>
      </p:grpSp>
      <p:grpSp>
        <p:nvGrpSpPr>
          <p:cNvPr id="122888" name="Group 8"/>
          <p:cNvGrpSpPr>
            <a:grpSpLocks/>
          </p:cNvGrpSpPr>
          <p:nvPr/>
        </p:nvGrpSpPr>
        <p:grpSpPr bwMode="auto">
          <a:xfrm>
            <a:off x="7239000" y="2438400"/>
            <a:ext cx="3048000" cy="1168400"/>
            <a:chOff x="3600" y="1536"/>
            <a:chExt cx="1920" cy="736"/>
          </a:xfrm>
        </p:grpSpPr>
        <p:sp>
          <p:nvSpPr>
            <p:cNvPr id="122889" name="AutoShape 9"/>
            <p:cNvSpPr>
              <a:spLocks noChangeArrowheads="1"/>
            </p:cNvSpPr>
            <p:nvPr/>
          </p:nvSpPr>
          <p:spPr bwMode="auto">
            <a:xfrm>
              <a:off x="3600" y="1536"/>
              <a:ext cx="432" cy="336"/>
            </a:xfrm>
            <a:prstGeom prst="flowChartAlternateProcess">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2890" name="AutoShape 10"/>
            <p:cNvSpPr>
              <a:spLocks/>
            </p:cNvSpPr>
            <p:nvPr/>
          </p:nvSpPr>
          <p:spPr bwMode="auto">
            <a:xfrm>
              <a:off x="4224" y="1824"/>
              <a:ext cx="1296" cy="448"/>
            </a:xfrm>
            <a:prstGeom prst="borderCallout2">
              <a:avLst>
                <a:gd name="adj1" fmla="val 16069"/>
                <a:gd name="adj2" fmla="val -3704"/>
                <a:gd name="adj3" fmla="val 16069"/>
                <a:gd name="adj4" fmla="val -10801"/>
                <a:gd name="adj5" fmla="val 9153"/>
                <a:gd name="adj6" fmla="val -36190"/>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sz="2000">
                  <a:latin typeface="Times New Roman" charset="0"/>
                </a:rPr>
                <a:t>Non-matching query terms</a:t>
              </a:r>
            </a:p>
          </p:txBody>
        </p:sp>
      </p:grpSp>
      <p:sp>
        <p:nvSpPr>
          <p:cNvPr id="122891" name="Rectangle 11"/>
          <p:cNvSpPr>
            <a:spLocks noGrp="1" noChangeArrowheads="1"/>
          </p:cNvSpPr>
          <p:nvPr>
            <p:ph type="title"/>
          </p:nvPr>
        </p:nvSpPr>
        <p:spPr/>
        <p:txBody>
          <a:bodyPr/>
          <a:lstStyle/>
          <a:p>
            <a:r>
              <a:rPr lang="en-US"/>
              <a:t>Binary Independence Model</a:t>
            </a:r>
          </a:p>
        </p:txBody>
      </p:sp>
      <p:grpSp>
        <p:nvGrpSpPr>
          <p:cNvPr id="122892" name="Group 12"/>
          <p:cNvGrpSpPr>
            <a:grpSpLocks/>
          </p:cNvGrpSpPr>
          <p:nvPr/>
        </p:nvGrpSpPr>
        <p:grpSpPr bwMode="auto">
          <a:xfrm>
            <a:off x="2838450" y="5715002"/>
            <a:ext cx="3505200" cy="728663"/>
            <a:chOff x="1152" y="1536"/>
            <a:chExt cx="2208" cy="459"/>
          </a:xfrm>
        </p:grpSpPr>
        <p:sp>
          <p:nvSpPr>
            <p:cNvPr id="122893" name="Oval 13"/>
            <p:cNvSpPr>
              <a:spLocks noChangeArrowheads="1"/>
            </p:cNvSpPr>
            <p:nvPr/>
          </p:nvSpPr>
          <p:spPr bwMode="auto">
            <a:xfrm>
              <a:off x="2736" y="1536"/>
              <a:ext cx="624"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2894" name="AutoShape 14"/>
            <p:cNvSpPr>
              <a:spLocks/>
            </p:cNvSpPr>
            <p:nvPr/>
          </p:nvSpPr>
          <p:spPr bwMode="auto">
            <a:xfrm>
              <a:off x="1152" y="1739"/>
              <a:ext cx="1392" cy="256"/>
            </a:xfrm>
            <a:prstGeom prst="borderCallout1">
              <a:avLst>
                <a:gd name="adj1" fmla="val -18750"/>
                <a:gd name="adj2" fmla="val 5171"/>
                <a:gd name="adj3" fmla="val -18750"/>
                <a:gd name="adj4" fmla="val 109338"/>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sz="2000" dirty="0">
                  <a:latin typeface="Times New Roman" charset="0"/>
                </a:rPr>
                <a:t>All matching terms</a:t>
              </a:r>
            </a:p>
          </p:txBody>
        </p:sp>
      </p:grpSp>
      <p:grpSp>
        <p:nvGrpSpPr>
          <p:cNvPr id="122895" name="Group 15"/>
          <p:cNvGrpSpPr>
            <a:grpSpLocks/>
          </p:cNvGrpSpPr>
          <p:nvPr/>
        </p:nvGrpSpPr>
        <p:grpSpPr bwMode="auto">
          <a:xfrm>
            <a:off x="7486650" y="5791200"/>
            <a:ext cx="3048000" cy="890588"/>
            <a:chOff x="3552" y="2736"/>
            <a:chExt cx="1920" cy="561"/>
          </a:xfrm>
        </p:grpSpPr>
        <p:sp>
          <p:nvSpPr>
            <p:cNvPr id="122896" name="Oval 16"/>
            <p:cNvSpPr>
              <a:spLocks noChangeArrowheads="1"/>
            </p:cNvSpPr>
            <p:nvPr/>
          </p:nvSpPr>
          <p:spPr bwMode="auto">
            <a:xfrm>
              <a:off x="3552" y="2736"/>
              <a:ext cx="48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2897" name="AutoShape 17"/>
            <p:cNvSpPr>
              <a:spLocks/>
            </p:cNvSpPr>
            <p:nvPr/>
          </p:nvSpPr>
          <p:spPr bwMode="auto">
            <a:xfrm>
              <a:off x="4272" y="3041"/>
              <a:ext cx="1200" cy="256"/>
            </a:xfrm>
            <a:prstGeom prst="borderCallout2">
              <a:avLst>
                <a:gd name="adj1" fmla="val 28125"/>
                <a:gd name="adj2" fmla="val -4000"/>
                <a:gd name="adj3" fmla="val 28125"/>
                <a:gd name="adj4" fmla="val -12167"/>
                <a:gd name="adj5" fmla="val -23046"/>
                <a:gd name="adj6" fmla="val -41583"/>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sz="2000" dirty="0">
                  <a:latin typeface="Times New Roman" charset="0"/>
                </a:rPr>
                <a:t>All query terms</a:t>
              </a:r>
            </a:p>
          </p:txBody>
        </p:sp>
      </p:grpSp>
      <p:graphicFrame>
        <p:nvGraphicFramePr>
          <p:cNvPr id="20" name="Object 18"/>
          <p:cNvGraphicFramePr>
            <a:graphicFrameLocks noChangeAspect="1"/>
          </p:cNvGraphicFramePr>
          <p:nvPr/>
        </p:nvGraphicFramePr>
        <p:xfrm>
          <a:off x="2233612" y="3622677"/>
          <a:ext cx="8129588" cy="1376363"/>
        </p:xfrm>
        <a:graphic>
          <a:graphicData uri="http://schemas.openxmlformats.org/presentationml/2006/ole">
            <mc:AlternateContent xmlns:mc="http://schemas.openxmlformats.org/markup-compatibility/2006">
              <mc:Choice xmlns:v="urn:schemas-microsoft-com:vml" Requires="v">
                <p:oleObj spid="_x0000_s8236" name="Equation" r:id="rId4" imgW="3352800" imgH="584200" progId="Equation.3">
                  <p:embed/>
                </p:oleObj>
              </mc:Choice>
              <mc:Fallback>
                <p:oleObj name="Equation" r:id="rId4" imgW="3352800" imgH="584200" progId="Equation.3">
                  <p:embed/>
                  <p:pic>
                    <p:nvPicPr>
                      <p:cNvPr id="20" name="Object 18"/>
                      <p:cNvPicPr>
                        <a:picLocks noChangeAspect="1" noChangeArrowheads="1"/>
                      </p:cNvPicPr>
                      <p:nvPr/>
                    </p:nvPicPr>
                    <p:blipFill>
                      <a:blip r:embed="rId5"/>
                      <a:srcRect/>
                      <a:stretch>
                        <a:fillRect/>
                      </a:stretch>
                    </p:blipFill>
                    <p:spPr bwMode="auto">
                      <a:xfrm>
                        <a:off x="2233612" y="3622677"/>
                        <a:ext cx="8129588" cy="13763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9" name="Object 18"/>
          <p:cNvGraphicFramePr>
            <a:graphicFrameLocks noChangeAspect="1"/>
          </p:cNvGraphicFramePr>
          <p:nvPr/>
        </p:nvGraphicFramePr>
        <p:xfrm>
          <a:off x="2362200" y="5029202"/>
          <a:ext cx="6650038" cy="1076325"/>
        </p:xfrm>
        <a:graphic>
          <a:graphicData uri="http://schemas.openxmlformats.org/presentationml/2006/ole">
            <mc:AlternateContent xmlns:mc="http://schemas.openxmlformats.org/markup-compatibility/2006">
              <mc:Choice xmlns:v="urn:schemas-microsoft-com:vml" Requires="v">
                <p:oleObj spid="_x0000_s8237" name="Equation" r:id="rId6" imgW="2743200" imgH="457200" progId="Equation.3">
                  <p:embed/>
                </p:oleObj>
              </mc:Choice>
              <mc:Fallback>
                <p:oleObj name="Equation" r:id="rId6" imgW="2743200" imgH="457200" progId="Equation.3">
                  <p:embed/>
                  <p:pic>
                    <p:nvPicPr>
                      <p:cNvPr id="19" name="Object 18"/>
                      <p:cNvPicPr>
                        <a:picLocks noChangeAspect="1" noChangeArrowheads="1"/>
                      </p:cNvPicPr>
                      <p:nvPr/>
                    </p:nvPicPr>
                    <p:blipFill>
                      <a:blip r:embed="rId7"/>
                      <a:srcRect/>
                      <a:stretch>
                        <a:fillRect/>
                      </a:stretch>
                    </p:blipFill>
                    <p:spPr bwMode="auto">
                      <a:xfrm>
                        <a:off x="2362200" y="5029202"/>
                        <a:ext cx="6650038" cy="1076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22898" name="Object 18"/>
          <p:cNvGraphicFramePr>
            <a:graphicFrameLocks noChangeAspect="1"/>
          </p:cNvGraphicFramePr>
          <p:nvPr/>
        </p:nvGraphicFramePr>
        <p:xfrm>
          <a:off x="2865438" y="1676402"/>
          <a:ext cx="5757862" cy="1285875"/>
        </p:xfrm>
        <a:graphic>
          <a:graphicData uri="http://schemas.openxmlformats.org/presentationml/2006/ole">
            <mc:AlternateContent xmlns:mc="http://schemas.openxmlformats.org/markup-compatibility/2006">
              <mc:Choice xmlns:v="urn:schemas-microsoft-com:vml" Requires="v">
                <p:oleObj spid="_x0000_s8238" name="Equation" r:id="rId8" imgW="2374900" imgH="546100" progId="Equation.3">
                  <p:embed/>
                </p:oleObj>
              </mc:Choice>
              <mc:Fallback>
                <p:oleObj name="Equation" r:id="rId8" imgW="2374900" imgH="546100" progId="Equation.3">
                  <p:embed/>
                  <p:pic>
                    <p:nvPicPr>
                      <p:cNvPr id="122898" name="Object 18"/>
                      <p:cNvPicPr>
                        <a:picLocks noChangeAspect="1" noChangeArrowheads="1"/>
                      </p:cNvPicPr>
                      <p:nvPr/>
                    </p:nvPicPr>
                    <p:blipFill>
                      <a:blip r:embed="rId9"/>
                      <a:srcRect/>
                      <a:stretch>
                        <a:fillRect/>
                      </a:stretch>
                    </p:blipFill>
                    <p:spPr bwMode="auto">
                      <a:xfrm>
                        <a:off x="2865438" y="1676402"/>
                        <a:ext cx="5757862" cy="1285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2205683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8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8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8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28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Binary Independence Model</a:t>
            </a:r>
          </a:p>
        </p:txBody>
      </p:sp>
      <p:grpSp>
        <p:nvGrpSpPr>
          <p:cNvPr id="123907" name="Group 3"/>
          <p:cNvGrpSpPr>
            <a:grpSpLocks/>
          </p:cNvGrpSpPr>
          <p:nvPr/>
        </p:nvGrpSpPr>
        <p:grpSpPr bwMode="auto">
          <a:xfrm>
            <a:off x="4419600" y="2286000"/>
            <a:ext cx="1905000" cy="2057400"/>
            <a:chOff x="1824" y="1440"/>
            <a:chExt cx="1200" cy="1296"/>
          </a:xfrm>
        </p:grpSpPr>
        <p:sp>
          <p:nvSpPr>
            <p:cNvPr id="123908" name="Rectangle 4"/>
            <p:cNvSpPr>
              <a:spLocks noChangeArrowheads="1"/>
            </p:cNvSpPr>
            <p:nvPr/>
          </p:nvSpPr>
          <p:spPr bwMode="auto">
            <a:xfrm>
              <a:off x="1920" y="1440"/>
              <a:ext cx="960" cy="43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909" name="AutoShape 5"/>
            <p:cNvSpPr>
              <a:spLocks noChangeArrowheads="1"/>
            </p:cNvSpPr>
            <p:nvPr/>
          </p:nvSpPr>
          <p:spPr bwMode="auto">
            <a:xfrm>
              <a:off x="1824" y="2256"/>
              <a:ext cx="1200" cy="480"/>
            </a:xfrm>
            <a:prstGeom prst="flowChartTerminator">
              <a:avLst/>
            </a:prstGeom>
            <a:solidFill>
              <a:srgbClr val="FFCC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atin typeface="Times New Roman" charset="0"/>
                </a:rPr>
                <a:t>Constant for</a:t>
              </a:r>
            </a:p>
            <a:p>
              <a:pPr algn="ctr" eaLnBrk="0" hangingPunct="0"/>
              <a:r>
                <a:rPr lang="en-US">
                  <a:latin typeface="Times New Roman" charset="0"/>
                </a:rPr>
                <a:t>each query</a:t>
              </a:r>
            </a:p>
          </p:txBody>
        </p:sp>
        <p:cxnSp>
          <p:nvCxnSpPr>
            <p:cNvPr id="123910" name="AutoShape 6"/>
            <p:cNvCxnSpPr>
              <a:cxnSpLocks noChangeShapeType="1"/>
              <a:stCxn id="123909" idx="1"/>
              <a:endCxn id="123908" idx="2"/>
            </p:cNvCxnSpPr>
            <p:nvPr/>
          </p:nvCxnSpPr>
          <p:spPr bwMode="auto">
            <a:xfrm rot="10800000" flipH="1">
              <a:off x="1824" y="1872"/>
              <a:ext cx="576" cy="624"/>
            </a:xfrm>
            <a:prstGeom prst="curvedConnector4">
              <a:avLst>
                <a:gd name="adj1" fmla="val -25000"/>
                <a:gd name="adj2" fmla="val 6923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123911" name="Group 7"/>
          <p:cNvGrpSpPr>
            <a:grpSpLocks/>
          </p:cNvGrpSpPr>
          <p:nvPr/>
        </p:nvGrpSpPr>
        <p:grpSpPr bwMode="auto">
          <a:xfrm>
            <a:off x="6324600" y="2057400"/>
            <a:ext cx="3810000" cy="1905000"/>
            <a:chOff x="3024" y="1296"/>
            <a:chExt cx="2400" cy="1200"/>
          </a:xfrm>
        </p:grpSpPr>
        <p:sp>
          <p:nvSpPr>
            <p:cNvPr id="123912" name="Rectangle 8"/>
            <p:cNvSpPr>
              <a:spLocks noChangeArrowheads="1"/>
            </p:cNvSpPr>
            <p:nvPr/>
          </p:nvSpPr>
          <p:spPr bwMode="auto">
            <a:xfrm>
              <a:off x="4464" y="1296"/>
              <a:ext cx="960" cy="72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123913" name="AutoShape 9"/>
            <p:cNvCxnSpPr>
              <a:cxnSpLocks noChangeShapeType="1"/>
              <a:stCxn id="123909" idx="3"/>
              <a:endCxn id="123912" idx="2"/>
            </p:cNvCxnSpPr>
            <p:nvPr/>
          </p:nvCxnSpPr>
          <p:spPr bwMode="auto">
            <a:xfrm flipV="1">
              <a:off x="3024" y="2016"/>
              <a:ext cx="1920" cy="480"/>
            </a:xfrm>
            <a:prstGeom prst="curvedConnector2">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123914" name="Group 10"/>
          <p:cNvGrpSpPr>
            <a:grpSpLocks/>
          </p:cNvGrpSpPr>
          <p:nvPr/>
        </p:nvGrpSpPr>
        <p:grpSpPr bwMode="auto">
          <a:xfrm>
            <a:off x="5867400" y="2057400"/>
            <a:ext cx="4038600" cy="3352800"/>
            <a:chOff x="2736" y="1296"/>
            <a:chExt cx="2544" cy="2112"/>
          </a:xfrm>
        </p:grpSpPr>
        <p:sp>
          <p:nvSpPr>
            <p:cNvPr id="123915" name="Rectangle 11"/>
            <p:cNvSpPr>
              <a:spLocks noChangeArrowheads="1"/>
            </p:cNvSpPr>
            <p:nvPr/>
          </p:nvSpPr>
          <p:spPr bwMode="auto">
            <a:xfrm>
              <a:off x="2928" y="1296"/>
              <a:ext cx="1440" cy="76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916" name="AutoShape 12"/>
            <p:cNvSpPr>
              <a:spLocks noChangeArrowheads="1"/>
            </p:cNvSpPr>
            <p:nvPr/>
          </p:nvSpPr>
          <p:spPr bwMode="auto">
            <a:xfrm>
              <a:off x="3600" y="2064"/>
              <a:ext cx="288" cy="624"/>
            </a:xfrm>
            <a:prstGeom prst="upDownArrow">
              <a:avLst>
                <a:gd name="adj1" fmla="val 50000"/>
                <a:gd name="adj2" fmla="val 43333"/>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917" name="AutoShape 13"/>
            <p:cNvSpPr>
              <a:spLocks noChangeArrowheads="1"/>
            </p:cNvSpPr>
            <p:nvPr/>
          </p:nvSpPr>
          <p:spPr bwMode="auto">
            <a:xfrm>
              <a:off x="2736" y="2688"/>
              <a:ext cx="2544" cy="720"/>
            </a:xfrm>
            <a:prstGeom prst="wave">
              <a:avLst>
                <a:gd name="adj1" fmla="val 9028"/>
                <a:gd name="adj2" fmla="val -2028"/>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atin typeface="Times New Roman" charset="0"/>
                </a:rPr>
                <a:t>Only quantity to be estimated </a:t>
              </a:r>
            </a:p>
            <a:p>
              <a:pPr algn="ctr" eaLnBrk="0" hangingPunct="0"/>
              <a:r>
                <a:rPr lang="en-US">
                  <a:latin typeface="Times New Roman" charset="0"/>
                </a:rPr>
                <a:t>for rankings</a:t>
              </a:r>
            </a:p>
          </p:txBody>
        </p:sp>
      </p:grpSp>
      <p:graphicFrame>
        <p:nvGraphicFramePr>
          <p:cNvPr id="123918" name="Object 14"/>
          <p:cNvGraphicFramePr>
            <a:graphicFrameLocks noChangeAspect="1"/>
          </p:cNvGraphicFramePr>
          <p:nvPr/>
        </p:nvGraphicFramePr>
        <p:xfrm>
          <a:off x="2514602" y="1981200"/>
          <a:ext cx="7623175" cy="1295400"/>
        </p:xfrm>
        <a:graphic>
          <a:graphicData uri="http://schemas.openxmlformats.org/presentationml/2006/ole">
            <mc:AlternateContent xmlns:mc="http://schemas.openxmlformats.org/markup-compatibility/2006">
              <mc:Choice xmlns:v="urn:schemas-microsoft-com:vml" Requires="v">
                <p:oleObj spid="_x0000_s9246" name="Equation" r:id="rId3" imgW="2857320" imgH="444240" progId="Equation.3">
                  <p:embed/>
                </p:oleObj>
              </mc:Choice>
              <mc:Fallback>
                <p:oleObj name="Equation" r:id="rId3" imgW="2857320" imgH="444240" progId="Equation.3">
                  <p:embed/>
                  <p:pic>
                    <p:nvPicPr>
                      <p:cNvPr id="123918"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2" y="1981200"/>
                        <a:ext cx="7623175" cy="1295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123919" name="Group 15"/>
          <p:cNvGrpSpPr>
            <a:grpSpLocks/>
          </p:cNvGrpSpPr>
          <p:nvPr/>
        </p:nvGrpSpPr>
        <p:grpSpPr bwMode="auto">
          <a:xfrm>
            <a:off x="2514600" y="5029202"/>
            <a:ext cx="6324600" cy="1425575"/>
            <a:chOff x="624" y="3168"/>
            <a:chExt cx="3984" cy="898"/>
          </a:xfrm>
        </p:grpSpPr>
        <p:sp>
          <p:nvSpPr>
            <p:cNvPr id="123920" name="Text Box 16"/>
            <p:cNvSpPr txBox="1">
              <a:spLocks noChangeArrowheads="1"/>
            </p:cNvSpPr>
            <p:nvPr/>
          </p:nvSpPr>
          <p:spPr bwMode="auto">
            <a:xfrm>
              <a:off x="624" y="3168"/>
              <a:ext cx="1911"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dirty="0"/>
                <a:t> Retrieval Status Value:</a:t>
              </a:r>
            </a:p>
          </p:txBody>
        </p:sp>
        <p:graphicFrame>
          <p:nvGraphicFramePr>
            <p:cNvPr id="123921" name="Object 17"/>
            <p:cNvGraphicFramePr>
              <a:graphicFrameLocks noChangeAspect="1"/>
            </p:cNvGraphicFramePr>
            <p:nvPr/>
          </p:nvGraphicFramePr>
          <p:xfrm>
            <a:off x="768" y="3456"/>
            <a:ext cx="3840" cy="610"/>
          </p:xfrm>
          <a:graphic>
            <a:graphicData uri="http://schemas.openxmlformats.org/presentationml/2006/ole">
              <mc:AlternateContent xmlns:mc="http://schemas.openxmlformats.org/markup-compatibility/2006">
                <mc:Choice xmlns:v="urn:schemas-microsoft-com:vml" Requires="v">
                  <p:oleObj spid="_x0000_s9247" name="Equation" r:id="rId5" imgW="2781000" imgH="444240" progId="Equation.3">
                    <p:embed/>
                  </p:oleObj>
                </mc:Choice>
                <mc:Fallback>
                  <p:oleObj name="Equation" r:id="rId5" imgW="2781000" imgH="444240" progId="Equation.3">
                    <p:embed/>
                    <p:pic>
                      <p:nvPicPr>
                        <p:cNvPr id="123921"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 y="3456"/>
                          <a:ext cx="3840" cy="6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pSp>
    </p:spTree>
    <p:extLst>
      <p:ext uri="{BB962C8B-B14F-4D97-AF65-F5344CB8AC3E}">
        <p14:creationId xmlns:p14="http://schemas.microsoft.com/office/powerpoint/2010/main" val="2902035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23907"/>
                                        </p:tgtEl>
                                        <p:attrNameLst>
                                          <p:attrName>style.visibility</p:attrName>
                                        </p:attrNameLst>
                                      </p:cBhvr>
                                      <p:to>
                                        <p:strVal val="visible"/>
                                      </p:to>
                                    </p:set>
                                    <p:animEffect transition="in" filter="wipe(up)">
                                      <p:cBhvr>
                                        <p:cTn id="7" dur="500"/>
                                        <p:tgtEl>
                                          <p:spTgt spid="1239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23911"/>
                                        </p:tgtEl>
                                        <p:attrNameLst>
                                          <p:attrName>style.visibility</p:attrName>
                                        </p:attrNameLst>
                                      </p:cBhvr>
                                      <p:to>
                                        <p:strVal val="visible"/>
                                      </p:to>
                                    </p:set>
                                    <p:animEffect transition="in" filter="wipe(down)">
                                      <p:cBhvr>
                                        <p:cTn id="12" dur="500"/>
                                        <p:tgtEl>
                                          <p:spTgt spid="1239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23914"/>
                                        </p:tgtEl>
                                        <p:attrNameLst>
                                          <p:attrName>style.visibility</p:attrName>
                                        </p:attrNameLst>
                                      </p:cBhvr>
                                      <p:to>
                                        <p:strVal val="visible"/>
                                      </p:to>
                                    </p:set>
                                    <p:animEffect transition="in" filter="box(out)">
                                      <p:cBhvr>
                                        <p:cTn id="17" dur="500"/>
                                        <p:tgtEl>
                                          <p:spTgt spid="1239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1239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t>Binary Independence Model</a:t>
            </a:r>
          </a:p>
        </p:txBody>
      </p:sp>
      <p:sp>
        <p:nvSpPr>
          <p:cNvPr id="124931" name="Text Box 3"/>
          <p:cNvSpPr txBox="1">
            <a:spLocks noChangeArrowheads="1"/>
          </p:cNvSpPr>
          <p:nvPr/>
        </p:nvSpPr>
        <p:spPr bwMode="auto">
          <a:xfrm>
            <a:off x="2651125" y="1793875"/>
            <a:ext cx="364599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dirty="0"/>
              <a:t> All boils down to computing RSV.</a:t>
            </a:r>
          </a:p>
        </p:txBody>
      </p:sp>
      <p:graphicFrame>
        <p:nvGraphicFramePr>
          <p:cNvPr id="124932" name="Object 4"/>
          <p:cNvGraphicFramePr>
            <a:graphicFrameLocks noChangeAspect="1"/>
          </p:cNvGraphicFramePr>
          <p:nvPr/>
        </p:nvGraphicFramePr>
        <p:xfrm>
          <a:off x="2895600" y="2286002"/>
          <a:ext cx="6096000" cy="968375"/>
        </p:xfrm>
        <a:graphic>
          <a:graphicData uri="http://schemas.openxmlformats.org/presentationml/2006/ole">
            <mc:AlternateContent xmlns:mc="http://schemas.openxmlformats.org/markup-compatibility/2006">
              <mc:Choice xmlns:v="urn:schemas-microsoft-com:vml" Requires="v">
                <p:oleObj spid="_x0000_s10284" name="Equation" r:id="rId4" imgW="2781000" imgH="444240" progId="Equation.3">
                  <p:embed/>
                </p:oleObj>
              </mc:Choice>
              <mc:Fallback>
                <p:oleObj name="Equation" r:id="rId4" imgW="2781000" imgH="444240" progId="Equation.3">
                  <p:embed/>
                  <p:pic>
                    <p:nvPicPr>
                      <p:cNvPr id="12493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2286002"/>
                        <a:ext cx="6096000" cy="968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24933" name="Object 5"/>
          <p:cNvGraphicFramePr>
            <a:graphicFrameLocks noChangeAspect="1"/>
          </p:cNvGraphicFramePr>
          <p:nvPr/>
        </p:nvGraphicFramePr>
        <p:xfrm>
          <a:off x="2895602" y="3384550"/>
          <a:ext cx="1947863" cy="806450"/>
        </p:xfrm>
        <a:graphic>
          <a:graphicData uri="http://schemas.openxmlformats.org/presentationml/2006/ole">
            <mc:AlternateContent xmlns:mc="http://schemas.openxmlformats.org/markup-compatibility/2006">
              <mc:Choice xmlns:v="urn:schemas-microsoft-com:vml" Requires="v">
                <p:oleObj spid="_x0000_s10285" name="Equation" r:id="rId6" imgW="888840" imgH="368280" progId="Equation.3">
                  <p:embed/>
                </p:oleObj>
              </mc:Choice>
              <mc:Fallback>
                <p:oleObj name="Equation" r:id="rId6" imgW="888840" imgH="368280" progId="Equation.3">
                  <p:embed/>
                  <p:pic>
                    <p:nvPicPr>
                      <p:cNvPr id="124933"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2" y="3384550"/>
                        <a:ext cx="1947863" cy="8064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24934" name="Object 6"/>
          <p:cNvGraphicFramePr>
            <a:graphicFrameLocks noChangeAspect="1"/>
          </p:cNvGraphicFramePr>
          <p:nvPr/>
        </p:nvGraphicFramePr>
        <p:xfrm>
          <a:off x="5181600" y="3232150"/>
          <a:ext cx="2338388" cy="941388"/>
        </p:xfrm>
        <a:graphic>
          <a:graphicData uri="http://schemas.openxmlformats.org/presentationml/2006/ole">
            <mc:AlternateContent xmlns:mc="http://schemas.openxmlformats.org/markup-compatibility/2006">
              <mc:Choice xmlns:v="urn:schemas-microsoft-com:vml" Requires="v">
                <p:oleObj spid="_x0000_s10286" name="Equation" r:id="rId8" imgW="1066680" imgH="431640" progId="Equation.3">
                  <p:embed/>
                </p:oleObj>
              </mc:Choice>
              <mc:Fallback>
                <p:oleObj name="Equation" r:id="rId8" imgW="1066680" imgH="431640" progId="Equation.3">
                  <p:embed/>
                  <p:pic>
                    <p:nvPicPr>
                      <p:cNvPr id="124934"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81600" y="3232150"/>
                        <a:ext cx="2338388" cy="9413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24935" name="Rectangle 7"/>
          <p:cNvSpPr>
            <a:spLocks noChangeArrowheads="1"/>
          </p:cNvSpPr>
          <p:nvPr/>
        </p:nvSpPr>
        <p:spPr bwMode="auto">
          <a:xfrm>
            <a:off x="3276600" y="5334000"/>
            <a:ext cx="60198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dirty="0">
                <a:latin typeface="Times New Roman" charset="0"/>
              </a:rPr>
              <a:t>So, how do we compute </a:t>
            </a:r>
            <a:r>
              <a:rPr lang="en-US" i="1" dirty="0" err="1">
                <a:latin typeface="Times New Roman" charset="0"/>
              </a:rPr>
              <a:t>c</a:t>
            </a:r>
            <a:r>
              <a:rPr lang="en-US" sz="1400" i="1" baseline="-25000" dirty="0" err="1">
                <a:latin typeface="Times New Roman" charset="0"/>
              </a:rPr>
              <a:t>i</a:t>
            </a:r>
            <a:r>
              <a:rPr lang="en-US" i="1" dirty="0" err="1">
                <a:latin typeface="Arial"/>
              </a:rPr>
              <a:t>’</a:t>
            </a:r>
            <a:r>
              <a:rPr lang="en-US" i="1" dirty="0" err="1">
                <a:latin typeface="Times New Roman" charset="0"/>
              </a:rPr>
              <a:t>s</a:t>
            </a:r>
            <a:r>
              <a:rPr lang="en-US" i="1" dirty="0">
                <a:latin typeface="Times New Roman" charset="0"/>
              </a:rPr>
              <a:t> </a:t>
            </a:r>
            <a:r>
              <a:rPr lang="en-US" dirty="0">
                <a:latin typeface="Times New Roman" charset="0"/>
              </a:rPr>
              <a:t>from our data ?</a:t>
            </a:r>
          </a:p>
        </p:txBody>
      </p:sp>
      <p:sp>
        <p:nvSpPr>
          <p:cNvPr id="8" name="Text Box 3"/>
          <p:cNvSpPr txBox="1">
            <a:spLocks noChangeArrowheads="1"/>
          </p:cNvSpPr>
          <p:nvPr/>
        </p:nvSpPr>
        <p:spPr bwMode="auto">
          <a:xfrm>
            <a:off x="2622528" y="4400490"/>
            <a:ext cx="5146602"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dirty="0"/>
              <a:t>The </a:t>
            </a:r>
            <a:r>
              <a:rPr lang="en-US" sz="2000" i="1" dirty="0"/>
              <a:t>c</a:t>
            </a:r>
            <a:r>
              <a:rPr lang="en-US" sz="2000" i="1" baseline="-25000" dirty="0"/>
              <a:t>i</a:t>
            </a:r>
            <a:r>
              <a:rPr lang="en-US" sz="2000" dirty="0"/>
              <a:t> are log odds ratios</a:t>
            </a:r>
          </a:p>
          <a:p>
            <a:pPr eaLnBrk="0" hangingPunct="0"/>
            <a:r>
              <a:rPr lang="en-US" sz="2000" dirty="0"/>
              <a:t>They function as the term weights in this model</a:t>
            </a:r>
          </a:p>
        </p:txBody>
      </p:sp>
    </p:spTree>
    <p:extLst>
      <p:ext uri="{BB962C8B-B14F-4D97-AF65-F5344CB8AC3E}">
        <p14:creationId xmlns:p14="http://schemas.microsoft.com/office/powerpoint/2010/main" val="661847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4935"/>
                                        </p:tgtEl>
                                        <p:attrNameLst>
                                          <p:attrName>style.visibility</p:attrName>
                                        </p:attrNameLst>
                                      </p:cBhvr>
                                      <p:to>
                                        <p:strVal val="visible"/>
                                      </p:to>
                                    </p:set>
                                    <p:animEffect transition="in" filter="box(out)">
                                      <p:cBhvr>
                                        <p:cTn id="7" dur="500"/>
                                        <p:tgtEl>
                                          <p:spTgt spid="124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5"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bim</a:t>
            </a:r>
            <a:r>
              <a:rPr lang="en-US" dirty="0"/>
              <a:t> retrieval status value (</a:t>
            </a:r>
            <a:r>
              <a:rPr lang="en-US" dirty="0" err="1"/>
              <a:t>rsv</a:t>
            </a:r>
            <a:r>
              <a:rPr lang="en-US" dirty="0"/>
              <a:t>)</a:t>
            </a:r>
          </a:p>
        </p:txBody>
      </p:sp>
      <p:pic>
        <p:nvPicPr>
          <p:cNvPr id="7" name="Picture 6"/>
          <p:cNvPicPr>
            <a:picLocks noChangeAspect="1"/>
          </p:cNvPicPr>
          <p:nvPr/>
        </p:nvPicPr>
        <p:blipFill>
          <a:blip r:embed="rId2"/>
          <a:stretch>
            <a:fillRect/>
          </a:stretch>
        </p:blipFill>
        <p:spPr>
          <a:xfrm>
            <a:off x="1512047" y="1582271"/>
            <a:ext cx="8077200" cy="4638502"/>
          </a:xfrm>
          <a:prstGeom prst="rect">
            <a:avLst/>
          </a:prstGeom>
        </p:spPr>
      </p:pic>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07571C0E-7B47-4515-BC15-FA1EFF42C8DE}"/>
                  </a:ext>
                </a:extLst>
              </p:cNvPr>
              <p:cNvSpPr/>
              <p:nvPr/>
            </p:nvSpPr>
            <p:spPr>
              <a:xfrm>
                <a:off x="4673600" y="2430278"/>
                <a:ext cx="239059" cy="2749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0" i="1" dirty="0" smtClean="0">
                              <a:solidFill>
                                <a:schemeClr val="tx1"/>
                              </a:solidFill>
                              <a:latin typeface="Cambria Math" panose="02040503050406030204" pitchFamily="18" charset="0"/>
                            </a:rPr>
                          </m:ctrlPr>
                        </m:sSubPr>
                        <m:e>
                          <m:r>
                            <a:rPr lang="en-US" sz="1600" b="0" i="1" dirty="0" smtClean="0">
                              <a:solidFill>
                                <a:schemeClr val="tx1"/>
                              </a:solidFill>
                              <a:latin typeface="Cambria Math" panose="02040503050406030204" pitchFamily="18" charset="0"/>
                            </a:rPr>
                            <m:t>𝑟</m:t>
                          </m:r>
                        </m:e>
                        <m:sub>
                          <m:r>
                            <a:rPr lang="en-US" sz="1600" i="1" dirty="0" smtClean="0">
                              <a:solidFill>
                                <a:schemeClr val="tx1"/>
                              </a:solidFill>
                              <a:latin typeface="Cambria Math" panose="02040503050406030204" pitchFamily="18" charset="0"/>
                            </a:rPr>
                            <m:t>𝑡</m:t>
                          </m:r>
                        </m:sub>
                      </m:sSub>
                      <m:r>
                        <a:rPr lang="en-US" sz="1600" b="0" i="1" dirty="0" smtClean="0">
                          <a:solidFill>
                            <a:schemeClr val="tx1"/>
                          </a:solidFill>
                          <a:latin typeface="Cambria Math" panose="02040503050406030204" pitchFamily="18" charset="0"/>
                        </a:rPr>
                        <m:t> </m:t>
                      </m:r>
                    </m:oMath>
                  </m:oMathPara>
                </a14:m>
                <a:endParaRPr lang="en-US" sz="1600" dirty="0">
                  <a:solidFill>
                    <a:schemeClr val="tx1"/>
                  </a:solidFill>
                </a:endParaRPr>
              </a:p>
            </p:txBody>
          </p:sp>
        </mc:Choice>
        <mc:Fallback xmlns="">
          <p:sp>
            <p:nvSpPr>
              <p:cNvPr id="3" name="Rectangle 2">
                <a:extLst>
                  <a:ext uri="{FF2B5EF4-FFF2-40B4-BE49-F238E27FC236}">
                    <a16:creationId xmlns:a16="http://schemas.microsoft.com/office/drawing/2014/main" id="{07571C0E-7B47-4515-BC15-FA1EFF42C8DE}"/>
                  </a:ext>
                </a:extLst>
              </p:cNvPr>
              <p:cNvSpPr>
                <a:spLocks noRot="1" noChangeAspect="1" noMove="1" noResize="1" noEditPoints="1" noAdjustHandles="1" noChangeArrowheads="1" noChangeShapeType="1" noTextEdit="1"/>
              </p:cNvSpPr>
              <p:nvPr/>
            </p:nvSpPr>
            <p:spPr>
              <a:xfrm>
                <a:off x="4673600" y="2430278"/>
                <a:ext cx="239059" cy="274918"/>
              </a:xfrm>
              <a:prstGeom prst="rect">
                <a:avLst/>
              </a:prstGeom>
              <a:blipFill>
                <a:blip r:embed="rId3"/>
                <a:stretch>
                  <a:fillRect l="-23077" b="-666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BF00F08-6C35-4459-9C59-15A476FC7859}"/>
                  </a:ext>
                </a:extLst>
              </p:cNvPr>
              <p:cNvSpPr/>
              <p:nvPr/>
            </p:nvSpPr>
            <p:spPr>
              <a:xfrm>
                <a:off x="3869765" y="2750859"/>
                <a:ext cx="239059" cy="2749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0" i="1" dirty="0" smtClean="0">
                              <a:solidFill>
                                <a:schemeClr val="tx1"/>
                              </a:solidFill>
                              <a:latin typeface="Cambria Math" panose="02040503050406030204" pitchFamily="18" charset="0"/>
                            </a:rPr>
                          </m:ctrlPr>
                        </m:sSubPr>
                        <m:e>
                          <m:r>
                            <a:rPr lang="en-US" sz="1600" b="0" i="1" dirty="0" smtClean="0">
                              <a:solidFill>
                                <a:schemeClr val="tx1"/>
                              </a:solidFill>
                              <a:latin typeface="Cambria Math" panose="02040503050406030204" pitchFamily="18" charset="0"/>
                            </a:rPr>
                            <m:t>𝑟</m:t>
                          </m:r>
                        </m:e>
                        <m:sub>
                          <m:r>
                            <a:rPr lang="en-US" sz="1600" i="1" dirty="0" smtClean="0">
                              <a:solidFill>
                                <a:schemeClr val="tx1"/>
                              </a:solidFill>
                              <a:latin typeface="Cambria Math" panose="02040503050406030204" pitchFamily="18" charset="0"/>
                            </a:rPr>
                            <m:t>𝑡</m:t>
                          </m:r>
                        </m:sub>
                      </m:sSub>
                      <m:r>
                        <a:rPr lang="en-US" sz="1600" b="0" i="1" dirty="0" smtClean="0">
                          <a:solidFill>
                            <a:schemeClr val="tx1"/>
                          </a:solidFill>
                          <a:latin typeface="Cambria Math" panose="02040503050406030204" pitchFamily="18" charset="0"/>
                        </a:rPr>
                        <m:t> </m:t>
                      </m:r>
                    </m:oMath>
                  </m:oMathPara>
                </a14:m>
                <a:endParaRPr lang="en-US" sz="1600" dirty="0">
                  <a:solidFill>
                    <a:schemeClr val="tx1"/>
                  </a:solidFill>
                </a:endParaRPr>
              </a:p>
            </p:txBody>
          </p:sp>
        </mc:Choice>
        <mc:Fallback xmlns="">
          <p:sp>
            <p:nvSpPr>
              <p:cNvPr id="5" name="Rectangle 4">
                <a:extLst>
                  <a:ext uri="{FF2B5EF4-FFF2-40B4-BE49-F238E27FC236}">
                    <a16:creationId xmlns:a16="http://schemas.microsoft.com/office/drawing/2014/main" id="{BBF00F08-6C35-4459-9C59-15A476FC7859}"/>
                  </a:ext>
                </a:extLst>
              </p:cNvPr>
              <p:cNvSpPr>
                <a:spLocks noRot="1" noChangeAspect="1" noMove="1" noResize="1" noEditPoints="1" noAdjustHandles="1" noChangeArrowheads="1" noChangeShapeType="1" noTextEdit="1"/>
              </p:cNvSpPr>
              <p:nvPr/>
            </p:nvSpPr>
            <p:spPr>
              <a:xfrm>
                <a:off x="3869765" y="2750859"/>
                <a:ext cx="239059" cy="274918"/>
              </a:xfrm>
              <a:prstGeom prst="rect">
                <a:avLst/>
              </a:prstGeom>
              <a:blipFill>
                <a:blip r:embed="rId4"/>
                <a:stretch>
                  <a:fillRect l="-23077" b="-8889"/>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765A726-DDEA-47E8-A813-C24A92FD9863}"/>
                  </a:ext>
                </a:extLst>
              </p:cNvPr>
              <p:cNvSpPr/>
              <p:nvPr/>
            </p:nvSpPr>
            <p:spPr>
              <a:xfrm>
                <a:off x="7721600" y="2430278"/>
                <a:ext cx="239059" cy="2749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0" i="1" dirty="0" smtClean="0">
                              <a:solidFill>
                                <a:schemeClr val="tx1"/>
                              </a:solidFill>
                              <a:latin typeface="Cambria Math" panose="02040503050406030204" pitchFamily="18" charset="0"/>
                            </a:rPr>
                          </m:ctrlPr>
                        </m:sSubPr>
                        <m:e>
                          <m:r>
                            <a:rPr lang="en-US" sz="1600" b="0" i="1" dirty="0" smtClean="0">
                              <a:solidFill>
                                <a:schemeClr val="tx1"/>
                              </a:solidFill>
                              <a:latin typeface="Cambria Math" panose="02040503050406030204" pitchFamily="18" charset="0"/>
                            </a:rPr>
                            <m:t>𝑟</m:t>
                          </m:r>
                        </m:e>
                        <m:sub>
                          <m:r>
                            <a:rPr lang="en-US" sz="1600" i="1" dirty="0" smtClean="0">
                              <a:solidFill>
                                <a:schemeClr val="tx1"/>
                              </a:solidFill>
                              <a:latin typeface="Cambria Math" panose="02040503050406030204" pitchFamily="18" charset="0"/>
                            </a:rPr>
                            <m:t>𝑡</m:t>
                          </m:r>
                        </m:sub>
                      </m:sSub>
                      <m:r>
                        <a:rPr lang="en-US" sz="1600" b="0" i="1" dirty="0" smtClean="0">
                          <a:solidFill>
                            <a:schemeClr val="tx1"/>
                          </a:solidFill>
                          <a:latin typeface="Cambria Math" panose="02040503050406030204" pitchFamily="18" charset="0"/>
                        </a:rPr>
                        <m:t> </m:t>
                      </m:r>
                    </m:oMath>
                  </m:oMathPara>
                </a14:m>
                <a:endParaRPr lang="en-US" sz="1600" dirty="0">
                  <a:solidFill>
                    <a:schemeClr val="tx1"/>
                  </a:solidFill>
                </a:endParaRPr>
              </a:p>
            </p:txBody>
          </p:sp>
        </mc:Choice>
        <mc:Fallback xmlns="">
          <p:sp>
            <p:nvSpPr>
              <p:cNvPr id="6" name="Rectangle 5">
                <a:extLst>
                  <a:ext uri="{FF2B5EF4-FFF2-40B4-BE49-F238E27FC236}">
                    <a16:creationId xmlns:a16="http://schemas.microsoft.com/office/drawing/2014/main" id="{6765A726-DDEA-47E8-A813-C24A92FD9863}"/>
                  </a:ext>
                </a:extLst>
              </p:cNvPr>
              <p:cNvSpPr>
                <a:spLocks noRot="1" noChangeAspect="1" noMove="1" noResize="1" noEditPoints="1" noAdjustHandles="1" noChangeArrowheads="1" noChangeShapeType="1" noTextEdit="1"/>
              </p:cNvSpPr>
              <p:nvPr/>
            </p:nvSpPr>
            <p:spPr>
              <a:xfrm>
                <a:off x="7721600" y="2430278"/>
                <a:ext cx="239059" cy="274918"/>
              </a:xfrm>
              <a:prstGeom prst="rect">
                <a:avLst/>
              </a:prstGeom>
              <a:blipFill>
                <a:blip r:embed="rId3"/>
                <a:stretch>
                  <a:fillRect l="-23077" b="-666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8948486-696D-48BA-88F5-DF723AC4113A}"/>
                  </a:ext>
                </a:extLst>
              </p:cNvPr>
              <p:cNvSpPr/>
              <p:nvPr/>
            </p:nvSpPr>
            <p:spPr>
              <a:xfrm>
                <a:off x="7936753" y="2770375"/>
                <a:ext cx="239059" cy="2749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0" i="1" dirty="0" smtClean="0">
                              <a:solidFill>
                                <a:schemeClr val="tx1"/>
                              </a:solidFill>
                              <a:latin typeface="Cambria Math" panose="02040503050406030204" pitchFamily="18" charset="0"/>
                            </a:rPr>
                          </m:ctrlPr>
                        </m:sSubPr>
                        <m:e>
                          <m:r>
                            <a:rPr lang="en-US" sz="1600" b="0" i="1" dirty="0" smtClean="0">
                              <a:solidFill>
                                <a:schemeClr val="tx1"/>
                              </a:solidFill>
                              <a:latin typeface="Cambria Math" panose="02040503050406030204" pitchFamily="18" charset="0"/>
                            </a:rPr>
                            <m:t>𝑟</m:t>
                          </m:r>
                        </m:e>
                        <m:sub>
                          <m:r>
                            <a:rPr lang="en-US" sz="1600" i="1" dirty="0" smtClean="0">
                              <a:solidFill>
                                <a:schemeClr val="tx1"/>
                              </a:solidFill>
                              <a:latin typeface="Cambria Math" panose="02040503050406030204" pitchFamily="18" charset="0"/>
                            </a:rPr>
                            <m:t>𝑡</m:t>
                          </m:r>
                        </m:sub>
                      </m:sSub>
                      <m:r>
                        <a:rPr lang="en-US" sz="1600" b="0" i="1" dirty="0" smtClean="0">
                          <a:solidFill>
                            <a:schemeClr val="tx1"/>
                          </a:solidFill>
                          <a:latin typeface="Cambria Math" panose="02040503050406030204" pitchFamily="18" charset="0"/>
                        </a:rPr>
                        <m:t> </m:t>
                      </m:r>
                    </m:oMath>
                  </m:oMathPara>
                </a14:m>
                <a:endParaRPr lang="en-US" sz="1600" dirty="0">
                  <a:solidFill>
                    <a:schemeClr val="tx1"/>
                  </a:solidFill>
                </a:endParaRPr>
              </a:p>
            </p:txBody>
          </p:sp>
        </mc:Choice>
        <mc:Fallback xmlns="">
          <p:sp>
            <p:nvSpPr>
              <p:cNvPr id="8" name="Rectangle 7">
                <a:extLst>
                  <a:ext uri="{FF2B5EF4-FFF2-40B4-BE49-F238E27FC236}">
                    <a16:creationId xmlns:a16="http://schemas.microsoft.com/office/drawing/2014/main" id="{08948486-696D-48BA-88F5-DF723AC4113A}"/>
                  </a:ext>
                </a:extLst>
              </p:cNvPr>
              <p:cNvSpPr>
                <a:spLocks noRot="1" noChangeAspect="1" noMove="1" noResize="1" noEditPoints="1" noAdjustHandles="1" noChangeArrowheads="1" noChangeShapeType="1" noTextEdit="1"/>
              </p:cNvSpPr>
              <p:nvPr/>
            </p:nvSpPr>
            <p:spPr>
              <a:xfrm>
                <a:off x="7936753" y="2770375"/>
                <a:ext cx="239059" cy="274918"/>
              </a:xfrm>
              <a:prstGeom prst="rect">
                <a:avLst/>
              </a:prstGeom>
              <a:blipFill>
                <a:blip r:embed="rId5"/>
                <a:stretch>
                  <a:fillRect l="-23077" b="-65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FFB80BFC-993E-4E4F-B25E-110F7767ACC5}"/>
                  </a:ext>
                </a:extLst>
              </p:cNvPr>
              <p:cNvSpPr/>
              <p:nvPr/>
            </p:nvSpPr>
            <p:spPr>
              <a:xfrm>
                <a:off x="4748306" y="4325525"/>
                <a:ext cx="239059" cy="2749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0" i="1" dirty="0" smtClean="0">
                              <a:solidFill>
                                <a:schemeClr val="tx1"/>
                              </a:solidFill>
                              <a:latin typeface="Cambria Math" panose="02040503050406030204" pitchFamily="18" charset="0"/>
                            </a:rPr>
                          </m:ctrlPr>
                        </m:sSubPr>
                        <m:e>
                          <m:r>
                            <a:rPr lang="en-US" sz="1600" b="0" i="1" dirty="0" smtClean="0">
                              <a:solidFill>
                                <a:schemeClr val="tx1"/>
                              </a:solidFill>
                              <a:latin typeface="Cambria Math" panose="02040503050406030204" pitchFamily="18" charset="0"/>
                            </a:rPr>
                            <m:t>𝑟</m:t>
                          </m:r>
                        </m:e>
                        <m:sub>
                          <m:r>
                            <a:rPr lang="en-US" sz="1600" i="1" dirty="0" smtClean="0">
                              <a:solidFill>
                                <a:schemeClr val="tx1"/>
                              </a:solidFill>
                              <a:latin typeface="Cambria Math" panose="02040503050406030204" pitchFamily="18" charset="0"/>
                            </a:rPr>
                            <m:t>𝑡</m:t>
                          </m:r>
                        </m:sub>
                      </m:sSub>
                      <m:r>
                        <a:rPr lang="en-US" sz="1600" b="0" i="1" dirty="0" smtClean="0">
                          <a:solidFill>
                            <a:schemeClr val="tx1"/>
                          </a:solidFill>
                          <a:latin typeface="Cambria Math" panose="02040503050406030204" pitchFamily="18" charset="0"/>
                        </a:rPr>
                        <m:t> </m:t>
                      </m:r>
                    </m:oMath>
                  </m:oMathPara>
                </a14:m>
                <a:endParaRPr lang="en-US" sz="1600" dirty="0">
                  <a:solidFill>
                    <a:schemeClr val="tx1"/>
                  </a:solidFill>
                </a:endParaRPr>
              </a:p>
            </p:txBody>
          </p:sp>
        </mc:Choice>
        <mc:Fallback xmlns="">
          <p:sp>
            <p:nvSpPr>
              <p:cNvPr id="9" name="Rectangle 8">
                <a:extLst>
                  <a:ext uri="{FF2B5EF4-FFF2-40B4-BE49-F238E27FC236}">
                    <a16:creationId xmlns:a16="http://schemas.microsoft.com/office/drawing/2014/main" id="{FFB80BFC-993E-4E4F-B25E-110F7767ACC5}"/>
                  </a:ext>
                </a:extLst>
              </p:cNvPr>
              <p:cNvSpPr>
                <a:spLocks noRot="1" noChangeAspect="1" noMove="1" noResize="1" noEditPoints="1" noAdjustHandles="1" noChangeArrowheads="1" noChangeShapeType="1" noTextEdit="1"/>
              </p:cNvSpPr>
              <p:nvPr/>
            </p:nvSpPr>
            <p:spPr>
              <a:xfrm>
                <a:off x="4748306" y="4325525"/>
                <a:ext cx="239059" cy="274918"/>
              </a:xfrm>
              <a:prstGeom prst="rect">
                <a:avLst/>
              </a:prstGeom>
              <a:blipFill>
                <a:blip r:embed="rId6"/>
                <a:stretch>
                  <a:fillRect l="-23077" b="-666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B1D7D37-B81D-4929-B911-6EE25C652316}"/>
                  </a:ext>
                </a:extLst>
              </p:cNvPr>
              <p:cNvSpPr/>
              <p:nvPr/>
            </p:nvSpPr>
            <p:spPr>
              <a:xfrm>
                <a:off x="3786091" y="4336405"/>
                <a:ext cx="239059" cy="2749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0" i="1" dirty="0" smtClean="0">
                              <a:solidFill>
                                <a:schemeClr val="tx1"/>
                              </a:solidFill>
                              <a:latin typeface="Cambria Math" panose="02040503050406030204" pitchFamily="18" charset="0"/>
                            </a:rPr>
                          </m:ctrlPr>
                        </m:sSubPr>
                        <m:e>
                          <m:r>
                            <a:rPr lang="en-US" sz="1600" b="0" i="1" dirty="0" smtClean="0">
                              <a:solidFill>
                                <a:schemeClr val="tx1"/>
                              </a:solidFill>
                              <a:latin typeface="Cambria Math" panose="02040503050406030204" pitchFamily="18" charset="0"/>
                            </a:rPr>
                            <m:t>𝑟</m:t>
                          </m:r>
                        </m:e>
                        <m:sub>
                          <m:r>
                            <a:rPr lang="en-US" sz="1600" i="1" dirty="0" smtClean="0">
                              <a:solidFill>
                                <a:schemeClr val="tx1"/>
                              </a:solidFill>
                              <a:latin typeface="Cambria Math" panose="02040503050406030204" pitchFamily="18" charset="0"/>
                            </a:rPr>
                            <m:t>𝑡</m:t>
                          </m:r>
                        </m:sub>
                      </m:sSub>
                      <m:r>
                        <a:rPr lang="en-US" sz="1600" b="0" i="1" dirty="0" smtClean="0">
                          <a:solidFill>
                            <a:schemeClr val="tx1"/>
                          </a:solidFill>
                          <a:latin typeface="Cambria Math" panose="02040503050406030204" pitchFamily="18" charset="0"/>
                        </a:rPr>
                        <m:t> </m:t>
                      </m:r>
                    </m:oMath>
                  </m:oMathPara>
                </a14:m>
                <a:endParaRPr lang="en-US" sz="1600" dirty="0">
                  <a:solidFill>
                    <a:schemeClr val="tx1"/>
                  </a:solidFill>
                </a:endParaRPr>
              </a:p>
            </p:txBody>
          </p:sp>
        </mc:Choice>
        <mc:Fallback xmlns="">
          <p:sp>
            <p:nvSpPr>
              <p:cNvPr id="10" name="Rectangle 9">
                <a:extLst>
                  <a:ext uri="{FF2B5EF4-FFF2-40B4-BE49-F238E27FC236}">
                    <a16:creationId xmlns:a16="http://schemas.microsoft.com/office/drawing/2014/main" id="{FB1D7D37-B81D-4929-B911-6EE25C652316}"/>
                  </a:ext>
                </a:extLst>
              </p:cNvPr>
              <p:cNvSpPr>
                <a:spLocks noRot="1" noChangeAspect="1" noMove="1" noResize="1" noEditPoints="1" noAdjustHandles="1" noChangeArrowheads="1" noChangeShapeType="1" noTextEdit="1"/>
              </p:cNvSpPr>
              <p:nvPr/>
            </p:nvSpPr>
            <p:spPr>
              <a:xfrm>
                <a:off x="3786091" y="4336405"/>
                <a:ext cx="239059" cy="274918"/>
              </a:xfrm>
              <a:prstGeom prst="rect">
                <a:avLst/>
              </a:prstGeom>
              <a:blipFill>
                <a:blip r:embed="rId7"/>
                <a:stretch>
                  <a:fillRect l="-23077" b="-888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123065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ko-KR">
                <a:ea typeface="굴림" charset="0"/>
                <a:cs typeface="굴림" charset="0"/>
              </a:rPr>
              <a:t>Why probabilities in IR?</a:t>
            </a:r>
            <a:endParaRPr lang="en-US" altLang="ko-KR" sz="2800">
              <a:ea typeface="굴림" charset="0"/>
              <a:cs typeface="굴림" charset="0"/>
            </a:endParaRPr>
          </a:p>
        </p:txBody>
      </p:sp>
      <p:sp>
        <p:nvSpPr>
          <p:cNvPr id="106499" name="Freeform 3"/>
          <p:cNvSpPr>
            <a:spLocks/>
          </p:cNvSpPr>
          <p:nvPr/>
        </p:nvSpPr>
        <p:spPr bwMode="auto">
          <a:xfrm>
            <a:off x="1905000" y="1812925"/>
            <a:ext cx="2590800" cy="1066800"/>
          </a:xfrm>
          <a:custGeom>
            <a:avLst/>
            <a:gdLst>
              <a:gd name="T0" fmla="*/ 288 w 432"/>
              <a:gd name="T1" fmla="*/ 0 h 576"/>
              <a:gd name="T2" fmla="*/ 48 w 432"/>
              <a:gd name="T3" fmla="*/ 192 h 576"/>
              <a:gd name="T4" fmla="*/ 48 w 432"/>
              <a:gd name="T5" fmla="*/ 336 h 576"/>
              <a:gd name="T6" fmla="*/ 0 w 432"/>
              <a:gd name="T7" fmla="*/ 480 h 576"/>
              <a:gd name="T8" fmla="*/ 48 w 432"/>
              <a:gd name="T9" fmla="*/ 576 h 576"/>
              <a:gd name="T10" fmla="*/ 144 w 432"/>
              <a:gd name="T11" fmla="*/ 576 h 576"/>
              <a:gd name="T12" fmla="*/ 240 w 432"/>
              <a:gd name="T13" fmla="*/ 576 h 576"/>
              <a:gd name="T14" fmla="*/ 384 w 432"/>
              <a:gd name="T15" fmla="*/ 528 h 576"/>
              <a:gd name="T16" fmla="*/ 432 w 432"/>
              <a:gd name="T17" fmla="*/ 336 h 576"/>
              <a:gd name="T18" fmla="*/ 432 w 432"/>
              <a:gd name="T19" fmla="*/ 144 h 576"/>
              <a:gd name="T20" fmla="*/ 384 w 432"/>
              <a:gd name="T21" fmla="*/ 96 h 576"/>
              <a:gd name="T22" fmla="*/ 336 w 432"/>
              <a:gd name="T23" fmla="*/ 48 h 576"/>
              <a:gd name="T24" fmla="*/ 288 w 432"/>
              <a:gd name="T25"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2" h="576">
                <a:moveTo>
                  <a:pt x="288" y="0"/>
                </a:moveTo>
                <a:lnTo>
                  <a:pt x="48" y="192"/>
                </a:lnTo>
                <a:lnTo>
                  <a:pt x="48" y="336"/>
                </a:lnTo>
                <a:lnTo>
                  <a:pt x="0" y="480"/>
                </a:lnTo>
                <a:lnTo>
                  <a:pt x="48" y="576"/>
                </a:lnTo>
                <a:lnTo>
                  <a:pt x="144" y="576"/>
                </a:lnTo>
                <a:lnTo>
                  <a:pt x="240" y="576"/>
                </a:lnTo>
                <a:lnTo>
                  <a:pt x="384" y="528"/>
                </a:lnTo>
                <a:lnTo>
                  <a:pt x="432" y="336"/>
                </a:lnTo>
                <a:lnTo>
                  <a:pt x="432" y="144"/>
                </a:lnTo>
                <a:lnTo>
                  <a:pt x="384" y="96"/>
                </a:lnTo>
                <a:lnTo>
                  <a:pt x="336" y="48"/>
                </a:lnTo>
                <a:lnTo>
                  <a:pt x="288" y="0"/>
                </a:lnTo>
                <a:close/>
              </a:path>
            </a:pathLst>
          </a:custGeom>
          <a:solidFill>
            <a:srgbClr val="00FFFF"/>
          </a:solidFill>
          <a:ln w="9525" cap="flat" cmpd="sng">
            <a:solidFill>
              <a:srgbClr val="00FFFF"/>
            </a:solidFill>
            <a:prstDash val="solid"/>
            <a:miter lim="800000"/>
            <a:headEnd type="none" w="med" len="med"/>
            <a:tailEnd type="none" w="med" len="med"/>
          </a:ln>
          <a:effectLst>
            <a:outerShdw blurRad="63500" dist="35921" dir="2700000" algn="ctr" rotWithShape="0">
              <a:schemeClr val="bg2"/>
            </a:outerShdw>
          </a:effectLst>
        </p:spPr>
        <p:txBody>
          <a:bodyPr wrap="none"/>
          <a:lstStyle/>
          <a:p>
            <a:endParaRPr lang="en-US"/>
          </a:p>
        </p:txBody>
      </p:sp>
      <p:sp>
        <p:nvSpPr>
          <p:cNvPr id="106500" name="Text Box 4"/>
          <p:cNvSpPr txBox="1">
            <a:spLocks noChangeArrowheads="1"/>
          </p:cNvSpPr>
          <p:nvPr/>
        </p:nvSpPr>
        <p:spPr bwMode="auto">
          <a:xfrm>
            <a:off x="2209800" y="2057402"/>
            <a:ext cx="2217738"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latinLnBrk="1"/>
            <a:r>
              <a:rPr kumimoji="1" lang="en-US" altLang="ko-KR" sz="1600" b="1">
                <a:latin typeface="Verdana" charset="0"/>
                <a:ea typeface="돋움체" charset="0"/>
                <a:cs typeface="돋움체" charset="0"/>
              </a:rPr>
              <a:t>User </a:t>
            </a:r>
          </a:p>
          <a:p>
            <a:pPr algn="ctr" latinLnBrk="1"/>
            <a:r>
              <a:rPr kumimoji="1" lang="en-US" altLang="ko-KR" sz="1600" b="1">
                <a:latin typeface="Verdana" charset="0"/>
                <a:ea typeface="돋움체" charset="0"/>
                <a:cs typeface="돋움체" charset="0"/>
              </a:rPr>
              <a:t>Information Need</a:t>
            </a:r>
          </a:p>
        </p:txBody>
      </p:sp>
      <p:sp>
        <p:nvSpPr>
          <p:cNvPr id="106501" name="Freeform 5"/>
          <p:cNvSpPr>
            <a:spLocks/>
          </p:cNvSpPr>
          <p:nvPr/>
        </p:nvSpPr>
        <p:spPr bwMode="auto">
          <a:xfrm>
            <a:off x="1905000" y="3717925"/>
            <a:ext cx="2590800" cy="1066800"/>
          </a:xfrm>
          <a:custGeom>
            <a:avLst/>
            <a:gdLst>
              <a:gd name="T0" fmla="*/ 288 w 432"/>
              <a:gd name="T1" fmla="*/ 0 h 576"/>
              <a:gd name="T2" fmla="*/ 48 w 432"/>
              <a:gd name="T3" fmla="*/ 192 h 576"/>
              <a:gd name="T4" fmla="*/ 48 w 432"/>
              <a:gd name="T5" fmla="*/ 336 h 576"/>
              <a:gd name="T6" fmla="*/ 0 w 432"/>
              <a:gd name="T7" fmla="*/ 480 h 576"/>
              <a:gd name="T8" fmla="*/ 48 w 432"/>
              <a:gd name="T9" fmla="*/ 576 h 576"/>
              <a:gd name="T10" fmla="*/ 144 w 432"/>
              <a:gd name="T11" fmla="*/ 576 h 576"/>
              <a:gd name="T12" fmla="*/ 240 w 432"/>
              <a:gd name="T13" fmla="*/ 576 h 576"/>
              <a:gd name="T14" fmla="*/ 384 w 432"/>
              <a:gd name="T15" fmla="*/ 528 h 576"/>
              <a:gd name="T16" fmla="*/ 432 w 432"/>
              <a:gd name="T17" fmla="*/ 336 h 576"/>
              <a:gd name="T18" fmla="*/ 432 w 432"/>
              <a:gd name="T19" fmla="*/ 144 h 576"/>
              <a:gd name="T20" fmla="*/ 384 w 432"/>
              <a:gd name="T21" fmla="*/ 96 h 576"/>
              <a:gd name="T22" fmla="*/ 336 w 432"/>
              <a:gd name="T23" fmla="*/ 48 h 576"/>
              <a:gd name="T24" fmla="*/ 288 w 432"/>
              <a:gd name="T25"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2" h="576">
                <a:moveTo>
                  <a:pt x="288" y="0"/>
                </a:moveTo>
                <a:lnTo>
                  <a:pt x="48" y="192"/>
                </a:lnTo>
                <a:lnTo>
                  <a:pt x="48" y="336"/>
                </a:lnTo>
                <a:lnTo>
                  <a:pt x="0" y="480"/>
                </a:lnTo>
                <a:lnTo>
                  <a:pt x="48" y="576"/>
                </a:lnTo>
                <a:lnTo>
                  <a:pt x="144" y="576"/>
                </a:lnTo>
                <a:lnTo>
                  <a:pt x="240" y="576"/>
                </a:lnTo>
                <a:lnTo>
                  <a:pt x="384" y="528"/>
                </a:lnTo>
                <a:lnTo>
                  <a:pt x="432" y="336"/>
                </a:lnTo>
                <a:lnTo>
                  <a:pt x="432" y="144"/>
                </a:lnTo>
                <a:lnTo>
                  <a:pt x="384" y="96"/>
                </a:lnTo>
                <a:lnTo>
                  <a:pt x="336" y="48"/>
                </a:lnTo>
                <a:lnTo>
                  <a:pt x="288" y="0"/>
                </a:lnTo>
                <a:close/>
              </a:path>
            </a:pathLst>
          </a:custGeom>
          <a:solidFill>
            <a:srgbClr val="FFFF00"/>
          </a:solidFill>
          <a:ln>
            <a:noFill/>
          </a:ln>
          <a:effectLst>
            <a:prstShdw prst="shdw13" dist="53882" dir="13500000">
              <a:schemeClr val="bg2"/>
            </a:prstShdw>
          </a:effectLst>
          <a:extLst>
            <a:ext uri="{91240B29-F687-4f45-9708-019B960494DF}">
              <a14:hiddenLine xmlns:a14="http://schemas.microsoft.com/office/drawing/2010/main" xmlns="" w="9525" cap="flat" cmpd="sng">
                <a:solidFill>
                  <a:srgbClr val="FF0000"/>
                </a:solidFill>
                <a:prstDash val="solid"/>
                <a:miter lim="800000"/>
                <a:headEnd type="none" w="med" len="med"/>
                <a:tailEnd type="none" w="med" len="med"/>
              </a14:hiddenLine>
            </a:ext>
          </a:extLst>
        </p:spPr>
        <p:txBody>
          <a:bodyPr wrap="none"/>
          <a:lstStyle/>
          <a:p>
            <a:endParaRPr lang="en-US"/>
          </a:p>
        </p:txBody>
      </p:sp>
      <p:sp>
        <p:nvSpPr>
          <p:cNvPr id="106502" name="Text Box 6"/>
          <p:cNvSpPr txBox="1">
            <a:spLocks noChangeArrowheads="1"/>
          </p:cNvSpPr>
          <p:nvPr/>
        </p:nvSpPr>
        <p:spPr bwMode="auto">
          <a:xfrm>
            <a:off x="2576515" y="4143375"/>
            <a:ext cx="1462087" cy="33655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latinLnBrk="1"/>
            <a:r>
              <a:rPr kumimoji="1" lang="en-US" altLang="ko-KR" sz="1600" b="1">
                <a:latin typeface="Verdana" charset="0"/>
                <a:ea typeface="돋움체" charset="0"/>
                <a:cs typeface="돋움체" charset="0"/>
              </a:rPr>
              <a:t>Documents</a:t>
            </a:r>
          </a:p>
        </p:txBody>
      </p:sp>
      <p:sp>
        <p:nvSpPr>
          <p:cNvPr id="106503" name="AutoShape 7"/>
          <p:cNvSpPr>
            <a:spLocks noChangeArrowheads="1"/>
          </p:cNvSpPr>
          <p:nvPr/>
        </p:nvSpPr>
        <p:spPr bwMode="auto">
          <a:xfrm>
            <a:off x="5224463" y="3805238"/>
            <a:ext cx="2309812" cy="838200"/>
          </a:xfrm>
          <a:prstGeom prst="flowChartInternalStorage">
            <a:avLst/>
          </a:prstGeom>
          <a:solidFill>
            <a:schemeClr val="accent1"/>
          </a:solidFill>
          <a:ln w="9525">
            <a:solidFill>
              <a:schemeClr val="tx1"/>
            </a:solidFill>
            <a:miter lim="800000"/>
            <a:headEnd/>
            <a:tailEnd/>
          </a:ln>
          <a:effectLst>
            <a:prstShdw prst="shdw13" dist="53882" dir="13500000">
              <a:schemeClr val="bg2">
                <a:alpha val="74998"/>
              </a:schemeClr>
            </a:prstShdw>
          </a:effectLst>
        </p:spPr>
        <p:txBody>
          <a:bodyPr wrap="none" anchor="ctr"/>
          <a:lstStyle/>
          <a:p>
            <a:pPr algn="ctr" latinLnBrk="1"/>
            <a:r>
              <a:rPr kumimoji="1" lang="en-US" altLang="ko-KR" sz="1600" b="1">
                <a:latin typeface="Verdana" charset="0"/>
                <a:ea typeface="돋움체" charset="0"/>
                <a:cs typeface="돋움체" charset="0"/>
              </a:rPr>
              <a:t>Document</a:t>
            </a:r>
          </a:p>
          <a:p>
            <a:pPr algn="ctr" latinLnBrk="1"/>
            <a:r>
              <a:rPr kumimoji="1" lang="en-US" altLang="ko-KR" sz="1600" b="1">
                <a:latin typeface="Verdana" charset="0"/>
                <a:ea typeface="돋움체" charset="0"/>
                <a:cs typeface="돋움체" charset="0"/>
              </a:rPr>
              <a:t>Representation</a:t>
            </a:r>
          </a:p>
        </p:txBody>
      </p:sp>
      <p:sp>
        <p:nvSpPr>
          <p:cNvPr id="106504" name="AutoShape 8"/>
          <p:cNvSpPr>
            <a:spLocks noChangeArrowheads="1"/>
          </p:cNvSpPr>
          <p:nvPr/>
        </p:nvSpPr>
        <p:spPr bwMode="auto">
          <a:xfrm>
            <a:off x="5233988" y="1965325"/>
            <a:ext cx="2309812" cy="838200"/>
          </a:xfrm>
          <a:prstGeom prst="flowChartInternalStorage">
            <a:avLst/>
          </a:prstGeom>
          <a:solidFill>
            <a:schemeClr val="accent1"/>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lgn="ctr" latinLnBrk="1"/>
            <a:r>
              <a:rPr kumimoji="1" lang="en-US" altLang="ko-KR" sz="1600" b="1">
                <a:latin typeface="Verdana" charset="0"/>
                <a:ea typeface="돋움체" charset="0"/>
                <a:cs typeface="돋움체" charset="0"/>
              </a:rPr>
              <a:t>Query</a:t>
            </a:r>
          </a:p>
          <a:p>
            <a:pPr algn="ctr" latinLnBrk="1"/>
            <a:r>
              <a:rPr kumimoji="1" lang="en-US" altLang="ko-KR" sz="1600" b="1">
                <a:latin typeface="Verdana" charset="0"/>
                <a:ea typeface="돋움체" charset="0"/>
                <a:cs typeface="돋움체" charset="0"/>
              </a:rPr>
              <a:t>Representation</a:t>
            </a:r>
          </a:p>
        </p:txBody>
      </p:sp>
      <p:sp>
        <p:nvSpPr>
          <p:cNvPr id="106505" name="AutoShape 9"/>
          <p:cNvSpPr>
            <a:spLocks noChangeArrowheads="1"/>
          </p:cNvSpPr>
          <p:nvPr/>
        </p:nvSpPr>
        <p:spPr bwMode="auto">
          <a:xfrm>
            <a:off x="4603750" y="2206625"/>
            <a:ext cx="533400" cy="304800"/>
          </a:xfrm>
          <a:prstGeom prst="rightArrow">
            <a:avLst>
              <a:gd name="adj1" fmla="val 50000"/>
              <a:gd name="adj2" fmla="val 43750"/>
            </a:avLst>
          </a:prstGeom>
          <a:solidFill>
            <a:srgbClr val="80808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6506" name="AutoShape 10"/>
          <p:cNvSpPr>
            <a:spLocks noChangeArrowheads="1"/>
          </p:cNvSpPr>
          <p:nvPr/>
        </p:nvSpPr>
        <p:spPr bwMode="auto">
          <a:xfrm>
            <a:off x="4572000" y="4098925"/>
            <a:ext cx="533400" cy="304800"/>
          </a:xfrm>
          <a:prstGeom prst="rightArrow">
            <a:avLst>
              <a:gd name="adj1" fmla="val 50000"/>
              <a:gd name="adj2" fmla="val 43750"/>
            </a:avLst>
          </a:prstGeom>
          <a:solidFill>
            <a:srgbClr val="80808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6507" name="AutoShape 11"/>
          <p:cNvSpPr>
            <a:spLocks noChangeArrowheads="1"/>
          </p:cNvSpPr>
          <p:nvPr/>
        </p:nvSpPr>
        <p:spPr bwMode="auto">
          <a:xfrm>
            <a:off x="6156325" y="2846388"/>
            <a:ext cx="457200" cy="914400"/>
          </a:xfrm>
          <a:prstGeom prst="upDownArrow">
            <a:avLst>
              <a:gd name="adj1" fmla="val 50000"/>
              <a:gd name="adj2" fmla="val 40000"/>
            </a:avLst>
          </a:prstGeom>
          <a:solidFill>
            <a:srgbClr val="80808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6508" name="Text Box 12"/>
          <p:cNvSpPr txBox="1">
            <a:spLocks noChangeArrowheads="1"/>
          </p:cNvSpPr>
          <p:nvPr/>
        </p:nvSpPr>
        <p:spPr bwMode="auto">
          <a:xfrm>
            <a:off x="6978652" y="3108325"/>
            <a:ext cx="168485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latinLnBrk="1"/>
            <a:r>
              <a:rPr kumimoji="1" lang="en-US" altLang="ko-KR" b="1" dirty="0">
                <a:solidFill>
                  <a:schemeClr val="accent2"/>
                </a:solidFill>
                <a:latin typeface="Times New Roman" charset="0"/>
                <a:ea typeface="돋움체" charset="0"/>
                <a:cs typeface="돋움체" charset="0"/>
              </a:rPr>
              <a:t>How to match?</a:t>
            </a:r>
          </a:p>
        </p:txBody>
      </p:sp>
      <p:sp>
        <p:nvSpPr>
          <p:cNvPr id="106509" name="Text Box 13"/>
          <p:cNvSpPr txBox="1">
            <a:spLocks noChangeArrowheads="1"/>
          </p:cNvSpPr>
          <p:nvPr/>
        </p:nvSpPr>
        <p:spPr bwMode="auto">
          <a:xfrm>
            <a:off x="1752602" y="5059365"/>
            <a:ext cx="8664575" cy="14938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latinLnBrk="1"/>
            <a:r>
              <a:rPr kumimoji="1" lang="en-US" altLang="ko-KR" sz="2000">
                <a:ea typeface="돋움체" charset="0"/>
                <a:cs typeface="돋움체" charset="0"/>
              </a:rPr>
              <a:t>In traditional IR systems, matching between each document and</a:t>
            </a:r>
          </a:p>
          <a:p>
            <a:pPr latinLnBrk="1"/>
            <a:r>
              <a:rPr kumimoji="1" lang="en-US" altLang="ko-KR" sz="2000">
                <a:ea typeface="돋움체" charset="0"/>
                <a:cs typeface="돋움체" charset="0"/>
              </a:rPr>
              <a:t>query is attempted in a semantically imprecise space of index terms.</a:t>
            </a:r>
          </a:p>
          <a:p>
            <a:pPr latinLnBrk="1"/>
            <a:endParaRPr kumimoji="1" lang="en-US" altLang="ko-KR" sz="1200"/>
          </a:p>
          <a:p>
            <a:pPr latinLnBrk="1"/>
            <a:r>
              <a:rPr kumimoji="1" lang="en-US" altLang="ko-KR" sz="2000">
                <a:ea typeface="돋움체" charset="0"/>
                <a:cs typeface="돋움체" charset="0"/>
              </a:rPr>
              <a:t>Probabilities provide a principled foundation for uncertain reasoning.</a:t>
            </a:r>
          </a:p>
          <a:p>
            <a:pPr latinLnBrk="1"/>
            <a:r>
              <a:rPr kumimoji="1" lang="en-US" altLang="ko-KR" sz="2000" i="1">
                <a:ea typeface="돋움체" charset="0"/>
                <a:cs typeface="돋움체" charset="0"/>
              </a:rPr>
              <a:t>Can we use probabilities to quantify our uncertainties?</a:t>
            </a:r>
          </a:p>
        </p:txBody>
      </p:sp>
      <p:sp>
        <p:nvSpPr>
          <p:cNvPr id="106510" name="Text Box 14"/>
          <p:cNvSpPr txBox="1">
            <a:spLocks noChangeArrowheads="1"/>
          </p:cNvSpPr>
          <p:nvPr/>
        </p:nvSpPr>
        <p:spPr bwMode="auto">
          <a:xfrm>
            <a:off x="8077200" y="3768725"/>
            <a:ext cx="2478088" cy="915988"/>
          </a:xfrm>
          <a:prstGeom prst="rect">
            <a:avLst/>
          </a:prstGeom>
          <a:noFill/>
          <a:ln>
            <a:noFill/>
          </a:ln>
          <a:effectLst/>
          <a:extLst>
            <a:ext uri="{909E8E84-426E-40dd-AFC4-6F175D3DCCD1}">
              <a14:hiddenFill xmlns:a14="http://schemas.microsoft.com/office/drawing/2010/main" xmlns="">
                <a:gradFill rotWithShape="0">
                  <a:gsLst>
                    <a:gs pos="0">
                      <a:srgbClr val="A50021"/>
                    </a:gs>
                    <a:gs pos="100000">
                      <a:schemeClr val="tx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a:solidFill>
                  <a:schemeClr val="tx2"/>
                </a:solidFill>
              </a:rPr>
              <a:t>Uncertain guess of</a:t>
            </a:r>
          </a:p>
          <a:p>
            <a:pPr eaLnBrk="0" hangingPunct="0"/>
            <a:r>
              <a:rPr lang="en-US">
                <a:solidFill>
                  <a:schemeClr val="tx2"/>
                </a:solidFill>
              </a:rPr>
              <a:t>whether document has relevant content</a:t>
            </a:r>
          </a:p>
        </p:txBody>
      </p:sp>
      <p:cxnSp>
        <p:nvCxnSpPr>
          <p:cNvPr id="106511" name="AutoShape 15"/>
          <p:cNvCxnSpPr>
            <a:cxnSpLocks noChangeShapeType="1"/>
            <a:stCxn id="106510" idx="0"/>
            <a:endCxn id="106508" idx="3"/>
          </p:cNvCxnSpPr>
          <p:nvPr/>
        </p:nvCxnSpPr>
        <p:spPr bwMode="auto">
          <a:xfrm rot="16200000" flipV="1">
            <a:off x="8752006" y="3204488"/>
            <a:ext cx="475734" cy="652743"/>
          </a:xfrm>
          <a:prstGeom prst="curvedConnector2">
            <a:avLst/>
          </a:prstGeom>
          <a:noFill/>
          <a:ln w="38100">
            <a:solidFill>
              <a:schemeClr val="tx2"/>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06513" name="Text Box 17"/>
          <p:cNvSpPr txBox="1">
            <a:spLocks noChangeArrowheads="1"/>
          </p:cNvSpPr>
          <p:nvPr/>
        </p:nvSpPr>
        <p:spPr bwMode="auto">
          <a:xfrm>
            <a:off x="8382002" y="1981202"/>
            <a:ext cx="1721177" cy="1015663"/>
          </a:xfrm>
          <a:prstGeom prst="rect">
            <a:avLst/>
          </a:prstGeom>
          <a:noFill/>
          <a:ln>
            <a:noFill/>
          </a:ln>
          <a:effectLst/>
          <a:extLst>
            <a:ext uri="{909E8E84-426E-40dd-AFC4-6F175D3DCCD1}">
              <a14:hiddenFill xmlns:a14="http://schemas.microsoft.com/office/drawing/2010/main" xmlns="">
                <a:gradFill rotWithShape="0">
                  <a:gsLst>
                    <a:gs pos="0">
                      <a:srgbClr val="A50021"/>
                    </a:gs>
                    <a:gs pos="100000">
                      <a:schemeClr val="tx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000" dirty="0">
                <a:solidFill>
                  <a:schemeClr val="folHlink"/>
                </a:solidFill>
              </a:rPr>
              <a:t>Understanding</a:t>
            </a:r>
          </a:p>
          <a:p>
            <a:r>
              <a:rPr lang="en-US" sz="2000" dirty="0">
                <a:solidFill>
                  <a:schemeClr val="folHlink"/>
                </a:solidFill>
              </a:rPr>
              <a:t>of user need is</a:t>
            </a:r>
          </a:p>
          <a:p>
            <a:r>
              <a:rPr lang="en-US" sz="2000" dirty="0">
                <a:solidFill>
                  <a:schemeClr val="folHlink"/>
                </a:solidFill>
              </a:rPr>
              <a:t>uncertain</a:t>
            </a:r>
          </a:p>
        </p:txBody>
      </p:sp>
    </p:spTree>
    <p:extLst>
      <p:ext uri="{BB962C8B-B14F-4D97-AF65-F5344CB8AC3E}">
        <p14:creationId xmlns:p14="http://schemas.microsoft.com/office/powerpoint/2010/main" val="2971692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zeros</a:t>
            </a:r>
          </a:p>
        </p:txBody>
      </p:sp>
      <p:sp>
        <p:nvSpPr>
          <p:cNvPr id="3" name="Content Placeholder 2"/>
          <p:cNvSpPr>
            <a:spLocks noGrp="1"/>
          </p:cNvSpPr>
          <p:nvPr>
            <p:ph idx="1"/>
          </p:nvPr>
        </p:nvSpPr>
        <p:spPr/>
        <p:txBody>
          <a:bodyPr/>
          <a:lstStyle/>
          <a:p>
            <a:r>
              <a:rPr lang="en-US" dirty="0"/>
              <a:t>If any of the counts is a zero, then the term weight is not well-defined. </a:t>
            </a:r>
          </a:p>
          <a:p>
            <a:r>
              <a:rPr lang="en-US" dirty="0"/>
              <a:t>Maximum likelihood estimates do not work for rare events. </a:t>
            </a:r>
          </a:p>
          <a:p>
            <a:r>
              <a:rPr lang="en-US" dirty="0"/>
              <a:t>To avoid zeros: add 0.5 to each count or use a different type of smoothing </a:t>
            </a:r>
          </a:p>
          <a:p>
            <a:endParaRPr lang="en-US" dirty="0"/>
          </a:p>
        </p:txBody>
      </p:sp>
    </p:spTree>
    <p:extLst>
      <p:ext uri="{BB962C8B-B14F-4D97-AF65-F5344CB8AC3E}">
        <p14:creationId xmlns:p14="http://schemas.microsoft.com/office/powerpoint/2010/main" val="1048757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t>Binary Independence Model</a:t>
            </a:r>
          </a:p>
        </p:txBody>
      </p:sp>
      <p:sp>
        <p:nvSpPr>
          <p:cNvPr id="125955" name="Text Box 3"/>
          <p:cNvSpPr txBox="1">
            <a:spLocks noChangeArrowheads="1"/>
          </p:cNvSpPr>
          <p:nvPr/>
        </p:nvSpPr>
        <p:spPr bwMode="auto">
          <a:xfrm>
            <a:off x="2667001" y="1676400"/>
            <a:ext cx="417864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buFontTx/>
              <a:buChar char="•"/>
            </a:pPr>
            <a:r>
              <a:rPr lang="en-US" sz="2000" dirty="0"/>
              <a:t> Estimating RSV coefficients in theory</a:t>
            </a:r>
          </a:p>
        </p:txBody>
      </p:sp>
      <p:sp>
        <p:nvSpPr>
          <p:cNvPr id="125956" name="Text Box 4"/>
          <p:cNvSpPr txBox="1">
            <a:spLocks noChangeArrowheads="1"/>
          </p:cNvSpPr>
          <p:nvPr/>
        </p:nvSpPr>
        <p:spPr bwMode="auto">
          <a:xfrm>
            <a:off x="2667001" y="2057400"/>
            <a:ext cx="595605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buFontTx/>
              <a:buChar char="•"/>
            </a:pPr>
            <a:r>
              <a:rPr lang="en-US" sz="2000" dirty="0"/>
              <a:t> For each term </a:t>
            </a:r>
            <a:r>
              <a:rPr lang="en-US" sz="2000" i="1" dirty="0" err="1"/>
              <a:t>i</a:t>
            </a:r>
            <a:r>
              <a:rPr lang="en-US" sz="2000" i="1" dirty="0"/>
              <a:t> </a:t>
            </a:r>
            <a:r>
              <a:rPr lang="en-US" sz="2000" dirty="0"/>
              <a:t>look at this table of document counts:</a:t>
            </a:r>
          </a:p>
        </p:txBody>
      </p:sp>
      <p:graphicFrame>
        <p:nvGraphicFramePr>
          <p:cNvPr id="125957" name="Object 5"/>
          <p:cNvGraphicFramePr>
            <a:graphicFrameLocks noChangeAspect="1"/>
          </p:cNvGraphicFramePr>
          <p:nvPr/>
        </p:nvGraphicFramePr>
        <p:xfrm>
          <a:off x="2986090" y="2514600"/>
          <a:ext cx="6319837" cy="2443162"/>
        </p:xfrm>
        <a:graphic>
          <a:graphicData uri="http://schemas.openxmlformats.org/presentationml/2006/ole">
            <mc:AlternateContent xmlns:mc="http://schemas.openxmlformats.org/markup-compatibility/2006">
              <mc:Choice xmlns:v="urn:schemas-microsoft-com:vml" Requires="v">
                <p:oleObj spid="_x0000_s11344" name="Document" r:id="rId4" imgW="6375400" imgH="2362200" progId="Word.Document.8">
                  <p:embed/>
                </p:oleObj>
              </mc:Choice>
              <mc:Fallback>
                <p:oleObj name="Document" r:id="rId4" imgW="6375400" imgH="2362200" progId="Word.Document.8">
                  <p:embed/>
                  <p:pic>
                    <p:nvPicPr>
                      <p:cNvPr id="125957" name="Object 5"/>
                      <p:cNvPicPr>
                        <a:picLocks noChangeAspect="1" noChangeArrowheads="1"/>
                      </p:cNvPicPr>
                      <p:nvPr/>
                    </p:nvPicPr>
                    <p:blipFill>
                      <a:blip r:embed="rId5"/>
                      <a:srcRect/>
                      <a:stretch>
                        <a:fillRect/>
                      </a:stretch>
                    </p:blipFill>
                    <p:spPr bwMode="auto">
                      <a:xfrm>
                        <a:off x="2986090" y="2514600"/>
                        <a:ext cx="6319837" cy="24431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125958" name="Group 6"/>
          <p:cNvGrpSpPr>
            <a:grpSpLocks/>
          </p:cNvGrpSpPr>
          <p:nvPr/>
        </p:nvGrpSpPr>
        <p:grpSpPr bwMode="auto">
          <a:xfrm>
            <a:off x="2743200" y="4848227"/>
            <a:ext cx="7215188" cy="1809750"/>
            <a:chOff x="768" y="3054"/>
            <a:chExt cx="4545" cy="1140"/>
          </a:xfrm>
        </p:grpSpPr>
        <p:graphicFrame>
          <p:nvGraphicFramePr>
            <p:cNvPr id="125959" name="Object 7"/>
            <p:cNvGraphicFramePr>
              <a:graphicFrameLocks noChangeAspect="1"/>
            </p:cNvGraphicFramePr>
            <p:nvPr/>
          </p:nvGraphicFramePr>
          <p:xfrm>
            <a:off x="1824" y="3054"/>
            <a:ext cx="624" cy="535"/>
          </p:xfrm>
          <a:graphic>
            <a:graphicData uri="http://schemas.openxmlformats.org/presentationml/2006/ole">
              <mc:AlternateContent xmlns:mc="http://schemas.openxmlformats.org/markup-compatibility/2006">
                <mc:Choice xmlns:v="urn:schemas-microsoft-com:vml" Requires="v">
                  <p:oleObj spid="_x0000_s11345" name="Equation" r:id="rId6" imgW="457200" imgH="393480" progId="Equation.3">
                    <p:embed/>
                  </p:oleObj>
                </mc:Choice>
                <mc:Fallback>
                  <p:oleObj name="Equation" r:id="rId6" imgW="457200" imgH="393480" progId="Equation.3">
                    <p:embed/>
                    <p:pic>
                      <p:nvPicPr>
                        <p:cNvPr id="125959"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4" y="3054"/>
                          <a:ext cx="624" cy="53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25960" name="Object 8"/>
            <p:cNvGraphicFramePr>
              <a:graphicFrameLocks noChangeAspect="1"/>
            </p:cNvGraphicFramePr>
            <p:nvPr/>
          </p:nvGraphicFramePr>
          <p:xfrm>
            <a:off x="2640" y="3054"/>
            <a:ext cx="1008" cy="546"/>
          </p:xfrm>
          <a:graphic>
            <a:graphicData uri="http://schemas.openxmlformats.org/presentationml/2006/ole">
              <mc:AlternateContent xmlns:mc="http://schemas.openxmlformats.org/markup-compatibility/2006">
                <mc:Choice xmlns:v="urn:schemas-microsoft-com:vml" Requires="v">
                  <p:oleObj spid="_x0000_s11346" name="Equation" r:id="rId8" imgW="774360" imgH="419040" progId="Equation.3">
                    <p:embed/>
                  </p:oleObj>
                </mc:Choice>
                <mc:Fallback>
                  <p:oleObj name="Equation" r:id="rId8" imgW="774360" imgH="419040" progId="Equation.3">
                    <p:embed/>
                    <p:pic>
                      <p:nvPicPr>
                        <p:cNvPr id="12596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40" y="3054"/>
                          <a:ext cx="1008" cy="54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25961" name="Object 9"/>
            <p:cNvGraphicFramePr>
              <a:graphicFrameLocks noChangeAspect="1"/>
            </p:cNvGraphicFramePr>
            <p:nvPr>
              <p:extLst>
                <p:ext uri="{D42A27DB-BD31-4B8C-83A1-F6EECF244321}">
                  <p14:modId xmlns:p14="http://schemas.microsoft.com/office/powerpoint/2010/main" val="1419097901"/>
                </p:ext>
              </p:extLst>
            </p:nvPr>
          </p:nvGraphicFramePr>
          <p:xfrm>
            <a:off x="1473" y="3600"/>
            <a:ext cx="3840" cy="594"/>
          </p:xfrm>
          <a:graphic>
            <a:graphicData uri="http://schemas.openxmlformats.org/presentationml/2006/ole">
              <mc:AlternateContent xmlns:mc="http://schemas.openxmlformats.org/markup-compatibility/2006">
                <mc:Choice xmlns:v="urn:schemas-microsoft-com:vml" Requires="v">
                  <p:oleObj spid="_x0000_s11347" name="Equation" r:id="rId10" imgW="2781000" imgH="431640" progId="Equation.3">
                    <p:embed/>
                  </p:oleObj>
                </mc:Choice>
                <mc:Fallback>
                  <p:oleObj name="Equation" r:id="rId10" imgW="2781000" imgH="431640" progId="Equation.3">
                    <p:embed/>
                    <p:pic>
                      <p:nvPicPr>
                        <p:cNvPr id="125961"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73" y="3600"/>
                          <a:ext cx="3840" cy="59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25962" name="Text Box 10"/>
            <p:cNvSpPr txBox="1">
              <a:spLocks noChangeArrowheads="1"/>
            </p:cNvSpPr>
            <p:nvPr/>
          </p:nvSpPr>
          <p:spPr bwMode="auto">
            <a:xfrm>
              <a:off x="768" y="3120"/>
              <a:ext cx="809"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buFontTx/>
                <a:buChar char="•"/>
              </a:pPr>
              <a:r>
                <a:rPr lang="en-US">
                  <a:latin typeface="Times New Roman" charset="0"/>
                </a:rPr>
                <a:t> Estimates:</a:t>
              </a:r>
            </a:p>
          </p:txBody>
        </p:sp>
      </p:grpSp>
      <p:grpSp>
        <p:nvGrpSpPr>
          <p:cNvPr id="12" name="Group 7">
            <a:extLst>
              <a:ext uri="{FF2B5EF4-FFF2-40B4-BE49-F238E27FC236}">
                <a16:creationId xmlns:a16="http://schemas.microsoft.com/office/drawing/2014/main" id="{E9A509BE-58D8-4969-88E5-76C963F63E32}"/>
              </a:ext>
            </a:extLst>
          </p:cNvPr>
          <p:cNvGrpSpPr>
            <a:grpSpLocks/>
          </p:cNvGrpSpPr>
          <p:nvPr/>
        </p:nvGrpSpPr>
        <p:grpSpPr bwMode="auto">
          <a:xfrm>
            <a:off x="6381284" y="141287"/>
            <a:ext cx="5665788" cy="447675"/>
            <a:chOff x="981" y="2648"/>
            <a:chExt cx="3569" cy="282"/>
          </a:xfrm>
        </p:grpSpPr>
        <p:graphicFrame>
          <p:nvGraphicFramePr>
            <p:cNvPr id="16" name="Object 9">
              <a:extLst>
                <a:ext uri="{FF2B5EF4-FFF2-40B4-BE49-F238E27FC236}">
                  <a16:creationId xmlns:a16="http://schemas.microsoft.com/office/drawing/2014/main" id="{9F66CB65-1DDF-430D-B712-E61CE03DD6F8}"/>
                </a:ext>
              </a:extLst>
            </p:cNvPr>
            <p:cNvGraphicFramePr>
              <a:graphicFrameLocks noChangeAspect="1"/>
            </p:cNvGraphicFramePr>
            <p:nvPr/>
          </p:nvGraphicFramePr>
          <p:xfrm>
            <a:off x="981" y="2648"/>
            <a:ext cx="1783" cy="282"/>
          </p:xfrm>
          <a:graphic>
            <a:graphicData uri="http://schemas.openxmlformats.org/presentationml/2006/ole">
              <mc:AlternateContent xmlns:mc="http://schemas.openxmlformats.org/markup-compatibility/2006">
                <mc:Choice xmlns:v="urn:schemas-microsoft-com:vml" Requires="v">
                  <p:oleObj spid="_x0000_s11348" name="Equation" r:id="rId12" imgW="1371600" imgH="215900" progId="Equation.3">
                    <p:embed/>
                  </p:oleObj>
                </mc:Choice>
                <mc:Fallback>
                  <p:oleObj name="Equation" r:id="rId12" imgW="1371600" imgH="215900" progId="Equation.3">
                    <p:embed/>
                    <p:pic>
                      <p:nvPicPr>
                        <p:cNvPr id="121865" name="Object 9"/>
                        <p:cNvPicPr>
                          <a:picLocks noChangeAspect="1" noChangeArrowheads="1"/>
                        </p:cNvPicPr>
                        <p:nvPr/>
                      </p:nvPicPr>
                      <p:blipFill>
                        <a:blip r:embed="rId13"/>
                        <a:srcRect/>
                        <a:stretch>
                          <a:fillRect/>
                        </a:stretch>
                      </p:blipFill>
                      <p:spPr bwMode="auto">
                        <a:xfrm>
                          <a:off x="981" y="2648"/>
                          <a:ext cx="1783"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7" name="Object 10">
              <a:extLst>
                <a:ext uri="{FF2B5EF4-FFF2-40B4-BE49-F238E27FC236}">
                  <a16:creationId xmlns:a16="http://schemas.microsoft.com/office/drawing/2014/main" id="{840AE8E6-30C8-40A7-BE3C-F480DFC9229B}"/>
                </a:ext>
              </a:extLst>
            </p:cNvPr>
            <p:cNvGraphicFramePr>
              <a:graphicFrameLocks noChangeAspect="1"/>
            </p:cNvGraphicFramePr>
            <p:nvPr/>
          </p:nvGraphicFramePr>
          <p:xfrm>
            <a:off x="2801" y="2648"/>
            <a:ext cx="1749" cy="282"/>
          </p:xfrm>
          <a:graphic>
            <a:graphicData uri="http://schemas.openxmlformats.org/presentationml/2006/ole">
              <mc:AlternateContent xmlns:mc="http://schemas.openxmlformats.org/markup-compatibility/2006">
                <mc:Choice xmlns:v="urn:schemas-microsoft-com:vml" Requires="v">
                  <p:oleObj spid="_x0000_s11349" name="Equation" r:id="rId14" imgW="1346200" imgH="215900" progId="Equation.3">
                    <p:embed/>
                  </p:oleObj>
                </mc:Choice>
                <mc:Fallback>
                  <p:oleObj name="Equation" r:id="rId14" imgW="1346200" imgH="215900" progId="Equation.3">
                    <p:embed/>
                    <p:pic>
                      <p:nvPicPr>
                        <p:cNvPr id="121866" name="Object 10"/>
                        <p:cNvPicPr>
                          <a:picLocks noChangeAspect="1" noChangeArrowheads="1"/>
                        </p:cNvPicPr>
                        <p:nvPr/>
                      </p:nvPicPr>
                      <p:blipFill>
                        <a:blip r:embed="rId15"/>
                        <a:srcRect/>
                        <a:stretch>
                          <a:fillRect/>
                        </a:stretch>
                      </p:blipFill>
                      <p:spPr bwMode="auto">
                        <a:xfrm>
                          <a:off x="2801" y="2648"/>
                          <a:ext cx="1749"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pSp>
      <p:graphicFrame>
        <p:nvGraphicFramePr>
          <p:cNvPr id="2" name="Object 6">
            <a:extLst>
              <a:ext uri="{FF2B5EF4-FFF2-40B4-BE49-F238E27FC236}">
                <a16:creationId xmlns:a16="http://schemas.microsoft.com/office/drawing/2014/main" id="{863B82BE-EE15-4146-8297-995EE4A59621}"/>
              </a:ext>
            </a:extLst>
          </p:cNvPr>
          <p:cNvGraphicFramePr>
            <a:graphicFrameLocks noChangeAspect="1"/>
          </p:cNvGraphicFramePr>
          <p:nvPr>
            <p:extLst>
              <p:ext uri="{D42A27DB-BD31-4B8C-83A1-F6EECF244321}">
                <p14:modId xmlns:p14="http://schemas.microsoft.com/office/powerpoint/2010/main" val="1319142696"/>
              </p:ext>
            </p:extLst>
          </p:nvPr>
        </p:nvGraphicFramePr>
        <p:xfrm>
          <a:off x="132556" y="5640668"/>
          <a:ext cx="2338388" cy="941388"/>
        </p:xfrm>
        <a:graphic>
          <a:graphicData uri="http://schemas.openxmlformats.org/presentationml/2006/ole">
            <mc:AlternateContent xmlns:mc="http://schemas.openxmlformats.org/markup-compatibility/2006">
              <mc:Choice xmlns:v="urn:schemas-microsoft-com:vml" Requires="v">
                <p:oleObj spid="_x0000_s11350" name="Equation" r:id="rId16" imgW="1066680" imgH="431640" progId="Equation.3">
                  <p:embed/>
                </p:oleObj>
              </mc:Choice>
              <mc:Fallback>
                <p:oleObj name="Equation" r:id="rId16" imgW="1066680" imgH="431640" progId="Equation.3">
                  <p:embed/>
                  <p:pic>
                    <p:nvPicPr>
                      <p:cNvPr id="124934" name="Object 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2556" y="5640668"/>
                        <a:ext cx="2338388" cy="9413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746331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59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t>Estimation – key challenge</a:t>
            </a:r>
          </a:p>
        </p:txBody>
      </p:sp>
      <p:sp>
        <p:nvSpPr>
          <p:cNvPr id="126979" name="Rectangle 3"/>
          <p:cNvSpPr>
            <a:spLocks noGrp="1" noChangeArrowheads="1"/>
          </p:cNvSpPr>
          <p:nvPr>
            <p:ph type="body" idx="1"/>
          </p:nvPr>
        </p:nvSpPr>
        <p:spPr>
          <a:xfrm>
            <a:off x="2209800" y="1752600"/>
            <a:ext cx="7924800" cy="4876800"/>
          </a:xfrm>
        </p:spPr>
        <p:txBody>
          <a:bodyPr/>
          <a:lstStyle/>
          <a:p>
            <a:r>
              <a:rPr lang="en-US" dirty="0"/>
              <a:t>If non-relevant documents are approximated by the whole collection, then </a:t>
            </a:r>
            <a:r>
              <a:rPr lang="en-US" i="1" dirty="0" err="1"/>
              <a:t>r</a:t>
            </a:r>
            <a:r>
              <a:rPr lang="en-US" i="1" baseline="-25000" dirty="0" err="1"/>
              <a:t>i</a:t>
            </a:r>
            <a:r>
              <a:rPr lang="en-US" i="1" dirty="0"/>
              <a:t> </a:t>
            </a:r>
            <a:r>
              <a:rPr lang="en-US" dirty="0"/>
              <a:t>(prob. of occurrence in non-relevant documents for query) </a:t>
            </a:r>
            <a:r>
              <a:rPr lang="en-US" i="1" dirty="0"/>
              <a:t>is n/N </a:t>
            </a:r>
            <a:r>
              <a:rPr lang="en-US" dirty="0"/>
              <a:t>and</a:t>
            </a:r>
            <a:br>
              <a:rPr lang="en-US" dirty="0"/>
            </a:br>
            <a:endParaRPr lang="en-US" dirty="0"/>
          </a:p>
        </p:txBody>
      </p:sp>
      <p:graphicFrame>
        <p:nvGraphicFramePr>
          <p:cNvPr id="4" name="Object 17"/>
          <p:cNvGraphicFramePr>
            <a:graphicFrameLocks noChangeAspect="1"/>
          </p:cNvGraphicFramePr>
          <p:nvPr/>
        </p:nvGraphicFramePr>
        <p:xfrm>
          <a:off x="2438400" y="3810000"/>
          <a:ext cx="7321550" cy="941388"/>
        </p:xfrm>
        <a:graphic>
          <a:graphicData uri="http://schemas.openxmlformats.org/presentationml/2006/ole">
            <mc:AlternateContent xmlns:mc="http://schemas.openxmlformats.org/markup-compatibility/2006">
              <mc:Choice xmlns:v="urn:schemas-microsoft-com:vml" Requires="v">
                <p:oleObj spid="_x0000_s12304" name="Equation" r:id="rId3" imgW="3340100" imgH="431800" progId="Equation.3">
                  <p:embed/>
                </p:oleObj>
              </mc:Choice>
              <mc:Fallback>
                <p:oleObj name="Equation" r:id="rId3" imgW="3340100" imgH="431800" progId="Equation.3">
                  <p:embed/>
                  <p:pic>
                    <p:nvPicPr>
                      <p:cNvPr id="4" name="Object 17"/>
                      <p:cNvPicPr>
                        <a:picLocks noChangeAspect="1" noChangeArrowheads="1"/>
                      </p:cNvPicPr>
                      <p:nvPr/>
                    </p:nvPicPr>
                    <p:blipFill>
                      <a:blip r:embed="rId4"/>
                      <a:srcRect/>
                      <a:stretch>
                        <a:fillRect/>
                      </a:stretch>
                    </p:blipFill>
                    <p:spPr bwMode="auto">
                      <a:xfrm>
                        <a:off x="2438400" y="3810000"/>
                        <a:ext cx="7321550" cy="9413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082626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t>Estimation – key challenge</a:t>
            </a:r>
          </a:p>
        </p:txBody>
      </p:sp>
      <mc:AlternateContent xmlns:mc="http://schemas.openxmlformats.org/markup-compatibility/2006">
        <mc:Choice xmlns:a14="http://schemas.microsoft.com/office/drawing/2010/main" Requires="a14">
          <p:sp>
            <p:nvSpPr>
              <p:cNvPr id="126979" name="Rectangle 3"/>
              <p:cNvSpPr>
                <a:spLocks noGrp="1" noChangeArrowheads="1"/>
              </p:cNvSpPr>
              <p:nvPr>
                <p:ph type="body" idx="1"/>
              </p:nvPr>
            </p:nvSpPr>
            <p:spPr>
              <a:xfrm>
                <a:off x="2209800" y="1752600"/>
                <a:ext cx="7924800" cy="4876800"/>
              </a:xfrm>
            </p:spPr>
            <p:txBody>
              <a:bodyPr>
                <a:normAutofit/>
              </a:bodyPr>
              <a:lstStyle/>
              <a:p>
                <a:r>
                  <a:rPr lang="en-US" i="1" dirty="0">
                    <a:latin typeface="Times New Roman"/>
                    <a:cs typeface="Times New Roman"/>
                  </a:rPr>
                  <a:t>p</a:t>
                </a:r>
                <a:r>
                  <a:rPr lang="en-US" i="1" baseline="-25000" dirty="0">
                    <a:latin typeface="Times New Roman"/>
                    <a:cs typeface="Times New Roman"/>
                  </a:rPr>
                  <a:t>i</a:t>
                </a:r>
                <a:r>
                  <a:rPr lang="en-US" dirty="0"/>
                  <a:t> (probability of occurrence in relevant documents)</a:t>
                </a:r>
              </a:p>
              <a:p>
                <a:r>
                  <a:rPr lang="en-US" i="1" dirty="0">
                    <a:latin typeface="Times New Roman"/>
                    <a:cs typeface="Times New Roman"/>
                  </a:rPr>
                  <a:t>p</a:t>
                </a:r>
                <a:r>
                  <a:rPr lang="en-US" i="1" baseline="-25000" dirty="0">
                    <a:latin typeface="Times New Roman"/>
                    <a:cs typeface="Times New Roman"/>
                  </a:rPr>
                  <a:t>i</a:t>
                </a:r>
                <a:r>
                  <a:rPr lang="en-US" dirty="0"/>
                  <a:t> can be estimated in various ways:</a:t>
                </a:r>
              </a:p>
              <a:p>
                <a:pPr lvl="1"/>
                <a:r>
                  <a:rPr lang="en-IN" dirty="0"/>
                  <a:t>Use the frequency of term occurrence in known relevant documents</a:t>
                </a:r>
                <a:r>
                  <a:rPr lang="en-US" dirty="0"/>
                  <a:t> if we know some</a:t>
                </a:r>
              </a:p>
              <a:p>
                <a:pPr lvl="2"/>
                <a:r>
                  <a:rPr lang="en-US" dirty="0"/>
                  <a:t>Relevance weighting can be used in a feedback loop</a:t>
                </a:r>
              </a:p>
              <a:p>
                <a:pPr lvl="1"/>
                <a:r>
                  <a:rPr lang="en-US" dirty="0"/>
                  <a:t>constant (Croft and Harper combination match) – then just get </a:t>
                </a:r>
                <a:r>
                  <a:rPr lang="en-US" dirty="0" err="1"/>
                  <a:t>idf</a:t>
                </a:r>
                <a:r>
                  <a:rPr lang="en-US" dirty="0"/>
                  <a:t> weighting of terms (with </a:t>
                </a:r>
                <a:r>
                  <a:rPr lang="en-US" i="1" dirty="0">
                    <a:latin typeface="Times New Roman"/>
                    <a:cs typeface="Times New Roman"/>
                  </a:rPr>
                  <a:t>p</a:t>
                </a:r>
                <a:r>
                  <a:rPr lang="en-US" i="1" baseline="-25000" dirty="0">
                    <a:latin typeface="Times New Roman"/>
                    <a:cs typeface="Times New Roman"/>
                  </a:rPr>
                  <a:t>i</a:t>
                </a:r>
                <a:r>
                  <a:rPr lang="en-US" i="1" dirty="0">
                    <a:latin typeface="Times New Roman"/>
                    <a:cs typeface="Times New Roman"/>
                  </a:rPr>
                  <a:t>=0.5</a:t>
                </a:r>
                <a:r>
                  <a:rPr lang="en-US" dirty="0"/>
                  <a:t>)</a:t>
                </a:r>
                <a:br>
                  <a:rPr lang="en-US" dirty="0"/>
                </a:br>
                <a:br>
                  <a:rPr lang="en-US" dirty="0"/>
                </a:br>
                <a:endParaRPr lang="en-US" dirty="0"/>
              </a:p>
              <a:p>
                <a:pPr lvl="1"/>
                <a:r>
                  <a:rPr lang="en-US" dirty="0"/>
                  <a:t>proportional to prob. of occurrence in collection</a:t>
                </a:r>
              </a:p>
              <a:p>
                <a:pPr lvl="2"/>
                <a:r>
                  <a:rPr lang="en-IN" dirty="0"/>
                  <a:t>Estimate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𝑝</m:t>
                        </m:r>
                      </m:e>
                      <m:sub>
                        <m:r>
                          <a:rPr lang="en-US" b="0" i="1" smtClean="0">
                            <a:latin typeface="Cambria Math" panose="02040503050406030204" pitchFamily="18" charset="0"/>
                          </a:rPr>
                          <m:t>𝑖</m:t>
                        </m:r>
                      </m:sub>
                    </m:sSub>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3</m:t>
                        </m:r>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2</m:t>
                        </m:r>
                      </m:num>
                      <m:den>
                        <m:r>
                          <a:rPr lang="en-IN" i="1">
                            <a:latin typeface="Cambria Math" panose="02040503050406030204" pitchFamily="18" charset="0"/>
                          </a:rPr>
                          <m:t>3</m:t>
                        </m:r>
                      </m:den>
                    </m:f>
                    <m:f>
                      <m:fPr>
                        <m:ctrlPr>
                          <a:rPr lang="en-IN" i="1">
                            <a:latin typeface="Cambria Math" panose="02040503050406030204" pitchFamily="18" charset="0"/>
                          </a:rPr>
                        </m:ctrlPr>
                      </m:fPr>
                      <m:num>
                        <m:r>
                          <a:rPr lang="en-IN" i="1">
                            <a:latin typeface="Cambria Math" panose="02040503050406030204" pitchFamily="18" charset="0"/>
                          </a:rPr>
                          <m:t>𝑑</m:t>
                        </m:r>
                        <m:sSub>
                          <m:sSubPr>
                            <m:ctrlPr>
                              <a:rPr lang="en-IN" i="1">
                                <a:latin typeface="Cambria Math" panose="02040503050406030204" pitchFamily="18" charset="0"/>
                              </a:rPr>
                            </m:ctrlPr>
                          </m:sSubPr>
                          <m:e>
                            <m:r>
                              <a:rPr lang="en-IN" i="1">
                                <a:latin typeface="Cambria Math" panose="02040503050406030204" pitchFamily="18" charset="0"/>
                              </a:rPr>
                              <m:t>𝑓</m:t>
                            </m:r>
                          </m:e>
                          <m:sub>
                            <m:r>
                              <a:rPr lang="en-US" b="0" i="1" smtClean="0">
                                <a:latin typeface="Cambria Math" panose="02040503050406030204" pitchFamily="18" charset="0"/>
                              </a:rPr>
                              <m:t>𝑖</m:t>
                            </m:r>
                          </m:sub>
                        </m:sSub>
                      </m:num>
                      <m:den>
                        <m:r>
                          <a:rPr lang="en-IN" i="1">
                            <a:latin typeface="Cambria Math" panose="02040503050406030204" pitchFamily="18" charset="0"/>
                          </a:rPr>
                          <m:t>𝑁</m:t>
                        </m:r>
                      </m:den>
                    </m:f>
                  </m:oMath>
                </a14:m>
                <a:endParaRPr lang="en-US" dirty="0"/>
              </a:p>
              <a:p>
                <a:pPr lvl="1"/>
                <a:r>
                  <a:rPr lang="en-IN" dirty="0"/>
                  <a:t>Pseudo-relevance feedback</a:t>
                </a:r>
                <a:endParaRPr lang="en-US" dirty="0"/>
              </a:p>
              <a:p>
                <a:pPr lvl="1"/>
                <a:endParaRPr lang="en-US" dirty="0"/>
              </a:p>
            </p:txBody>
          </p:sp>
        </mc:Choice>
        <mc:Fallback>
          <p:sp>
            <p:nvSpPr>
              <p:cNvPr id="126979" name="Rectangle 3"/>
              <p:cNvSpPr>
                <a:spLocks noGrp="1" noRot="1" noChangeAspect="1" noMove="1" noResize="1" noEditPoints="1" noAdjustHandles="1" noChangeArrowheads="1" noChangeShapeType="1" noTextEdit="1"/>
              </p:cNvSpPr>
              <p:nvPr>
                <p:ph type="body" idx="1"/>
              </p:nvPr>
            </p:nvSpPr>
            <p:spPr>
              <a:xfrm>
                <a:off x="2209800" y="1752600"/>
                <a:ext cx="7924800" cy="4876800"/>
              </a:xfrm>
              <a:blipFill>
                <a:blip r:embed="rId3"/>
                <a:stretch>
                  <a:fillRect l="-1385" t="-2375" r="-1231"/>
                </a:stretch>
              </a:blipFill>
            </p:spPr>
            <p:txBody>
              <a:bodyPr/>
              <a:lstStyle/>
              <a:p>
                <a:r>
                  <a:rPr lang="en-US">
                    <a:noFill/>
                  </a:rPr>
                  <a:t> </a:t>
                </a:r>
              </a:p>
            </p:txBody>
          </p:sp>
        </mc:Fallback>
      </mc:AlternateContent>
      <p:graphicFrame>
        <p:nvGraphicFramePr>
          <p:cNvPr id="5" name="Object 5"/>
          <p:cNvGraphicFramePr>
            <a:graphicFrameLocks noChangeAspect="1"/>
          </p:cNvGraphicFramePr>
          <p:nvPr>
            <p:extLst>
              <p:ext uri="{D42A27DB-BD31-4B8C-83A1-F6EECF244321}">
                <p14:modId xmlns:p14="http://schemas.microsoft.com/office/powerpoint/2010/main" val="527411188"/>
              </p:ext>
            </p:extLst>
          </p:nvPr>
        </p:nvGraphicFramePr>
        <p:xfrm>
          <a:off x="8981561" y="4285129"/>
          <a:ext cx="2449513" cy="1001712"/>
        </p:xfrm>
        <a:graphic>
          <a:graphicData uri="http://schemas.openxmlformats.org/presentationml/2006/ole">
            <mc:AlternateContent xmlns:mc="http://schemas.openxmlformats.org/markup-compatibility/2006">
              <mc:Choice xmlns:v="urn:schemas-microsoft-com:vml" Requires="v">
                <p:oleObj spid="_x0000_s13329" name="Equation" r:id="rId4" imgW="1117600" imgH="457200" progId="Equation.3">
                  <p:embed/>
                </p:oleObj>
              </mc:Choice>
              <mc:Fallback>
                <p:oleObj name="Equation" r:id="rId4" imgW="1117600" imgH="457200" progId="Equation.3">
                  <p:embed/>
                  <p:pic>
                    <p:nvPicPr>
                      <p:cNvPr id="5" name="Object 5"/>
                      <p:cNvPicPr>
                        <a:picLocks noChangeAspect="1" noChangeArrowheads="1"/>
                      </p:cNvPicPr>
                      <p:nvPr/>
                    </p:nvPicPr>
                    <p:blipFill>
                      <a:blip r:embed="rId5"/>
                      <a:srcRect/>
                      <a:stretch>
                        <a:fillRect/>
                      </a:stretch>
                    </p:blipFill>
                    <p:spPr bwMode="auto">
                      <a:xfrm>
                        <a:off x="8981561" y="4285129"/>
                        <a:ext cx="2449513" cy="1001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571658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t>Probabilistic Relevance Feedback</a:t>
            </a:r>
          </a:p>
        </p:txBody>
      </p:sp>
      <p:sp>
        <p:nvSpPr>
          <p:cNvPr id="177157" name="Rectangle 5"/>
          <p:cNvSpPr>
            <a:spLocks noGrp="1" noChangeArrowheads="1"/>
          </p:cNvSpPr>
          <p:nvPr>
            <p:ph type="body" idx="1"/>
          </p:nvPr>
        </p:nvSpPr>
        <p:spPr/>
        <p:txBody>
          <a:bodyPr>
            <a:normAutofit lnSpcReduction="10000"/>
          </a:bodyPr>
          <a:lstStyle/>
          <a:p>
            <a:pPr marL="495300" indent="-495300">
              <a:buFont typeface="Wingdings" charset="0"/>
              <a:buAutoNum type="arabicPeriod"/>
            </a:pPr>
            <a:r>
              <a:rPr lang="en-US" dirty="0"/>
              <a:t>Guess a preliminary probabilistic description of </a:t>
            </a:r>
            <a:r>
              <a:rPr lang="en-US" i="1" dirty="0"/>
              <a:t>R=1 </a:t>
            </a:r>
            <a:r>
              <a:rPr lang="en-US" dirty="0"/>
              <a:t>documents and use it to retrieve a first set of documents</a:t>
            </a:r>
          </a:p>
          <a:p>
            <a:pPr marL="495300" indent="-495300">
              <a:buFont typeface="Wingdings" charset="0"/>
              <a:buAutoNum type="arabicPeriod"/>
            </a:pPr>
            <a:r>
              <a:rPr lang="en-US" dirty="0"/>
              <a:t>Interact with the user to refine the description: learn some definite members with R=1 and R=0</a:t>
            </a:r>
          </a:p>
          <a:p>
            <a:pPr marL="495300" indent="-495300">
              <a:buFont typeface="Wingdings" charset="0"/>
              <a:buAutoNum type="arabicPeriod"/>
            </a:pPr>
            <a:r>
              <a:rPr lang="en-US" dirty="0" err="1"/>
              <a:t>Reestimate</a:t>
            </a:r>
            <a:r>
              <a:rPr lang="en-US" dirty="0"/>
              <a:t> </a:t>
            </a:r>
            <a:r>
              <a:rPr lang="en-US" i="1" dirty="0"/>
              <a:t>p</a:t>
            </a:r>
            <a:r>
              <a:rPr lang="en-US" i="1" baseline="-25000" dirty="0"/>
              <a:t>i</a:t>
            </a:r>
            <a:r>
              <a:rPr lang="en-US" dirty="0"/>
              <a:t> and </a:t>
            </a:r>
            <a:r>
              <a:rPr lang="en-US" i="1" dirty="0" err="1"/>
              <a:t>r</a:t>
            </a:r>
            <a:r>
              <a:rPr lang="en-US" i="1" baseline="-25000" dirty="0" err="1"/>
              <a:t>i</a:t>
            </a:r>
            <a:r>
              <a:rPr lang="en-US" dirty="0"/>
              <a:t> on the basis of these</a:t>
            </a:r>
          </a:p>
          <a:p>
            <a:pPr marL="914400" lvl="1" indent="-457200"/>
            <a:r>
              <a:rPr lang="en-US" dirty="0"/>
              <a:t>Or can combine new information with original guess (use Bayesian prior):</a:t>
            </a:r>
          </a:p>
          <a:p>
            <a:pPr marL="495300" indent="-495300"/>
            <a:endParaRPr lang="en-US" sz="3000" dirty="0"/>
          </a:p>
          <a:p>
            <a:pPr marL="495300" indent="-495300"/>
            <a:endParaRPr lang="en-US" sz="3000" dirty="0"/>
          </a:p>
          <a:p>
            <a:pPr marL="495300" indent="-495300">
              <a:buFont typeface="Wingdings" charset="0"/>
              <a:buAutoNum type="arabicPeriod" startAt="4"/>
            </a:pPr>
            <a:r>
              <a:rPr lang="en-US" dirty="0"/>
              <a:t>Repeat, thus generating a succession of approximations to relevant documents </a:t>
            </a:r>
          </a:p>
        </p:txBody>
      </p:sp>
      <p:graphicFrame>
        <p:nvGraphicFramePr>
          <p:cNvPr id="177158" name="Object 6"/>
          <p:cNvGraphicFramePr>
            <a:graphicFrameLocks noGrp="1" noChangeAspect="1"/>
          </p:cNvGraphicFramePr>
          <p:nvPr>
            <p:ph sz="half" idx="4294967295"/>
            <p:extLst>
              <p:ext uri="{D42A27DB-BD31-4B8C-83A1-F6EECF244321}">
                <p14:modId xmlns:p14="http://schemas.microsoft.com/office/powerpoint/2010/main" val="3763525416"/>
              </p:ext>
            </p:extLst>
          </p:nvPr>
        </p:nvGraphicFramePr>
        <p:xfrm>
          <a:off x="5963307" y="4277660"/>
          <a:ext cx="2185987" cy="900113"/>
        </p:xfrm>
        <a:graphic>
          <a:graphicData uri="http://schemas.openxmlformats.org/presentationml/2006/ole">
            <mc:AlternateContent xmlns:mc="http://schemas.openxmlformats.org/markup-compatibility/2006">
              <mc:Choice xmlns:v="urn:schemas-microsoft-com:vml" Requires="v">
                <p:oleObj spid="_x0000_s14353" name="Equation" r:id="rId4" imgW="1079280" imgH="444240" progId="Equation.3">
                  <p:embed/>
                </p:oleObj>
              </mc:Choice>
              <mc:Fallback>
                <p:oleObj name="Equation" r:id="rId4" imgW="1079280" imgH="444240" progId="Equation.3">
                  <p:embed/>
                  <p:pic>
                    <p:nvPicPr>
                      <p:cNvPr id="17715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3307" y="4277660"/>
                        <a:ext cx="2185987" cy="9001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
        <p:nvSpPr>
          <p:cNvPr id="177160" name="Rectangle 8"/>
          <p:cNvSpPr>
            <a:spLocks noChangeArrowheads="1"/>
          </p:cNvSpPr>
          <p:nvPr/>
        </p:nvSpPr>
        <p:spPr bwMode="auto">
          <a:xfrm>
            <a:off x="8532347" y="4277660"/>
            <a:ext cx="1219200" cy="914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l-GR" i="1" dirty="0">
                <a:ea typeface="Arial Unicode MS" charset="0"/>
                <a:cs typeface="Arial" charset="0"/>
              </a:rPr>
              <a:t>κ</a:t>
            </a:r>
            <a:r>
              <a:rPr lang="en-US" i="1" dirty="0">
                <a:ea typeface="Arial Unicode MS" charset="0"/>
                <a:cs typeface="Arial" charset="0"/>
              </a:rPr>
              <a:t>  </a:t>
            </a:r>
            <a:r>
              <a:rPr lang="en-US" dirty="0">
                <a:ea typeface="Arial Unicode MS" charset="0"/>
                <a:cs typeface="Arial" charset="0"/>
              </a:rPr>
              <a:t>is </a:t>
            </a:r>
          </a:p>
          <a:p>
            <a:pPr algn="ctr"/>
            <a:r>
              <a:rPr lang="en-US" dirty="0">
                <a:ea typeface="Arial Unicode MS" charset="0"/>
                <a:cs typeface="Arial" charset="0"/>
              </a:rPr>
              <a:t>prior</a:t>
            </a:r>
          </a:p>
          <a:p>
            <a:pPr algn="ctr"/>
            <a:r>
              <a:rPr lang="en-US" dirty="0">
                <a:ea typeface="Arial Unicode MS" charset="0"/>
                <a:cs typeface="Arial" charset="0"/>
              </a:rPr>
              <a:t>weight</a:t>
            </a:r>
            <a:endParaRPr lang="el-GR" i="1" dirty="0">
              <a:ea typeface="Arial Unicode MS" charset="0"/>
              <a:cs typeface="Arial" charset="0"/>
            </a:endParaRPr>
          </a:p>
        </p:txBody>
      </p:sp>
    </p:spTree>
    <p:extLst>
      <p:ext uri="{BB962C8B-B14F-4D97-AF65-F5344CB8AC3E}">
        <p14:creationId xmlns:p14="http://schemas.microsoft.com/office/powerpoint/2010/main" val="416544117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p:txBody>
          <a:bodyPr/>
          <a:lstStyle/>
          <a:p>
            <a:fld id="{7FCB52FF-E85F-9144-9E20-3DB9857D14FF}" type="slidenum">
              <a:rPr lang="en-US"/>
              <a:pPr/>
              <a:t>25</a:t>
            </a:fld>
            <a:endParaRPr lang="en-US"/>
          </a:p>
        </p:txBody>
      </p:sp>
      <p:sp>
        <p:nvSpPr>
          <p:cNvPr id="186375" name="Rectangle 7"/>
          <p:cNvSpPr>
            <a:spLocks noGrp="1" noChangeArrowheads="1"/>
          </p:cNvSpPr>
          <p:nvPr>
            <p:ph type="title"/>
          </p:nvPr>
        </p:nvSpPr>
        <p:spPr/>
        <p:txBody>
          <a:bodyPr/>
          <a:lstStyle/>
          <a:p>
            <a:r>
              <a:rPr lang="en-US" dirty="0"/>
              <a:t>Iteratively estimating </a:t>
            </a:r>
            <a:r>
              <a:rPr lang="en-US" i="1" dirty="0"/>
              <a:t>p</a:t>
            </a:r>
            <a:r>
              <a:rPr lang="en-US" i="1" baseline="-25000" dirty="0"/>
              <a:t>i</a:t>
            </a:r>
            <a:r>
              <a:rPr lang="en-US" i="1" dirty="0"/>
              <a:t> and </a:t>
            </a:r>
            <a:r>
              <a:rPr lang="en-US" i="1" dirty="0" err="1"/>
              <a:t>r</a:t>
            </a:r>
            <a:r>
              <a:rPr lang="en-US" i="1" baseline="-25000" dirty="0" err="1"/>
              <a:t>i</a:t>
            </a:r>
            <a:br>
              <a:rPr lang="en-US" i="1" baseline="-25000" dirty="0"/>
            </a:br>
            <a:r>
              <a:rPr lang="en-US" dirty="0"/>
              <a:t>(= Pseudo-relevance feedback)</a:t>
            </a:r>
            <a:endParaRPr lang="en-US" i="1" baseline="-25000" dirty="0"/>
          </a:p>
        </p:txBody>
      </p:sp>
      <p:sp>
        <p:nvSpPr>
          <p:cNvPr id="186376" name="Rectangle 8"/>
          <p:cNvSpPr>
            <a:spLocks noGrp="1" noChangeArrowheads="1"/>
          </p:cNvSpPr>
          <p:nvPr>
            <p:ph type="body" idx="1"/>
          </p:nvPr>
        </p:nvSpPr>
        <p:spPr/>
        <p:txBody>
          <a:bodyPr/>
          <a:lstStyle/>
          <a:p>
            <a:pPr marL="495300" indent="-495300">
              <a:buFont typeface="Wingdings" charset="0"/>
              <a:buAutoNum type="arabicPeriod"/>
            </a:pPr>
            <a:r>
              <a:rPr lang="en-US" dirty="0"/>
              <a:t>Assume that </a:t>
            </a:r>
            <a:r>
              <a:rPr lang="en-US" i="1" dirty="0"/>
              <a:t>p</a:t>
            </a:r>
            <a:r>
              <a:rPr lang="en-US" i="1" baseline="-25000" dirty="0"/>
              <a:t>i</a:t>
            </a:r>
            <a:r>
              <a:rPr lang="en-US" i="1" dirty="0"/>
              <a:t> is </a:t>
            </a:r>
            <a:r>
              <a:rPr lang="en-US" dirty="0"/>
              <a:t>constant over all </a:t>
            </a:r>
            <a:r>
              <a:rPr lang="en-US" i="1" dirty="0"/>
              <a:t>x</a:t>
            </a:r>
            <a:r>
              <a:rPr lang="en-US" i="1" baseline="-25000" dirty="0"/>
              <a:t>i</a:t>
            </a:r>
            <a:r>
              <a:rPr lang="en-US" i="1" dirty="0"/>
              <a:t> </a:t>
            </a:r>
            <a:r>
              <a:rPr lang="en-US" dirty="0"/>
              <a:t> in query and </a:t>
            </a:r>
            <a:r>
              <a:rPr lang="en-US" i="1" dirty="0" err="1"/>
              <a:t>r</a:t>
            </a:r>
            <a:r>
              <a:rPr lang="en-US" i="1" baseline="-25000" dirty="0" err="1"/>
              <a:t>i</a:t>
            </a:r>
            <a:r>
              <a:rPr lang="en-US" dirty="0"/>
              <a:t> as before</a:t>
            </a:r>
          </a:p>
          <a:p>
            <a:pPr marL="914400" lvl="1" indent="-457200"/>
            <a:r>
              <a:rPr lang="en-US" i="1" dirty="0"/>
              <a:t>p</a:t>
            </a:r>
            <a:r>
              <a:rPr lang="en-US" i="1" baseline="-25000" dirty="0"/>
              <a:t>i</a:t>
            </a:r>
            <a:r>
              <a:rPr lang="en-US" dirty="0"/>
              <a:t> = 0.5 (even odds) for any given doc</a:t>
            </a:r>
          </a:p>
          <a:p>
            <a:pPr marL="495300" indent="-495300">
              <a:buFont typeface="Wingdings" charset="0"/>
              <a:buAutoNum type="arabicPeriod"/>
            </a:pPr>
            <a:r>
              <a:rPr lang="en-US" dirty="0"/>
              <a:t>Determine guess of relevant document set:</a:t>
            </a:r>
          </a:p>
          <a:p>
            <a:pPr marL="914400" lvl="1" indent="-457200"/>
            <a:r>
              <a:rPr lang="en-US" dirty="0"/>
              <a:t>V is fixed size set of highest ranked documents on this model</a:t>
            </a:r>
          </a:p>
          <a:p>
            <a:pPr marL="495300" indent="-495300">
              <a:buFont typeface="Wingdings" charset="0"/>
              <a:buAutoNum type="arabicPeriod"/>
            </a:pPr>
            <a:r>
              <a:rPr lang="en-US" dirty="0"/>
              <a:t>We need to improve our guesses for </a:t>
            </a:r>
            <a:r>
              <a:rPr lang="en-US" i="1" dirty="0"/>
              <a:t>p</a:t>
            </a:r>
            <a:r>
              <a:rPr lang="en-US" i="1" baseline="-25000" dirty="0"/>
              <a:t>i</a:t>
            </a:r>
            <a:r>
              <a:rPr lang="en-US" dirty="0"/>
              <a:t> and </a:t>
            </a:r>
            <a:r>
              <a:rPr lang="en-US" i="1" dirty="0" err="1"/>
              <a:t>r</a:t>
            </a:r>
            <a:r>
              <a:rPr lang="en-US" i="1" baseline="-25000" dirty="0" err="1"/>
              <a:t>i</a:t>
            </a:r>
            <a:r>
              <a:rPr lang="en-US" dirty="0"/>
              <a:t>, so</a:t>
            </a:r>
          </a:p>
          <a:p>
            <a:pPr marL="914400" lvl="1" indent="-457200"/>
            <a:r>
              <a:rPr lang="en-US" dirty="0"/>
              <a:t>Use distribution of </a:t>
            </a:r>
            <a:r>
              <a:rPr lang="en-US" i="1" dirty="0"/>
              <a:t>x</a:t>
            </a:r>
            <a:r>
              <a:rPr lang="en-US" i="1" baseline="-25000" dirty="0"/>
              <a:t>i</a:t>
            </a:r>
            <a:r>
              <a:rPr lang="en-US" dirty="0"/>
              <a:t> in docs in V. Let V</a:t>
            </a:r>
            <a:r>
              <a:rPr lang="en-US" baseline="-25000" dirty="0"/>
              <a:t>i</a:t>
            </a:r>
            <a:r>
              <a:rPr lang="en-US" dirty="0"/>
              <a:t> be set of documents containing </a:t>
            </a:r>
            <a:r>
              <a:rPr lang="en-US" i="1" dirty="0"/>
              <a:t>x</a:t>
            </a:r>
            <a:r>
              <a:rPr lang="en-US" i="1" baseline="-25000" dirty="0"/>
              <a:t>i</a:t>
            </a:r>
            <a:r>
              <a:rPr lang="en-US" dirty="0"/>
              <a:t> </a:t>
            </a:r>
          </a:p>
          <a:p>
            <a:pPr marL="1295400" lvl="2" indent="-381000"/>
            <a:r>
              <a:rPr lang="en-US" i="1" dirty="0"/>
              <a:t>p</a:t>
            </a:r>
            <a:r>
              <a:rPr lang="en-US" i="1" baseline="-25000" dirty="0"/>
              <a:t>i</a:t>
            </a:r>
            <a:r>
              <a:rPr lang="en-US" dirty="0"/>
              <a:t> = |V</a:t>
            </a:r>
            <a:r>
              <a:rPr lang="en-US" baseline="-25000" dirty="0"/>
              <a:t>i</a:t>
            </a:r>
            <a:r>
              <a:rPr lang="en-US" dirty="0"/>
              <a:t>| / |V|</a:t>
            </a:r>
          </a:p>
          <a:p>
            <a:pPr marL="914400" lvl="1" indent="-457200"/>
            <a:r>
              <a:rPr lang="en-US" dirty="0"/>
              <a:t>Assume if not retrieved then not relevant </a:t>
            </a:r>
          </a:p>
          <a:p>
            <a:pPr marL="1295400" lvl="2" indent="-381000"/>
            <a:r>
              <a:rPr lang="en-US" i="1" dirty="0" err="1"/>
              <a:t>r</a:t>
            </a:r>
            <a:r>
              <a:rPr lang="en-US" i="1" baseline="-25000" dirty="0" err="1"/>
              <a:t>i</a:t>
            </a:r>
            <a:r>
              <a:rPr lang="en-US" dirty="0"/>
              <a:t>  = (</a:t>
            </a:r>
            <a:r>
              <a:rPr lang="en-US" dirty="0" err="1"/>
              <a:t>n</a:t>
            </a:r>
            <a:r>
              <a:rPr lang="en-US" baseline="-25000" dirty="0" err="1"/>
              <a:t>i</a:t>
            </a:r>
            <a:r>
              <a:rPr lang="en-US" dirty="0"/>
              <a:t> – |V</a:t>
            </a:r>
            <a:r>
              <a:rPr lang="en-US" baseline="-25000" dirty="0"/>
              <a:t>i</a:t>
            </a:r>
            <a:r>
              <a:rPr lang="en-US" dirty="0"/>
              <a:t>|) / (N – |V|)</a:t>
            </a:r>
          </a:p>
          <a:p>
            <a:pPr marL="495300" indent="-495300">
              <a:buFont typeface="Wingdings" charset="0"/>
              <a:buAutoNum type="arabicPeriod"/>
            </a:pPr>
            <a:r>
              <a:rPr lang="en-US" dirty="0"/>
              <a:t>Go to 2. until converges then return ranking</a:t>
            </a:r>
          </a:p>
        </p:txBody>
      </p:sp>
    </p:spTree>
    <p:extLst>
      <p:ext uri="{BB962C8B-B14F-4D97-AF65-F5344CB8AC3E}">
        <p14:creationId xmlns:p14="http://schemas.microsoft.com/office/powerpoint/2010/main" val="1568872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34C1-8CEB-4F5D-B5C2-021DC614E928}"/>
              </a:ext>
            </a:extLst>
          </p:cNvPr>
          <p:cNvSpPr>
            <a:spLocks noGrp="1"/>
          </p:cNvSpPr>
          <p:nvPr>
            <p:ph type="title"/>
          </p:nvPr>
        </p:nvSpPr>
        <p:spPr/>
        <p:txBody>
          <a:bodyPr/>
          <a:lstStyle/>
          <a:p>
            <a:r>
              <a:rPr lang="en-US"/>
              <a:t>Thanks</a:t>
            </a:r>
          </a:p>
        </p:txBody>
      </p:sp>
      <p:sp>
        <p:nvSpPr>
          <p:cNvPr id="3" name="Content Placeholder 2">
            <a:extLst>
              <a:ext uri="{FF2B5EF4-FFF2-40B4-BE49-F238E27FC236}">
                <a16:creationId xmlns:a16="http://schemas.microsoft.com/office/drawing/2014/main" id="{B12E1514-7C46-4CD2-8ECE-998B51B015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081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space vs. probabilistic</a:t>
            </a:r>
          </a:p>
        </p:txBody>
      </p:sp>
      <p:sp>
        <p:nvSpPr>
          <p:cNvPr id="3" name="Content Placeholder 2"/>
          <p:cNvSpPr>
            <a:spLocks noGrp="1"/>
          </p:cNvSpPr>
          <p:nvPr>
            <p:ph idx="1"/>
          </p:nvPr>
        </p:nvSpPr>
        <p:spPr>
          <a:xfrm>
            <a:off x="1981200" y="1600202"/>
            <a:ext cx="8229600" cy="4525963"/>
          </a:xfrm>
        </p:spPr>
        <p:txBody>
          <a:bodyPr>
            <a:normAutofit fontScale="92500" lnSpcReduction="20000"/>
          </a:bodyPr>
          <a:lstStyle/>
          <a:p>
            <a:pPr>
              <a:lnSpc>
                <a:spcPct val="120000"/>
              </a:lnSpc>
            </a:pPr>
            <a:r>
              <a:rPr lang="en-US" dirty="0"/>
              <a:t>Vector space model: rank documents according to similarity to query. </a:t>
            </a:r>
          </a:p>
          <a:p>
            <a:pPr>
              <a:lnSpc>
                <a:spcPct val="120000"/>
              </a:lnSpc>
            </a:pPr>
            <a:r>
              <a:rPr lang="en-US" dirty="0"/>
              <a:t>The notion of similarity does not translate directly into an assessment of “is the document a good document to give to the user or not?” </a:t>
            </a:r>
          </a:p>
          <a:p>
            <a:pPr>
              <a:lnSpc>
                <a:spcPct val="120000"/>
              </a:lnSpc>
            </a:pPr>
            <a:r>
              <a:rPr lang="en-US" i="1" dirty="0"/>
              <a:t>The most similar document can be highly relevant or completely non-relevant. </a:t>
            </a:r>
          </a:p>
          <a:p>
            <a:pPr>
              <a:lnSpc>
                <a:spcPct val="120000"/>
              </a:lnSpc>
            </a:pPr>
            <a:r>
              <a:rPr lang="en-US" dirty="0"/>
              <a:t>Probability theory is arguably a cleaner formalization of what we really want an IR system to do: give relevant documents to the user. </a:t>
            </a:r>
          </a:p>
          <a:p>
            <a:pPr>
              <a:lnSpc>
                <a:spcPct val="120000"/>
              </a:lnSpc>
            </a:pPr>
            <a:endParaRPr lang="en-US" dirty="0"/>
          </a:p>
        </p:txBody>
      </p:sp>
    </p:spTree>
    <p:extLst>
      <p:ext uri="{BB962C8B-B14F-4D97-AF65-F5344CB8AC3E}">
        <p14:creationId xmlns:p14="http://schemas.microsoft.com/office/powerpoint/2010/main" val="1439791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The document ranking problem</a:t>
            </a:r>
          </a:p>
        </p:txBody>
      </p:sp>
      <p:sp>
        <p:nvSpPr>
          <p:cNvPr id="107523" name="Rectangle 3"/>
          <p:cNvSpPr>
            <a:spLocks noGrp="1" noChangeArrowheads="1"/>
          </p:cNvSpPr>
          <p:nvPr>
            <p:ph type="body" idx="1"/>
          </p:nvPr>
        </p:nvSpPr>
        <p:spPr/>
        <p:txBody>
          <a:bodyPr/>
          <a:lstStyle/>
          <a:p>
            <a:r>
              <a:rPr lang="en-US" dirty="0"/>
              <a:t>We have a collection of documents</a:t>
            </a:r>
          </a:p>
          <a:p>
            <a:r>
              <a:rPr lang="en-US" dirty="0"/>
              <a:t>User issues a query</a:t>
            </a:r>
          </a:p>
          <a:p>
            <a:r>
              <a:rPr lang="en-US" dirty="0"/>
              <a:t>A list of documents needs to be returned</a:t>
            </a:r>
          </a:p>
          <a:p>
            <a:r>
              <a:rPr lang="en-US" b="1" dirty="0">
                <a:effectLst>
                  <a:outerShdw blurRad="38100" dist="38100" dir="2700000" algn="tl">
                    <a:srgbClr val="FFFFFF"/>
                  </a:outerShdw>
                </a:effectLst>
              </a:rPr>
              <a:t>Ranking method is the core of an IR system:</a:t>
            </a:r>
          </a:p>
          <a:p>
            <a:pPr lvl="1"/>
            <a:r>
              <a:rPr lang="en-US" b="1" dirty="0">
                <a:effectLst>
                  <a:outerShdw blurRad="38100" dist="38100" dir="2700000" algn="tl">
                    <a:srgbClr val="FFFFFF"/>
                  </a:outerShdw>
                </a:effectLst>
              </a:rPr>
              <a:t>In what order do we present documents to the user?</a:t>
            </a:r>
            <a:endParaRPr lang="en-US" dirty="0"/>
          </a:p>
          <a:p>
            <a:pPr lvl="1"/>
            <a:r>
              <a:rPr lang="en-US" dirty="0"/>
              <a:t>We want the “best” document to be first, second best second, etc….</a:t>
            </a:r>
          </a:p>
          <a:p>
            <a:r>
              <a:rPr lang="en-US" b="1" dirty="0">
                <a:effectLst>
                  <a:outerShdw blurRad="38100" dist="38100" dir="2700000" algn="tl">
                    <a:srgbClr val="FFFFFF"/>
                  </a:outerShdw>
                </a:effectLst>
              </a:rPr>
              <a:t>Idea: Rank by probability of relevance of the document </a:t>
            </a:r>
            <a:r>
              <a:rPr lang="en-US" b="1" dirty="0" err="1">
                <a:effectLst>
                  <a:outerShdw blurRad="38100" dist="38100" dir="2700000" algn="tl">
                    <a:srgbClr val="FFFFFF"/>
                  </a:outerShdw>
                </a:effectLst>
              </a:rPr>
              <a:t>w.r.t</a:t>
            </a:r>
            <a:r>
              <a:rPr lang="en-US" b="1" dirty="0">
                <a:effectLst>
                  <a:outerShdw blurRad="38100" dist="38100" dir="2700000" algn="tl">
                    <a:srgbClr val="FFFFFF"/>
                  </a:outerShdw>
                </a:effectLst>
              </a:rPr>
              <a:t>. information need</a:t>
            </a:r>
          </a:p>
          <a:p>
            <a:pPr lvl="1"/>
            <a:r>
              <a:rPr lang="en-US" dirty="0"/>
              <a:t>P(R=1|document</a:t>
            </a:r>
            <a:r>
              <a:rPr lang="en-US" baseline="-25000" dirty="0"/>
              <a:t>i</a:t>
            </a:r>
            <a:r>
              <a:rPr lang="en-US" dirty="0"/>
              <a:t>, query)</a:t>
            </a:r>
            <a:endParaRPr lang="en-US" b="1" dirty="0">
              <a:effectLst>
                <a:outerShdw blurRad="38100" dist="38100" dir="2700000" algn="tl">
                  <a:srgbClr val="FFFFFF"/>
                </a:outerShdw>
              </a:effectLst>
            </a:endParaRPr>
          </a:p>
        </p:txBody>
      </p:sp>
    </p:spTree>
    <p:extLst>
      <p:ext uri="{BB962C8B-B14F-4D97-AF65-F5344CB8AC3E}">
        <p14:creationId xmlns:p14="http://schemas.microsoft.com/office/powerpoint/2010/main" val="265652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type="body" idx="1"/>
          </p:nvPr>
        </p:nvSpPr>
        <p:spPr/>
        <p:txBody>
          <a:bodyPr>
            <a:normAutofit lnSpcReduction="10000"/>
          </a:bodyPr>
          <a:lstStyle/>
          <a:p>
            <a:r>
              <a:rPr lang="en-US" dirty="0"/>
              <a:t>For events </a:t>
            </a:r>
            <a:r>
              <a:rPr lang="en-US" i="1" dirty="0"/>
              <a:t>A </a:t>
            </a:r>
            <a:r>
              <a:rPr lang="en-US" dirty="0"/>
              <a:t>and </a:t>
            </a:r>
            <a:r>
              <a:rPr lang="en-US" i="1" dirty="0"/>
              <a:t>B:</a:t>
            </a:r>
            <a:endParaRPr lang="en-US" dirty="0"/>
          </a:p>
          <a:p>
            <a:r>
              <a:rPr lang="en-US" dirty="0"/>
              <a:t>Bayes</a:t>
            </a:r>
            <a:r>
              <a:rPr lang="en-US" altLang="ja-JP" dirty="0"/>
              <a:t>’</a:t>
            </a:r>
            <a:r>
              <a:rPr lang="en-US" dirty="0"/>
              <a:t> Rule</a:t>
            </a:r>
          </a:p>
          <a:p>
            <a:endParaRPr lang="en-US" dirty="0"/>
          </a:p>
          <a:p>
            <a:endParaRPr lang="en-US" sz="3200" dirty="0"/>
          </a:p>
          <a:p>
            <a:endParaRPr lang="en-US" dirty="0"/>
          </a:p>
          <a:p>
            <a:endParaRPr lang="en-US" sz="3200" dirty="0"/>
          </a:p>
          <a:p>
            <a:endParaRPr lang="en-US" dirty="0"/>
          </a:p>
          <a:p>
            <a:endParaRPr lang="en-US" sz="1800" dirty="0"/>
          </a:p>
          <a:p>
            <a:r>
              <a:rPr lang="en-US" dirty="0"/>
              <a:t>Odds:</a:t>
            </a:r>
          </a:p>
        </p:txBody>
      </p:sp>
      <p:grpSp>
        <p:nvGrpSpPr>
          <p:cNvPr id="2" name="Group 1"/>
          <p:cNvGrpSpPr/>
          <p:nvPr/>
        </p:nvGrpSpPr>
        <p:grpSpPr>
          <a:xfrm>
            <a:off x="9144001" y="3733800"/>
            <a:ext cx="1019316" cy="381000"/>
            <a:chOff x="7620000" y="3733800"/>
            <a:chExt cx="1019316" cy="381000"/>
          </a:xfrm>
        </p:grpSpPr>
        <p:sp>
          <p:nvSpPr>
            <p:cNvPr id="110600" name="Text Box 8"/>
            <p:cNvSpPr txBox="1">
              <a:spLocks noChangeArrowheads="1"/>
            </p:cNvSpPr>
            <p:nvPr/>
          </p:nvSpPr>
          <p:spPr bwMode="auto">
            <a:xfrm>
              <a:off x="8001000" y="3733800"/>
              <a:ext cx="638316" cy="369332"/>
            </a:xfrm>
            <a:prstGeom prst="rect">
              <a:avLst/>
            </a:prstGeom>
            <a:noFill/>
            <a:ln>
              <a:noFill/>
            </a:ln>
            <a:effectLst/>
            <a:extLst>
              <a:ext uri="{909E8E84-426E-40dd-AFC4-6F175D3DCCD1}">
                <a14:hiddenFill xmlns:a14="http://schemas.microsoft.com/office/drawing/2010/main" xmlns="">
                  <a:gradFill rotWithShape="0">
                    <a:gsLst>
                      <a:gs pos="0">
                        <a:srgbClr val="A50021"/>
                      </a:gs>
                      <a:gs pos="100000">
                        <a:schemeClr val="tx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dirty="0">
                  <a:solidFill>
                    <a:srgbClr val="00A000"/>
                  </a:solidFill>
                </a:rPr>
                <a:t>Prior</a:t>
              </a:r>
            </a:p>
          </p:txBody>
        </p:sp>
        <p:sp>
          <p:nvSpPr>
            <p:cNvPr id="110601" name="Line 9"/>
            <p:cNvSpPr>
              <a:spLocks noChangeShapeType="1"/>
            </p:cNvSpPr>
            <p:nvPr/>
          </p:nvSpPr>
          <p:spPr bwMode="auto">
            <a:xfrm flipH="1">
              <a:off x="7620000" y="3962400"/>
              <a:ext cx="381000" cy="152400"/>
            </a:xfrm>
            <a:prstGeom prst="line">
              <a:avLst/>
            </a:prstGeom>
            <a:noFill/>
            <a:ln w="28575">
              <a:solidFill>
                <a:srgbClr val="00A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aphicFrame>
        <p:nvGraphicFramePr>
          <p:cNvPr id="110596" name="Object 4"/>
          <p:cNvGraphicFramePr>
            <a:graphicFrameLocks noChangeAspect="1"/>
          </p:cNvGraphicFramePr>
          <p:nvPr/>
        </p:nvGraphicFramePr>
        <p:xfrm>
          <a:off x="1466851" y="2720975"/>
          <a:ext cx="9002713" cy="2635250"/>
        </p:xfrm>
        <a:graphic>
          <a:graphicData uri="http://schemas.openxmlformats.org/presentationml/2006/ole">
            <mc:AlternateContent xmlns:mc="http://schemas.openxmlformats.org/markup-compatibility/2006">
              <mc:Choice xmlns:v="urn:schemas-microsoft-com:vml" Requires="v">
                <p:oleObj spid="_x0000_s1054" name="Equation" r:id="rId3" imgW="3162240" imgH="927000" progId="Equation.3">
                  <p:embed/>
                </p:oleObj>
              </mc:Choice>
              <mc:Fallback>
                <p:oleObj name="Equation" r:id="rId3" imgW="3162240" imgH="927000" progId="Equation.3">
                  <p:embed/>
                  <p:pic>
                    <p:nvPicPr>
                      <p:cNvPr id="110596" name="Object 4"/>
                      <p:cNvPicPr>
                        <a:picLocks noChangeAspect="1" noChangeArrowheads="1"/>
                      </p:cNvPicPr>
                      <p:nvPr/>
                    </p:nvPicPr>
                    <p:blipFill>
                      <a:blip r:embed="rId4"/>
                      <a:srcRect/>
                      <a:stretch>
                        <a:fillRect/>
                      </a:stretch>
                    </p:blipFill>
                    <p:spPr bwMode="auto">
                      <a:xfrm>
                        <a:off x="1466851" y="2720975"/>
                        <a:ext cx="9002713" cy="2635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10594" name="Rectangle 2"/>
          <p:cNvSpPr>
            <a:spLocks noGrp="1" noChangeArrowheads="1"/>
          </p:cNvSpPr>
          <p:nvPr>
            <p:ph type="title"/>
          </p:nvPr>
        </p:nvSpPr>
        <p:spPr/>
        <p:txBody>
          <a:bodyPr/>
          <a:lstStyle/>
          <a:p>
            <a:r>
              <a:rPr lang="en-US"/>
              <a:t>Recall a few probability basics</a:t>
            </a:r>
          </a:p>
        </p:txBody>
      </p:sp>
      <p:graphicFrame>
        <p:nvGraphicFramePr>
          <p:cNvPr id="110597" name="Object 5"/>
          <p:cNvGraphicFramePr>
            <a:graphicFrameLocks noChangeAspect="1"/>
          </p:cNvGraphicFramePr>
          <p:nvPr/>
        </p:nvGraphicFramePr>
        <p:xfrm>
          <a:off x="4360863" y="5492750"/>
          <a:ext cx="3625850" cy="1060450"/>
        </p:xfrm>
        <a:graphic>
          <a:graphicData uri="http://schemas.openxmlformats.org/presentationml/2006/ole">
            <mc:AlternateContent xmlns:mc="http://schemas.openxmlformats.org/markup-compatibility/2006">
              <mc:Choice xmlns:v="urn:schemas-microsoft-com:vml" Requires="v">
                <p:oleObj spid="_x0000_s1055" name="Equation" r:id="rId5" imgW="1473200" imgH="431800" progId="Equation.3">
                  <p:embed/>
                </p:oleObj>
              </mc:Choice>
              <mc:Fallback>
                <p:oleObj name="Equation" r:id="rId5" imgW="1473200" imgH="431800" progId="Equation.3">
                  <p:embed/>
                  <p:pic>
                    <p:nvPicPr>
                      <p:cNvPr id="110597" name="Object 5"/>
                      <p:cNvPicPr>
                        <a:picLocks noChangeAspect="1" noChangeArrowheads="1"/>
                      </p:cNvPicPr>
                      <p:nvPr/>
                    </p:nvPicPr>
                    <p:blipFill>
                      <a:blip r:embed="rId6"/>
                      <a:srcRect/>
                      <a:stretch>
                        <a:fillRect/>
                      </a:stretch>
                    </p:blipFill>
                    <p:spPr bwMode="auto">
                      <a:xfrm>
                        <a:off x="4360863" y="5492750"/>
                        <a:ext cx="3625850" cy="10604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3" name="Group 2"/>
          <p:cNvGrpSpPr/>
          <p:nvPr/>
        </p:nvGrpSpPr>
        <p:grpSpPr>
          <a:xfrm>
            <a:off x="2074862" y="4800600"/>
            <a:ext cx="1032590" cy="674132"/>
            <a:chOff x="228600" y="4648200"/>
            <a:chExt cx="1032590" cy="674132"/>
          </a:xfrm>
        </p:grpSpPr>
        <p:sp>
          <p:nvSpPr>
            <p:cNvPr id="110598" name="Text Box 6"/>
            <p:cNvSpPr txBox="1">
              <a:spLocks noChangeArrowheads="1"/>
            </p:cNvSpPr>
            <p:nvPr/>
          </p:nvSpPr>
          <p:spPr bwMode="auto">
            <a:xfrm>
              <a:off x="228600" y="4953000"/>
              <a:ext cx="1032590" cy="369332"/>
            </a:xfrm>
            <a:prstGeom prst="rect">
              <a:avLst/>
            </a:prstGeom>
            <a:noFill/>
            <a:ln>
              <a:noFill/>
            </a:ln>
            <a:effectLst/>
            <a:extLst>
              <a:ext uri="{909E8E84-426E-40dd-AFC4-6F175D3DCCD1}">
                <a14:hiddenFill xmlns:a14="http://schemas.microsoft.com/office/drawing/2010/main" xmlns="">
                  <a:gradFill rotWithShape="0">
                    <a:gsLst>
                      <a:gs pos="0">
                        <a:srgbClr val="A50021"/>
                      </a:gs>
                      <a:gs pos="100000">
                        <a:schemeClr val="tx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dirty="0">
                  <a:solidFill>
                    <a:srgbClr val="00A000"/>
                  </a:solidFill>
                </a:rPr>
                <a:t>Posterior</a:t>
              </a:r>
            </a:p>
          </p:txBody>
        </p:sp>
        <p:sp>
          <p:nvSpPr>
            <p:cNvPr id="110599" name="Line 7"/>
            <p:cNvSpPr>
              <a:spLocks noChangeShapeType="1"/>
            </p:cNvSpPr>
            <p:nvPr/>
          </p:nvSpPr>
          <p:spPr bwMode="auto">
            <a:xfrm flipH="1" flipV="1">
              <a:off x="838200" y="4648200"/>
              <a:ext cx="152400" cy="381000"/>
            </a:xfrm>
            <a:prstGeom prst="line">
              <a:avLst/>
            </a:prstGeom>
            <a:noFill/>
            <a:ln w="28575">
              <a:solidFill>
                <a:srgbClr val="00A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45464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05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05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059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05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2133600" y="1676400"/>
            <a:ext cx="7848600" cy="2667000"/>
          </a:xfrm>
          <a:prstGeom prst="rect">
            <a:avLst/>
          </a:prstGeom>
          <a:solidFill>
            <a:srgbClr val="CCFFCC"/>
          </a:solidFill>
          <a:ln w="9525">
            <a:noFill/>
            <a:miter lim="800000"/>
            <a:headEnd/>
            <a:tailEnd/>
          </a:ln>
        </p:spPr>
        <p:txBody>
          <a:bodyPr/>
          <a:lstStyle/>
          <a:p>
            <a:pPr marL="342900" indent="-342900">
              <a:spcBef>
                <a:spcPct val="20000"/>
              </a:spcBef>
              <a:buClr>
                <a:srgbClr val="A50021"/>
              </a:buClr>
              <a:buSzPct val="60000"/>
            </a:pPr>
            <a:endParaRPr lang="en-US" sz="2600">
              <a:ea typeface="Arial Unicode MS" charset="0"/>
              <a:cs typeface="Arial" charset="0"/>
            </a:endParaRPr>
          </a:p>
        </p:txBody>
      </p:sp>
      <p:sp>
        <p:nvSpPr>
          <p:cNvPr id="111620" name="Rectangle 4"/>
          <p:cNvSpPr>
            <a:spLocks noGrp="1" noChangeArrowheads="1"/>
          </p:cNvSpPr>
          <p:nvPr>
            <p:ph type="body" idx="1"/>
          </p:nvPr>
        </p:nvSpPr>
        <p:spPr>
          <a:xfrm>
            <a:off x="1981200" y="1600200"/>
            <a:ext cx="8229600" cy="4953000"/>
          </a:xfrm>
        </p:spPr>
        <p:txBody>
          <a:bodyPr/>
          <a:lstStyle/>
          <a:p>
            <a:pPr>
              <a:buFont typeface="Wingdings" charset="0"/>
              <a:buNone/>
            </a:pPr>
            <a:r>
              <a:rPr lang="en-US" sz="2200" i="1" dirty="0"/>
              <a:t>   </a:t>
            </a:r>
            <a:r>
              <a:rPr lang="en-US" sz="2200" dirty="0"/>
              <a:t>“If a reference retrieval system’s response to each request is a ranking of the documents in the collection in order of decreasing probability of relevance to the user who submitted the request, where the probabilities are estimated as accurately as possible on the basis of whatever data have been made available to the system for this purpose, the overall effectiveness of the system to its user will be the best that is obtainable on the basis of those data.”</a:t>
            </a:r>
          </a:p>
          <a:p>
            <a:pPr>
              <a:buFont typeface="Wingdings" charset="0"/>
              <a:buNone/>
            </a:pPr>
            <a:endParaRPr lang="en-US" sz="2200" dirty="0"/>
          </a:p>
          <a:p>
            <a:pPr>
              <a:buFont typeface="Wingdings" charset="0"/>
              <a:buNone/>
            </a:pPr>
            <a:endParaRPr lang="en-US" sz="2200" dirty="0"/>
          </a:p>
          <a:p>
            <a:pPr lvl="2"/>
            <a:r>
              <a:rPr lang="en-US" sz="1700" dirty="0"/>
              <a:t>[1960s/1970s] S. Robertson, W.S. Cooper, M.E. </a:t>
            </a:r>
            <a:r>
              <a:rPr lang="en-US" sz="1700" dirty="0" err="1"/>
              <a:t>Maron</a:t>
            </a:r>
            <a:r>
              <a:rPr lang="en-US" sz="1700" dirty="0"/>
              <a:t>; van</a:t>
            </a:r>
            <a:r>
              <a:rPr lang="en-US" sz="1700" dirty="0">
                <a:cs typeface="Times New Roman" charset="0"/>
              </a:rPr>
              <a:t> </a:t>
            </a:r>
            <a:r>
              <a:rPr lang="en-US" sz="1700" dirty="0" err="1"/>
              <a:t>Rijsbergen</a:t>
            </a:r>
            <a:r>
              <a:rPr lang="en-US" sz="1700" dirty="0">
                <a:cs typeface="Times New Roman" charset="0"/>
              </a:rPr>
              <a:t> </a:t>
            </a:r>
            <a:r>
              <a:rPr lang="en-US" sz="1700" dirty="0"/>
              <a:t>(1979:113); Manning &amp; </a:t>
            </a:r>
            <a:r>
              <a:rPr lang="en-US" sz="1700" dirty="0" err="1"/>
              <a:t>Schütze</a:t>
            </a:r>
            <a:r>
              <a:rPr lang="en-US" sz="1700" dirty="0"/>
              <a:t> (1999:538)</a:t>
            </a:r>
          </a:p>
        </p:txBody>
      </p:sp>
      <p:sp>
        <p:nvSpPr>
          <p:cNvPr id="111619" name="Rectangle 3"/>
          <p:cNvSpPr>
            <a:spLocks noGrp="1" noChangeArrowheads="1"/>
          </p:cNvSpPr>
          <p:nvPr>
            <p:ph type="title"/>
          </p:nvPr>
        </p:nvSpPr>
        <p:spPr>
          <a:xfrm>
            <a:off x="2057400" y="381000"/>
            <a:ext cx="8382000" cy="990600"/>
          </a:xfrm>
        </p:spPr>
        <p:txBody>
          <a:bodyPr/>
          <a:lstStyle/>
          <a:p>
            <a:r>
              <a:rPr lang="en-US"/>
              <a:t>The Probability Ranking Principle</a:t>
            </a:r>
          </a:p>
        </p:txBody>
      </p:sp>
    </p:spTree>
    <p:extLst>
      <p:ext uri="{BB962C8B-B14F-4D97-AF65-F5344CB8AC3E}">
        <p14:creationId xmlns:p14="http://schemas.microsoft.com/office/powerpoint/2010/main" val="134695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Probability Ranking Principle</a:t>
            </a:r>
          </a:p>
        </p:txBody>
      </p:sp>
      <p:sp>
        <p:nvSpPr>
          <p:cNvPr id="112643" name="Text Box 3"/>
          <p:cNvSpPr txBox="1">
            <a:spLocks noChangeArrowheads="1"/>
          </p:cNvSpPr>
          <p:nvPr/>
        </p:nvSpPr>
        <p:spPr bwMode="auto">
          <a:xfrm>
            <a:off x="2500313" y="1870075"/>
            <a:ext cx="5816166"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dirty="0">
                <a:latin typeface="Times New Roman" charset="0"/>
              </a:rPr>
              <a:t>Let </a:t>
            </a:r>
            <a:r>
              <a:rPr lang="en-US" i="1" dirty="0">
                <a:solidFill>
                  <a:schemeClr val="tx2"/>
                </a:solidFill>
                <a:latin typeface="Times New Roman" charset="0"/>
              </a:rPr>
              <a:t>x</a:t>
            </a:r>
            <a:r>
              <a:rPr lang="en-US" i="1" dirty="0">
                <a:latin typeface="Times New Roman" charset="0"/>
              </a:rPr>
              <a:t> </a:t>
            </a:r>
            <a:r>
              <a:rPr lang="en-US" dirty="0">
                <a:latin typeface="Times New Roman" charset="0"/>
              </a:rPr>
              <a:t>represent a document in the collection. </a:t>
            </a:r>
          </a:p>
          <a:p>
            <a:pPr eaLnBrk="0" hangingPunct="0"/>
            <a:r>
              <a:rPr lang="en-US" dirty="0">
                <a:latin typeface="Times New Roman" charset="0"/>
              </a:rPr>
              <a:t>Let </a:t>
            </a:r>
            <a:r>
              <a:rPr lang="en-US" i="1" dirty="0">
                <a:solidFill>
                  <a:schemeClr val="tx2"/>
                </a:solidFill>
                <a:latin typeface="Times New Roman" charset="0"/>
              </a:rPr>
              <a:t>R</a:t>
            </a:r>
            <a:r>
              <a:rPr lang="en-US" dirty="0">
                <a:latin typeface="Times New Roman" charset="0"/>
              </a:rPr>
              <a:t> represent </a:t>
            </a:r>
            <a:r>
              <a:rPr lang="en-US" b="1" dirty="0">
                <a:latin typeface="Times New Roman" charset="0"/>
              </a:rPr>
              <a:t>relevance </a:t>
            </a:r>
            <a:r>
              <a:rPr lang="en-US" dirty="0">
                <a:latin typeface="Times New Roman" charset="0"/>
              </a:rPr>
              <a:t>of a document </a:t>
            </a:r>
            <a:r>
              <a:rPr lang="en-US" dirty="0" err="1">
                <a:latin typeface="Times New Roman" charset="0"/>
              </a:rPr>
              <a:t>w.r.t</a:t>
            </a:r>
            <a:r>
              <a:rPr lang="en-US" dirty="0">
                <a:latin typeface="Times New Roman" charset="0"/>
              </a:rPr>
              <a:t>. given (fixed) </a:t>
            </a:r>
          </a:p>
          <a:p>
            <a:pPr eaLnBrk="0" hangingPunct="0"/>
            <a:r>
              <a:rPr lang="en-US" dirty="0">
                <a:latin typeface="Times New Roman" charset="0"/>
              </a:rPr>
              <a:t>query and let </a:t>
            </a:r>
            <a:r>
              <a:rPr lang="en-US" b="1" dirty="0">
                <a:latin typeface="Times New Roman" charset="0"/>
              </a:rPr>
              <a:t>R=1</a:t>
            </a:r>
            <a:r>
              <a:rPr lang="en-US" dirty="0">
                <a:latin typeface="Times New Roman" charset="0"/>
              </a:rPr>
              <a:t> represent relevant and </a:t>
            </a:r>
            <a:r>
              <a:rPr lang="en-US" b="1" dirty="0">
                <a:latin typeface="Times New Roman" charset="0"/>
              </a:rPr>
              <a:t>R=0</a:t>
            </a:r>
            <a:r>
              <a:rPr lang="en-US" dirty="0">
                <a:latin typeface="Times New Roman" charset="0"/>
              </a:rPr>
              <a:t> not relevant</a:t>
            </a:r>
            <a:r>
              <a:rPr lang="en-US" b="1" dirty="0">
                <a:latin typeface="Times New Roman" charset="0"/>
              </a:rPr>
              <a:t>.</a:t>
            </a:r>
            <a:endParaRPr lang="en-US" dirty="0">
              <a:latin typeface="Times New Roman" charset="0"/>
            </a:endParaRPr>
          </a:p>
        </p:txBody>
      </p:sp>
      <p:graphicFrame>
        <p:nvGraphicFramePr>
          <p:cNvPr id="112644" name="Object 4"/>
          <p:cNvGraphicFramePr>
            <a:graphicFrameLocks noChangeAspect="1"/>
          </p:cNvGraphicFramePr>
          <p:nvPr/>
        </p:nvGraphicFramePr>
        <p:xfrm>
          <a:off x="2370140" y="3886200"/>
          <a:ext cx="4078287" cy="1677988"/>
        </p:xfrm>
        <a:graphic>
          <a:graphicData uri="http://schemas.openxmlformats.org/presentationml/2006/ole">
            <mc:AlternateContent xmlns:mc="http://schemas.openxmlformats.org/markup-compatibility/2006">
              <mc:Choice xmlns:v="urn:schemas-microsoft-com:vml" Requires="v">
                <p:oleObj spid="_x0000_s2078" name="Equation" r:id="rId3" imgW="2095500" imgH="863600" progId="Equation.3">
                  <p:embed/>
                </p:oleObj>
              </mc:Choice>
              <mc:Fallback>
                <p:oleObj name="Equation" r:id="rId3" imgW="2095500" imgH="863600" progId="Equation.3">
                  <p:embed/>
                  <p:pic>
                    <p:nvPicPr>
                      <p:cNvPr id="112644" name="Object 4"/>
                      <p:cNvPicPr>
                        <a:picLocks noChangeAspect="1" noChangeArrowheads="1"/>
                      </p:cNvPicPr>
                      <p:nvPr/>
                    </p:nvPicPr>
                    <p:blipFill>
                      <a:blip r:embed="rId4"/>
                      <a:srcRect/>
                      <a:stretch>
                        <a:fillRect/>
                      </a:stretch>
                    </p:blipFill>
                    <p:spPr bwMode="auto">
                      <a:xfrm>
                        <a:off x="2370140" y="3886200"/>
                        <a:ext cx="4078287" cy="16779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12645" name="Text Box 5"/>
          <p:cNvSpPr txBox="1">
            <a:spLocks noChangeArrowheads="1"/>
          </p:cNvSpPr>
          <p:nvPr/>
        </p:nvSpPr>
        <p:spPr bwMode="auto">
          <a:xfrm>
            <a:off x="6448425" y="4744754"/>
            <a:ext cx="3962400"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eaLnBrk="0" hangingPunct="0"/>
            <a:r>
              <a:rPr lang="en-US" dirty="0">
                <a:solidFill>
                  <a:schemeClr val="tx2"/>
                </a:solidFill>
                <a:latin typeface="Times New Roman" charset="0"/>
              </a:rPr>
              <a:t>p(</a:t>
            </a:r>
            <a:r>
              <a:rPr lang="en-US" i="1" dirty="0" err="1">
                <a:solidFill>
                  <a:schemeClr val="tx2"/>
                </a:solidFill>
                <a:latin typeface="Times New Roman" charset="0"/>
              </a:rPr>
              <a:t>x|R</a:t>
            </a:r>
            <a:r>
              <a:rPr lang="en-US" i="1" dirty="0">
                <a:solidFill>
                  <a:schemeClr val="tx2"/>
                </a:solidFill>
                <a:latin typeface="Times New Roman" charset="0"/>
              </a:rPr>
              <a:t>=</a:t>
            </a:r>
            <a:r>
              <a:rPr lang="en-US" dirty="0">
                <a:solidFill>
                  <a:schemeClr val="tx2"/>
                </a:solidFill>
                <a:latin typeface="Times New Roman" charset="0"/>
              </a:rPr>
              <a:t>1), p(</a:t>
            </a:r>
            <a:r>
              <a:rPr lang="en-US" i="1" dirty="0" err="1">
                <a:solidFill>
                  <a:schemeClr val="tx2"/>
                </a:solidFill>
                <a:latin typeface="Times New Roman" charset="0"/>
              </a:rPr>
              <a:t>x|R</a:t>
            </a:r>
            <a:r>
              <a:rPr lang="en-US" i="1" dirty="0">
                <a:solidFill>
                  <a:schemeClr val="tx2"/>
                </a:solidFill>
                <a:latin typeface="Times New Roman" charset="0"/>
              </a:rPr>
              <a:t>=</a:t>
            </a:r>
            <a:r>
              <a:rPr lang="en-US" dirty="0">
                <a:solidFill>
                  <a:schemeClr val="tx2"/>
                </a:solidFill>
                <a:latin typeface="Times New Roman" charset="0"/>
              </a:rPr>
              <a:t>0)</a:t>
            </a:r>
            <a:r>
              <a:rPr lang="en-US" i="1" dirty="0">
                <a:latin typeface="Times New Roman" charset="0"/>
              </a:rPr>
              <a:t> -</a:t>
            </a:r>
            <a:r>
              <a:rPr lang="en-US" dirty="0">
                <a:latin typeface="Times New Roman" charset="0"/>
              </a:rPr>
              <a:t> probability that if a relevant (not relevant) document is retrieved, it is </a:t>
            </a:r>
            <a:r>
              <a:rPr lang="en-US" i="1" dirty="0">
                <a:solidFill>
                  <a:schemeClr val="tx2"/>
                </a:solidFill>
                <a:latin typeface="Times New Roman" charset="0"/>
              </a:rPr>
              <a:t>x</a:t>
            </a:r>
            <a:r>
              <a:rPr lang="en-US" i="1" dirty="0">
                <a:latin typeface="Times New Roman" charset="0"/>
              </a:rPr>
              <a:t>.</a:t>
            </a:r>
            <a:endParaRPr lang="en-US" dirty="0">
              <a:latin typeface="Times New Roman" charset="0"/>
            </a:endParaRPr>
          </a:p>
        </p:txBody>
      </p:sp>
      <p:sp>
        <p:nvSpPr>
          <p:cNvPr id="112646" name="Text Box 6"/>
          <p:cNvSpPr txBox="1">
            <a:spLocks noChangeArrowheads="1"/>
          </p:cNvSpPr>
          <p:nvPr/>
        </p:nvSpPr>
        <p:spPr bwMode="auto">
          <a:xfrm>
            <a:off x="2514602" y="3124200"/>
            <a:ext cx="628411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dirty="0">
                <a:latin typeface="Times New Roman" charset="0"/>
              </a:rPr>
              <a:t>Need to find </a:t>
            </a:r>
            <a:r>
              <a:rPr lang="en-US" dirty="0">
                <a:solidFill>
                  <a:schemeClr val="tx2"/>
                </a:solidFill>
                <a:latin typeface="Times New Roman" charset="0"/>
              </a:rPr>
              <a:t>p(</a:t>
            </a:r>
            <a:r>
              <a:rPr lang="en-US" i="1" dirty="0">
                <a:solidFill>
                  <a:schemeClr val="tx2"/>
                </a:solidFill>
                <a:latin typeface="Times New Roman" charset="0"/>
              </a:rPr>
              <a:t>R=</a:t>
            </a:r>
            <a:r>
              <a:rPr lang="en-US" dirty="0">
                <a:solidFill>
                  <a:schemeClr val="tx2"/>
                </a:solidFill>
                <a:latin typeface="Times New Roman" charset="0"/>
              </a:rPr>
              <a:t>1</a:t>
            </a:r>
            <a:r>
              <a:rPr lang="en-US" i="1" dirty="0">
                <a:solidFill>
                  <a:schemeClr val="tx2"/>
                </a:solidFill>
                <a:latin typeface="Times New Roman" charset="0"/>
              </a:rPr>
              <a:t>|x</a:t>
            </a:r>
            <a:r>
              <a:rPr lang="en-US" dirty="0">
                <a:solidFill>
                  <a:schemeClr val="tx2"/>
                </a:solidFill>
                <a:latin typeface="Times New Roman" charset="0"/>
              </a:rPr>
              <a:t>)</a:t>
            </a:r>
            <a:r>
              <a:rPr lang="en-US" i="1" dirty="0">
                <a:latin typeface="Times New Roman" charset="0"/>
              </a:rPr>
              <a:t> </a:t>
            </a:r>
            <a:r>
              <a:rPr lang="en-US" dirty="0">
                <a:latin typeface="Times New Roman" charset="0"/>
              </a:rPr>
              <a:t>- probability that a document </a:t>
            </a:r>
            <a:r>
              <a:rPr lang="en-US" i="1" dirty="0">
                <a:solidFill>
                  <a:schemeClr val="tx2"/>
                </a:solidFill>
                <a:latin typeface="Times New Roman" charset="0"/>
              </a:rPr>
              <a:t>x</a:t>
            </a:r>
            <a:r>
              <a:rPr lang="en-US" i="1" dirty="0">
                <a:latin typeface="Times New Roman" charset="0"/>
              </a:rPr>
              <a:t> </a:t>
            </a:r>
            <a:r>
              <a:rPr lang="en-US" dirty="0">
                <a:latin typeface="Times New Roman" charset="0"/>
              </a:rPr>
              <a:t>is </a:t>
            </a:r>
            <a:r>
              <a:rPr lang="en-US" b="1" dirty="0">
                <a:latin typeface="Times New Roman" charset="0"/>
              </a:rPr>
              <a:t>relevant.</a:t>
            </a:r>
            <a:endParaRPr lang="en-US" dirty="0">
              <a:latin typeface="Times New Roman" charset="0"/>
            </a:endParaRPr>
          </a:p>
        </p:txBody>
      </p:sp>
      <p:sp>
        <p:nvSpPr>
          <p:cNvPr id="112647" name="Text Box 7"/>
          <p:cNvSpPr txBox="1">
            <a:spLocks noChangeArrowheads="1"/>
          </p:cNvSpPr>
          <p:nvPr/>
        </p:nvSpPr>
        <p:spPr bwMode="auto">
          <a:xfrm>
            <a:off x="6483350" y="3810000"/>
            <a:ext cx="3767302"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dirty="0">
                <a:latin typeface="Times New Roman" charset="0"/>
              </a:rPr>
              <a:t>p(</a:t>
            </a:r>
            <a:r>
              <a:rPr lang="en-US" i="1" dirty="0">
                <a:latin typeface="Times New Roman" charset="0"/>
              </a:rPr>
              <a:t>R=1)</a:t>
            </a:r>
            <a:r>
              <a:rPr lang="en-US" dirty="0">
                <a:latin typeface="Times New Roman" charset="0"/>
              </a:rPr>
              <a:t>,p(</a:t>
            </a:r>
            <a:r>
              <a:rPr lang="en-US" i="1" dirty="0">
                <a:latin typeface="Times New Roman" charset="0"/>
              </a:rPr>
              <a:t>R=0</a:t>
            </a:r>
            <a:r>
              <a:rPr lang="en-US" dirty="0">
                <a:latin typeface="Times New Roman" charset="0"/>
              </a:rPr>
              <a:t>) - prior probability</a:t>
            </a:r>
          </a:p>
          <a:p>
            <a:pPr eaLnBrk="0" hangingPunct="0"/>
            <a:r>
              <a:rPr lang="en-US" dirty="0">
                <a:latin typeface="Times New Roman" charset="0"/>
              </a:rPr>
              <a:t>of retrieving a relevant or non-relevant</a:t>
            </a:r>
          </a:p>
          <a:p>
            <a:pPr eaLnBrk="0" hangingPunct="0"/>
            <a:r>
              <a:rPr lang="en-US" dirty="0">
                <a:latin typeface="Times New Roman" charset="0"/>
              </a:rPr>
              <a:t>document</a:t>
            </a:r>
          </a:p>
        </p:txBody>
      </p:sp>
      <p:graphicFrame>
        <p:nvGraphicFramePr>
          <p:cNvPr id="112648" name="Object 8"/>
          <p:cNvGraphicFramePr>
            <a:graphicFrameLocks noChangeAspect="1"/>
          </p:cNvGraphicFramePr>
          <p:nvPr/>
        </p:nvGraphicFramePr>
        <p:xfrm>
          <a:off x="2370140" y="5756572"/>
          <a:ext cx="3754437" cy="425450"/>
        </p:xfrm>
        <a:graphic>
          <a:graphicData uri="http://schemas.openxmlformats.org/presentationml/2006/ole">
            <mc:AlternateContent xmlns:mc="http://schemas.openxmlformats.org/markup-compatibility/2006">
              <mc:Choice xmlns:v="urn:schemas-microsoft-com:vml" Requires="v">
                <p:oleObj spid="_x0000_s2079" name="Equation" r:id="rId5" imgW="1701800" imgH="203200" progId="Equation.3">
                  <p:embed/>
                </p:oleObj>
              </mc:Choice>
              <mc:Fallback>
                <p:oleObj name="Equation" r:id="rId5" imgW="1701800" imgH="203200" progId="Equation.3">
                  <p:embed/>
                  <p:pic>
                    <p:nvPicPr>
                      <p:cNvPr id="112648" name="Object 8"/>
                      <p:cNvPicPr>
                        <a:picLocks noChangeAspect="1" noChangeArrowheads="1"/>
                      </p:cNvPicPr>
                      <p:nvPr/>
                    </p:nvPicPr>
                    <p:blipFill>
                      <a:blip r:embed="rId6"/>
                      <a:srcRect/>
                      <a:stretch>
                        <a:fillRect/>
                      </a:stretch>
                    </p:blipFill>
                    <p:spPr bwMode="auto">
                      <a:xfrm>
                        <a:off x="2370140" y="5756572"/>
                        <a:ext cx="3754437" cy="4254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12699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p:bldP spid="112647"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sz="3600"/>
              <a:t>Probability Ranking Principle (PRP)</a:t>
            </a:r>
          </a:p>
        </p:txBody>
      </p:sp>
      <p:sp>
        <p:nvSpPr>
          <p:cNvPr id="113667" name="Rectangle 3"/>
          <p:cNvSpPr>
            <a:spLocks noGrp="1" noChangeArrowheads="1"/>
          </p:cNvSpPr>
          <p:nvPr>
            <p:ph type="body" idx="1"/>
          </p:nvPr>
        </p:nvSpPr>
        <p:spPr/>
        <p:txBody>
          <a:bodyPr/>
          <a:lstStyle/>
          <a:p>
            <a:pPr>
              <a:lnSpc>
                <a:spcPct val="90000"/>
              </a:lnSpc>
            </a:pPr>
            <a:r>
              <a:rPr lang="en-US" dirty="0"/>
              <a:t>Simple case: no selection costs or other utility concerns that would differentially weight errors</a:t>
            </a:r>
          </a:p>
          <a:p>
            <a:pPr marL="0" indent="0">
              <a:buNone/>
            </a:pPr>
            <a:endParaRPr lang="en-US" sz="1600" dirty="0"/>
          </a:p>
          <a:p>
            <a:pPr>
              <a:lnSpc>
                <a:spcPct val="90000"/>
              </a:lnSpc>
            </a:pPr>
            <a:r>
              <a:rPr lang="en-US" dirty="0"/>
              <a:t>PRP in action: Rank all documents by </a:t>
            </a:r>
            <a:r>
              <a:rPr lang="en-US" i="1" dirty="0"/>
              <a:t>p</a:t>
            </a:r>
            <a:r>
              <a:rPr lang="en-US" dirty="0"/>
              <a:t>(</a:t>
            </a:r>
            <a:r>
              <a:rPr lang="en-US" i="1" dirty="0"/>
              <a:t>R=1</a:t>
            </a:r>
            <a:r>
              <a:rPr lang="en-US" dirty="0"/>
              <a:t>|</a:t>
            </a:r>
            <a:r>
              <a:rPr lang="en-US" i="1" dirty="0"/>
              <a:t>x</a:t>
            </a:r>
            <a:r>
              <a:rPr lang="en-US" dirty="0"/>
              <a:t>)</a:t>
            </a:r>
            <a:endParaRPr lang="en-US" i="1" dirty="0"/>
          </a:p>
        </p:txBody>
      </p:sp>
    </p:spTree>
    <p:extLst>
      <p:ext uri="{BB962C8B-B14F-4D97-AF65-F5344CB8AC3E}">
        <p14:creationId xmlns:p14="http://schemas.microsoft.com/office/powerpoint/2010/main" val="3741319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691" name="Rectangle 3"/>
          <p:cNvSpPr>
            <a:spLocks noGrp="1" noChangeArrowheads="1"/>
          </p:cNvSpPr>
          <p:nvPr>
            <p:ph type="title"/>
          </p:nvPr>
        </p:nvSpPr>
        <p:spPr/>
        <p:txBody>
          <a:bodyPr/>
          <a:lstStyle/>
          <a:p>
            <a:r>
              <a:rPr lang="en-US"/>
              <a:t>Probability Ranking Principle</a:t>
            </a:r>
          </a:p>
        </p:txBody>
      </p:sp>
      <p:sp>
        <p:nvSpPr>
          <p:cNvPr id="114692" name="Rectangle 4"/>
          <p:cNvSpPr>
            <a:spLocks noGrp="1" noChangeArrowheads="1"/>
          </p:cNvSpPr>
          <p:nvPr>
            <p:ph type="body" idx="1"/>
          </p:nvPr>
        </p:nvSpPr>
        <p:spPr>
          <a:xfrm>
            <a:off x="1981200" y="1828800"/>
            <a:ext cx="8382000" cy="4495800"/>
          </a:xfrm>
        </p:spPr>
        <p:txBody>
          <a:bodyPr/>
          <a:lstStyle/>
          <a:p>
            <a:r>
              <a:rPr lang="en-US" dirty="0"/>
              <a:t>More complex case: retrieval costs.</a:t>
            </a:r>
          </a:p>
          <a:p>
            <a:pPr lvl="1"/>
            <a:r>
              <a:rPr lang="en-US" dirty="0"/>
              <a:t>Let </a:t>
            </a:r>
            <a:r>
              <a:rPr lang="en-US" i="1" dirty="0"/>
              <a:t>d</a:t>
            </a:r>
            <a:r>
              <a:rPr lang="en-US" dirty="0"/>
              <a:t> be a document</a:t>
            </a:r>
          </a:p>
          <a:p>
            <a:pPr lvl="1"/>
            <a:r>
              <a:rPr lang="en-US" i="1" dirty="0"/>
              <a:t>C </a:t>
            </a:r>
            <a:r>
              <a:rPr lang="en-US" dirty="0"/>
              <a:t>– cost of not retrieving a </a:t>
            </a:r>
            <a:r>
              <a:rPr lang="en-US" u="sng" dirty="0"/>
              <a:t>relevant</a:t>
            </a:r>
            <a:r>
              <a:rPr lang="en-US" dirty="0"/>
              <a:t> document</a:t>
            </a:r>
          </a:p>
          <a:p>
            <a:pPr lvl="1"/>
            <a:r>
              <a:rPr lang="en-US" i="1" dirty="0"/>
              <a:t>C’</a:t>
            </a:r>
            <a:r>
              <a:rPr lang="en-US" dirty="0"/>
              <a:t> – cost of retrieving a </a:t>
            </a:r>
            <a:r>
              <a:rPr lang="en-US" u="sng" dirty="0"/>
              <a:t>non-relevant</a:t>
            </a:r>
            <a:r>
              <a:rPr lang="en-US" dirty="0"/>
              <a:t> document</a:t>
            </a:r>
          </a:p>
          <a:p>
            <a:r>
              <a:rPr lang="en-US" dirty="0"/>
              <a:t>Probability Ranking Principle: if</a:t>
            </a:r>
          </a:p>
          <a:p>
            <a:pPr>
              <a:buFont typeface="Wingdings" charset="0"/>
              <a:buNone/>
            </a:pPr>
            <a:endParaRPr lang="en-US" dirty="0"/>
          </a:p>
          <a:p>
            <a:pPr>
              <a:buFont typeface="Wingdings" charset="0"/>
              <a:buNone/>
            </a:pPr>
            <a:r>
              <a:rPr lang="en-US" dirty="0"/>
              <a:t>for all </a:t>
            </a:r>
            <a:r>
              <a:rPr lang="en-US" i="1" dirty="0"/>
              <a:t>d’ not yet retrieved</a:t>
            </a:r>
            <a:r>
              <a:rPr lang="en-US" dirty="0"/>
              <a:t>, then </a:t>
            </a:r>
            <a:r>
              <a:rPr lang="en-US" i="1" dirty="0"/>
              <a:t>d</a:t>
            </a:r>
            <a:r>
              <a:rPr lang="en-US" dirty="0"/>
              <a:t> </a:t>
            </a:r>
            <a:r>
              <a:rPr lang="en-US" b="1" dirty="0"/>
              <a:t>is the next document to be retrieved</a:t>
            </a:r>
          </a:p>
          <a:p>
            <a:r>
              <a:rPr lang="en-US" b="1" dirty="0"/>
              <a:t>We won’t further consider cost/utility from now on</a:t>
            </a:r>
          </a:p>
        </p:txBody>
      </p:sp>
      <p:graphicFrame>
        <p:nvGraphicFramePr>
          <p:cNvPr id="114693" name="Object 5"/>
          <p:cNvGraphicFramePr>
            <a:graphicFrameLocks noChangeAspect="1"/>
          </p:cNvGraphicFramePr>
          <p:nvPr>
            <p:extLst>
              <p:ext uri="{D42A27DB-BD31-4B8C-83A1-F6EECF244321}">
                <p14:modId xmlns:p14="http://schemas.microsoft.com/office/powerpoint/2010/main" val="2442550232"/>
              </p:ext>
            </p:extLst>
          </p:nvPr>
        </p:nvGraphicFramePr>
        <p:xfrm>
          <a:off x="1981200" y="3973605"/>
          <a:ext cx="7977187" cy="457200"/>
        </p:xfrm>
        <a:graphic>
          <a:graphicData uri="http://schemas.openxmlformats.org/presentationml/2006/ole">
            <mc:AlternateContent xmlns:mc="http://schemas.openxmlformats.org/markup-compatibility/2006">
              <mc:Choice xmlns:v="urn:schemas-microsoft-com:vml" Requires="v">
                <p:oleObj spid="_x0000_s3088" name="Equation" r:id="rId3" imgW="3975100" imgH="203200" progId="Equation.3">
                  <p:embed/>
                </p:oleObj>
              </mc:Choice>
              <mc:Fallback>
                <p:oleObj name="Equation" r:id="rId3" imgW="3975100" imgH="203200" progId="Equation.3">
                  <p:embed/>
                  <p:pic>
                    <p:nvPicPr>
                      <p:cNvPr id="114693" name="Object 5"/>
                      <p:cNvPicPr>
                        <a:picLocks noChangeAspect="1" noChangeArrowheads="1"/>
                      </p:cNvPicPr>
                      <p:nvPr/>
                    </p:nvPicPr>
                    <p:blipFill>
                      <a:blip r:embed="rId4"/>
                      <a:srcRect/>
                      <a:stretch>
                        <a:fillRect/>
                      </a:stretch>
                    </p:blipFill>
                    <p:spPr bwMode="auto">
                      <a:xfrm>
                        <a:off x="1981200" y="3973605"/>
                        <a:ext cx="7977187" cy="457200"/>
                      </a:xfrm>
                      <a:prstGeom prst="rect">
                        <a:avLst/>
                      </a:prstGeom>
                      <a:solidFill>
                        <a:srgbClr val="89CB22"/>
                      </a:solidFill>
                      <a:ln>
                        <a:noFill/>
                      </a:ln>
                      <a:effectLst/>
                    </p:spPr>
                  </p:pic>
                </p:oleObj>
              </mc:Fallback>
            </mc:AlternateContent>
          </a:graphicData>
        </a:graphic>
      </p:graphicFrame>
    </p:spTree>
    <p:extLst>
      <p:ext uri="{BB962C8B-B14F-4D97-AF65-F5344CB8AC3E}">
        <p14:creationId xmlns:p14="http://schemas.microsoft.com/office/powerpoint/2010/main" val="3556513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TotalTime>
  <Words>1445</Words>
  <Application>Microsoft Office PowerPoint</Application>
  <PresentationFormat>Widescreen</PresentationFormat>
  <Paragraphs>192</Paragraphs>
  <Slides>26</Slides>
  <Notes>5</Notes>
  <HiddenSlides>2</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36" baseType="lpstr">
      <vt:lpstr>Arial</vt:lpstr>
      <vt:lpstr>Calibri</vt:lpstr>
      <vt:lpstr>Calibri Light</vt:lpstr>
      <vt:lpstr>Cambria Math</vt:lpstr>
      <vt:lpstr>Times New Roman</vt:lpstr>
      <vt:lpstr>Verdana</vt:lpstr>
      <vt:lpstr>Wingdings</vt:lpstr>
      <vt:lpstr>Office Theme</vt:lpstr>
      <vt:lpstr>Equation</vt:lpstr>
      <vt:lpstr>Document</vt:lpstr>
      <vt:lpstr>Probabilistic IR</vt:lpstr>
      <vt:lpstr>Why probabilities in IR?</vt:lpstr>
      <vt:lpstr>vector space vs. probabilistic</vt:lpstr>
      <vt:lpstr>The document ranking problem</vt:lpstr>
      <vt:lpstr>Recall a few probability basics</vt:lpstr>
      <vt:lpstr>The Probability Ranking Principle</vt:lpstr>
      <vt:lpstr>Probability Ranking Principle</vt:lpstr>
      <vt:lpstr>Probability Ranking Principle (PRP)</vt:lpstr>
      <vt:lpstr>Probability Ranking Principle</vt:lpstr>
      <vt:lpstr>Probability Ranking Principle</vt:lpstr>
      <vt:lpstr>Binary Independence Model</vt:lpstr>
      <vt:lpstr>Binary Independence Model</vt:lpstr>
      <vt:lpstr>Binary Independence Model</vt:lpstr>
      <vt:lpstr>Binary Independence Model</vt:lpstr>
      <vt:lpstr>PowerPoint Presentation</vt:lpstr>
      <vt:lpstr>Binary Independence Model</vt:lpstr>
      <vt:lpstr>Binary Independence Model</vt:lpstr>
      <vt:lpstr>Binary Independence Model</vt:lpstr>
      <vt:lpstr>bim retrieval status value (rsv)</vt:lpstr>
      <vt:lpstr>avoiding zeros</vt:lpstr>
      <vt:lpstr>Binary Independence Model</vt:lpstr>
      <vt:lpstr>Estimation – key challenge</vt:lpstr>
      <vt:lpstr>Estimation – key challenge</vt:lpstr>
      <vt:lpstr>Probabilistic Relevance Feedback</vt:lpstr>
      <vt:lpstr>Iteratively estimating pi and ri (= Pseudo-relevance feedback)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Probabilistic IR</dc:title>
  <dc:creator>Manish Gupta (BING-IDC)</dc:creator>
  <cp:lastModifiedBy>Manish Gupta (BING-IDC)</cp:lastModifiedBy>
  <cp:revision>19</cp:revision>
  <dcterms:created xsi:type="dcterms:W3CDTF">2018-12-13T15:54:00Z</dcterms:created>
  <dcterms:modified xsi:type="dcterms:W3CDTF">2020-09-03T04:44:00Z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gmanish@microsoft.com</vt:lpwstr>
  </property>
  <property fmtid="{D5CDD505-2E9C-101B-9397-08002B2CF9AE}" pid="5" name="MSIP_Label_f42aa342-8706-4288-bd11-ebb85995028c_SetDate">
    <vt:lpwstr>2018-12-13T15:54:07.6602974Z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