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39"/>
  </p:notesMasterIdLst>
  <p:handoutMasterIdLst>
    <p:handoutMasterId r:id="rId40"/>
  </p:handoutMasterIdLst>
  <p:sldIdLst>
    <p:sldId id="312" r:id="rId2"/>
    <p:sldId id="268" r:id="rId3"/>
    <p:sldId id="269" r:id="rId4"/>
    <p:sldId id="270" r:id="rId5"/>
    <p:sldId id="272" r:id="rId6"/>
    <p:sldId id="273" r:id="rId7"/>
    <p:sldId id="274" r:id="rId8"/>
    <p:sldId id="275" r:id="rId9"/>
    <p:sldId id="276" r:id="rId10"/>
    <p:sldId id="277" r:id="rId11"/>
    <p:sldId id="278" r:id="rId12"/>
    <p:sldId id="279" r:id="rId13"/>
    <p:sldId id="280" r:id="rId14"/>
    <p:sldId id="282" r:id="rId15"/>
    <p:sldId id="283" r:id="rId16"/>
    <p:sldId id="284" r:id="rId17"/>
    <p:sldId id="285" r:id="rId18"/>
    <p:sldId id="286" r:id="rId19"/>
    <p:sldId id="287" r:id="rId20"/>
    <p:sldId id="306" r:id="rId21"/>
    <p:sldId id="307" r:id="rId22"/>
    <p:sldId id="288" r:id="rId23"/>
    <p:sldId id="305" r:id="rId24"/>
    <p:sldId id="289" r:id="rId25"/>
    <p:sldId id="291" r:id="rId26"/>
    <p:sldId id="292" r:id="rId27"/>
    <p:sldId id="294" r:id="rId28"/>
    <p:sldId id="295" r:id="rId29"/>
    <p:sldId id="296" r:id="rId30"/>
    <p:sldId id="297" r:id="rId31"/>
    <p:sldId id="298" r:id="rId32"/>
    <p:sldId id="300" r:id="rId33"/>
    <p:sldId id="303" r:id="rId34"/>
    <p:sldId id="308" r:id="rId35"/>
    <p:sldId id="304" r:id="rId36"/>
    <p:sldId id="309" r:id="rId37"/>
    <p:sldId id="310" r:id="rId3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FF9966"/>
    <a:srgbClr val="F4F3EB"/>
    <a:srgbClr val="F0EEEB"/>
    <a:srgbClr val="00A000"/>
    <a:srgbClr val="A40508"/>
    <a:srgbClr val="A50021"/>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960"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72"/>
    </p:cViewPr>
  </p:sorterViewPr>
  <p:notesViewPr>
    <p:cSldViewPr>
      <p:cViewPr varScale="1">
        <p:scale>
          <a:sx n="66" d="100"/>
          <a:sy n="66" d="100"/>
        </p:scale>
        <p:origin x="65536" y="13457817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445FDAD-E5F8-47C9-A450-6E4C0C6B652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atin typeface="Tahoma" charset="0"/>
                <a:ea typeface="Arial Unicode MS" charset="0"/>
                <a:cs typeface="Arial Unicode MS" charset="0"/>
              </a:defRPr>
            </a:lvl1pPr>
          </a:lstStyle>
          <a:p>
            <a:pPr>
              <a:defRPr/>
            </a:pPr>
            <a:endParaRPr lang="en-US"/>
          </a:p>
        </p:txBody>
      </p:sp>
      <p:sp>
        <p:nvSpPr>
          <p:cNvPr id="97283" name="Rectangle 3">
            <a:extLst>
              <a:ext uri="{FF2B5EF4-FFF2-40B4-BE49-F238E27FC236}">
                <a16:creationId xmlns:a16="http://schemas.microsoft.com/office/drawing/2014/main" id="{1FF70C40-42FB-40E9-8513-10AF3E4F260D}"/>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atin typeface="Tahoma" charset="0"/>
                <a:ea typeface="Arial Unicode MS" charset="0"/>
                <a:cs typeface="Arial Unicode MS" charset="0"/>
              </a:defRPr>
            </a:lvl1pPr>
          </a:lstStyle>
          <a:p>
            <a:pPr>
              <a:defRPr/>
            </a:pPr>
            <a:endParaRPr lang="en-US"/>
          </a:p>
        </p:txBody>
      </p:sp>
      <p:sp>
        <p:nvSpPr>
          <p:cNvPr id="97284" name="Rectangle 4">
            <a:extLst>
              <a:ext uri="{FF2B5EF4-FFF2-40B4-BE49-F238E27FC236}">
                <a16:creationId xmlns:a16="http://schemas.microsoft.com/office/drawing/2014/main" id="{12FC73F5-18DA-41C4-B48B-785EB0E701A7}"/>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atin typeface="Tahoma" charset="0"/>
                <a:ea typeface="Arial Unicode MS" charset="0"/>
                <a:cs typeface="Arial Unicode MS" charset="0"/>
              </a:defRPr>
            </a:lvl1pPr>
          </a:lstStyle>
          <a:p>
            <a:pPr>
              <a:defRPr/>
            </a:pPr>
            <a:endParaRPr lang="en-US"/>
          </a:p>
        </p:txBody>
      </p:sp>
      <p:sp>
        <p:nvSpPr>
          <p:cNvPr id="97285" name="Rectangle 5">
            <a:extLst>
              <a:ext uri="{FF2B5EF4-FFF2-40B4-BE49-F238E27FC236}">
                <a16:creationId xmlns:a16="http://schemas.microsoft.com/office/drawing/2014/main" id="{E4F1AE97-3F30-4A0E-A4BF-491C7B356045}"/>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06914EB3-0084-465E-96BA-0B74C825C54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0A3200B-F252-45B8-A9AA-1F9361349CDC}"/>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atin typeface="Lucida Sans" charset="0"/>
                <a:ea typeface="Arial Unicode MS" charset="0"/>
                <a:cs typeface="Arial Unicode MS" charset="0"/>
              </a:defRPr>
            </a:lvl1pPr>
          </a:lstStyle>
          <a:p>
            <a:pPr>
              <a:defRPr/>
            </a:pPr>
            <a:endParaRPr lang="en-US"/>
          </a:p>
        </p:txBody>
      </p:sp>
      <p:sp>
        <p:nvSpPr>
          <p:cNvPr id="101379" name="Rectangle 3">
            <a:extLst>
              <a:ext uri="{FF2B5EF4-FFF2-40B4-BE49-F238E27FC236}">
                <a16:creationId xmlns:a16="http://schemas.microsoft.com/office/drawing/2014/main" id="{EB79AA56-0AD4-4A55-8AA8-489E7967D427}"/>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atin typeface="Lucida Sans" charset="0"/>
                <a:ea typeface="Arial Unicode MS" charset="0"/>
                <a:cs typeface="Arial Unicode MS" charset="0"/>
              </a:defRPr>
            </a:lvl1pPr>
          </a:lstStyle>
          <a:p>
            <a:pPr>
              <a:defRPr/>
            </a:pPr>
            <a:endParaRPr lang="en-US"/>
          </a:p>
        </p:txBody>
      </p:sp>
      <p:sp>
        <p:nvSpPr>
          <p:cNvPr id="5124" name="Rectangle 4">
            <a:extLst>
              <a:ext uri="{FF2B5EF4-FFF2-40B4-BE49-F238E27FC236}">
                <a16:creationId xmlns:a16="http://schemas.microsoft.com/office/drawing/2014/main" id="{BF1D672B-99D6-4018-852B-D32775B4C5C0}"/>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id="{8945742F-98FF-4FC5-90B3-0CB7533F220D}"/>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1382" name="Rectangle 6">
            <a:extLst>
              <a:ext uri="{FF2B5EF4-FFF2-40B4-BE49-F238E27FC236}">
                <a16:creationId xmlns:a16="http://schemas.microsoft.com/office/drawing/2014/main" id="{43317C27-EB14-451D-8ABD-160E884BC7E6}"/>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atin typeface="Lucida Sans" charset="0"/>
                <a:ea typeface="Arial Unicode MS" charset="0"/>
                <a:cs typeface="Arial Unicode MS" charset="0"/>
              </a:defRPr>
            </a:lvl1pPr>
          </a:lstStyle>
          <a:p>
            <a:pPr>
              <a:defRPr/>
            </a:pPr>
            <a:endParaRPr lang="en-US"/>
          </a:p>
        </p:txBody>
      </p:sp>
      <p:sp>
        <p:nvSpPr>
          <p:cNvPr id="101383" name="Rectangle 7">
            <a:extLst>
              <a:ext uri="{FF2B5EF4-FFF2-40B4-BE49-F238E27FC236}">
                <a16:creationId xmlns:a16="http://schemas.microsoft.com/office/drawing/2014/main" id="{45FFB7C3-4DD7-48C7-A512-DF2319BC535D}"/>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vl1pPr>
          </a:lstStyle>
          <a:p>
            <a:pPr>
              <a:defRPr/>
            </a:pPr>
            <a:fld id="{3F85D89F-4379-412A-A751-E0109B3ACFA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8DE9551-B350-47E5-A57E-559E3A55DB6F}"/>
              </a:ext>
            </a:extLst>
          </p:cNvPr>
          <p:cNvSpPr>
            <a:spLocks noGrp="1" noChangeArrowheads="1"/>
          </p:cNvSpPr>
          <p:nvPr>
            <p:ph type="sldNum" sz="quarter" idx="5"/>
          </p:nvPr>
        </p:nvSpPr>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defRPr/>
            </a:pPr>
            <a:fld id="{6CCC00EC-A880-4A51-9141-863FB2CE1B2D}" type="slidenum">
              <a:rPr lang="en-US" sz="1300" smtClean="0">
                <a:solidFill>
                  <a:srgbClr val="000000"/>
                </a:solidFill>
                <a:ea typeface="+mn-ea"/>
              </a:rPr>
              <a:pPr eaLnBrk="1" hangingPunct="1">
                <a:defRPr/>
              </a:pPr>
              <a:t>1</a:t>
            </a:fld>
            <a:endParaRPr lang="en-US" sz="1300">
              <a:solidFill>
                <a:srgbClr val="000000"/>
              </a:solidFill>
              <a:ea typeface="+mn-ea"/>
            </a:endParaRPr>
          </a:p>
        </p:txBody>
      </p:sp>
      <p:sp>
        <p:nvSpPr>
          <p:cNvPr id="8195" name="Rectangle 2">
            <a:extLst>
              <a:ext uri="{FF2B5EF4-FFF2-40B4-BE49-F238E27FC236}">
                <a16:creationId xmlns:a16="http://schemas.microsoft.com/office/drawing/2014/main" id="{7553E20D-9F76-4B43-9B82-9DC67F0D321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0A2A47E-CED6-4285-B94A-C07FE0B2E2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B809A50-D7C0-4C12-A8F1-B8F812D3F1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fld id="{F42F48DD-90AA-4AE2-9CEC-5B495DF31FD9}" type="slidenum">
              <a:rPr lang="en-US" altLang="en-US" sz="1200" smtClean="0"/>
              <a:pPr/>
              <a:t>20</a:t>
            </a:fld>
            <a:endParaRPr lang="en-US" altLang="en-US" sz="1200"/>
          </a:p>
        </p:txBody>
      </p:sp>
      <p:sp>
        <p:nvSpPr>
          <p:cNvPr id="30723" name="Rectangle 2">
            <a:extLst>
              <a:ext uri="{FF2B5EF4-FFF2-40B4-BE49-F238E27FC236}">
                <a16:creationId xmlns:a16="http://schemas.microsoft.com/office/drawing/2014/main" id="{46CAD227-0196-4485-8B81-D4CDEDEC213B}"/>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21DF2783-43C8-4418-BA3F-AB8736B9FB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en-US">
                <a:latin typeface="Arial" panose="020B0604020202020204" pitchFamily="34" charset="0"/>
              </a:rPr>
              <a:t>$\noindent $\text{true positive@}i = (n_i^+/n^+)$ \\ \noindent $\text{false positive@}i = (n_i^-/n^-)$</a:t>
            </a:r>
            <a:endParaRPr lang="en-US" altLang="en-US">
              <a:latin typeface="Arial" panose="020B0604020202020204" pitchFamily="34" charset="0"/>
            </a:endParaRPr>
          </a:p>
        </p:txBody>
      </p:sp>
      <p:sp>
        <p:nvSpPr>
          <p:cNvPr id="30725" name="Date Placeholder 1">
            <a:extLst>
              <a:ext uri="{FF2B5EF4-FFF2-40B4-BE49-F238E27FC236}">
                <a16:creationId xmlns:a16="http://schemas.microsoft.com/office/drawing/2014/main" id="{DD2F4451-A68B-4AAA-8588-8FDAFBED746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fld id="{EF120F71-0BC1-4372-B7C7-3CB737270504}" type="datetime8">
              <a:rPr lang="en-US" altLang="en-US" sz="1200" smtClean="0"/>
              <a:pPr/>
              <a:t>Thu-29-Aug-19 1:09 PM</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7E882E2C-8DAC-4B6F-91F3-EEA228DB80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F116FBFE-09AD-469E-A963-DD676DA5BB7A}" type="slidenum">
              <a:rPr kumimoji="0" lang="en-US" altLang="en-US" smtClean="0">
                <a:latin typeface="Lucida Sans" panose="020B0602030504020204" pitchFamily="34" charset="0"/>
              </a:rPr>
              <a:pPr>
                <a:spcBef>
                  <a:spcPct val="0"/>
                </a:spcBef>
              </a:pPr>
              <a:t>25</a:t>
            </a:fld>
            <a:endParaRPr kumimoji="0" lang="en-US" altLang="en-US">
              <a:latin typeface="Lucida Sans" panose="020B0602030504020204" pitchFamily="34" charset="0"/>
            </a:endParaRPr>
          </a:p>
        </p:txBody>
      </p:sp>
      <p:sp>
        <p:nvSpPr>
          <p:cNvPr id="37891" name="Rectangle 2">
            <a:extLst>
              <a:ext uri="{FF2B5EF4-FFF2-40B4-BE49-F238E27FC236}">
                <a16:creationId xmlns:a16="http://schemas.microsoft.com/office/drawing/2014/main" id="{EAED6A6B-CB91-4D9F-9C4F-5982B016509F}"/>
              </a:ext>
            </a:extLst>
          </p:cNvPr>
          <p:cNvSpPr>
            <a:spLocks noGrp="1" noRot="1" noChangeAspect="1" noChangeArrowheads="1" noTextEdit="1"/>
          </p:cNvSpPr>
          <p:nvPr>
            <p:ph type="sldImg"/>
          </p:nvPr>
        </p:nvSpPr>
        <p:spPr>
          <a:xfrm>
            <a:off x="1270000" y="715963"/>
            <a:ext cx="4778375" cy="3582987"/>
          </a:xfrm>
          <a:ln/>
        </p:spPr>
      </p:sp>
      <p:sp>
        <p:nvSpPr>
          <p:cNvPr id="37892" name="Rectangle 3">
            <a:extLst>
              <a:ext uri="{FF2B5EF4-FFF2-40B4-BE49-F238E27FC236}">
                <a16:creationId xmlns:a16="http://schemas.microsoft.com/office/drawing/2014/main" id="{BB0BCFD0-957F-4A09-920C-A83E655B0EC8}"/>
              </a:ext>
            </a:extLst>
          </p:cNvPr>
          <p:cNvSpPr>
            <a:spLocks noGrp="1" noChangeArrowheads="1"/>
          </p:cNvSpPr>
          <p:nvPr>
            <p:ph type="body" idx="1"/>
          </p:nvPr>
        </p:nvSpPr>
        <p:spPr>
          <a:xfrm>
            <a:off x="974725" y="4537075"/>
            <a:ext cx="5365750" cy="4378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8B2ED840-2FC4-40FB-A288-97843CFEAA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82FFD9C0-3FCD-485D-A990-500BC2AB8F58}" type="slidenum">
              <a:rPr kumimoji="0" lang="en-US" altLang="en-US" smtClean="0">
                <a:latin typeface="Lucida Sans" panose="020B0602030504020204" pitchFamily="34" charset="0"/>
              </a:rPr>
              <a:pPr>
                <a:spcBef>
                  <a:spcPct val="0"/>
                </a:spcBef>
              </a:pPr>
              <a:t>27</a:t>
            </a:fld>
            <a:endParaRPr kumimoji="0" lang="en-US" altLang="en-US">
              <a:latin typeface="Lucida Sans" panose="020B0602030504020204" pitchFamily="34" charset="0"/>
            </a:endParaRPr>
          </a:p>
        </p:txBody>
      </p:sp>
      <p:sp>
        <p:nvSpPr>
          <p:cNvPr id="40963" name="Rectangle 2">
            <a:extLst>
              <a:ext uri="{FF2B5EF4-FFF2-40B4-BE49-F238E27FC236}">
                <a16:creationId xmlns:a16="http://schemas.microsoft.com/office/drawing/2014/main" id="{908DBE28-4F21-441E-AFE0-2942D61FD800}"/>
              </a:ext>
            </a:extLst>
          </p:cNvPr>
          <p:cNvSpPr>
            <a:spLocks noGrp="1" noRot="1" noChangeAspect="1" noChangeArrowheads="1" noTextEdit="1"/>
          </p:cNvSpPr>
          <p:nvPr>
            <p:ph type="sldImg"/>
          </p:nvPr>
        </p:nvSpPr>
        <p:spPr>
          <a:xfrm>
            <a:off x="1270000" y="715963"/>
            <a:ext cx="4778375" cy="3582987"/>
          </a:xfrm>
          <a:ln/>
        </p:spPr>
      </p:sp>
      <p:sp>
        <p:nvSpPr>
          <p:cNvPr id="40964" name="Rectangle 3">
            <a:extLst>
              <a:ext uri="{FF2B5EF4-FFF2-40B4-BE49-F238E27FC236}">
                <a16:creationId xmlns:a16="http://schemas.microsoft.com/office/drawing/2014/main" id="{02305AEC-335C-4023-B5EE-B2D743AC9E23}"/>
              </a:ext>
            </a:extLst>
          </p:cNvPr>
          <p:cNvSpPr>
            <a:spLocks noGrp="1" noChangeArrowheads="1"/>
          </p:cNvSpPr>
          <p:nvPr>
            <p:ph type="body" idx="1"/>
          </p:nvPr>
        </p:nvSpPr>
        <p:spPr>
          <a:xfrm>
            <a:off x="974725" y="4537075"/>
            <a:ext cx="5365750" cy="4378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A86AC3D-D43A-496F-8192-CCB99129D9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0C670E80-07A6-4BC9-8D1F-A113723B4C46}" type="slidenum">
              <a:rPr kumimoji="0" lang="en-US" altLang="en-US" smtClean="0">
                <a:latin typeface="Lucida Sans" panose="020B0602030504020204" pitchFamily="34" charset="0"/>
              </a:rPr>
              <a:pPr>
                <a:spcBef>
                  <a:spcPct val="0"/>
                </a:spcBef>
              </a:pPr>
              <a:t>28</a:t>
            </a:fld>
            <a:endParaRPr kumimoji="0" lang="en-US" altLang="en-US">
              <a:latin typeface="Lucida Sans" panose="020B0602030504020204" pitchFamily="34" charset="0"/>
            </a:endParaRPr>
          </a:p>
        </p:txBody>
      </p:sp>
      <p:sp>
        <p:nvSpPr>
          <p:cNvPr id="43011" name="Rectangle 2">
            <a:extLst>
              <a:ext uri="{FF2B5EF4-FFF2-40B4-BE49-F238E27FC236}">
                <a16:creationId xmlns:a16="http://schemas.microsoft.com/office/drawing/2014/main" id="{E80618F2-7A53-40D1-824E-EAB6DCFA062A}"/>
              </a:ext>
            </a:extLst>
          </p:cNvPr>
          <p:cNvSpPr>
            <a:spLocks noGrp="1" noRot="1" noChangeAspect="1" noChangeArrowheads="1" noTextEdit="1"/>
          </p:cNvSpPr>
          <p:nvPr>
            <p:ph type="sldImg"/>
          </p:nvPr>
        </p:nvSpPr>
        <p:spPr>
          <a:xfrm>
            <a:off x="1270000" y="715963"/>
            <a:ext cx="4778375" cy="3582987"/>
          </a:xfrm>
          <a:ln/>
        </p:spPr>
      </p:sp>
      <p:sp>
        <p:nvSpPr>
          <p:cNvPr id="43012" name="Rectangle 3">
            <a:extLst>
              <a:ext uri="{FF2B5EF4-FFF2-40B4-BE49-F238E27FC236}">
                <a16:creationId xmlns:a16="http://schemas.microsoft.com/office/drawing/2014/main" id="{DA88EF59-8D97-475E-92B3-32281FCFD095}"/>
              </a:ext>
            </a:extLst>
          </p:cNvPr>
          <p:cNvSpPr>
            <a:spLocks noGrp="1" noChangeArrowheads="1"/>
          </p:cNvSpPr>
          <p:nvPr>
            <p:ph type="body" idx="1"/>
          </p:nvPr>
        </p:nvSpPr>
        <p:spPr>
          <a:xfrm>
            <a:off x="974725" y="4537075"/>
            <a:ext cx="5365750" cy="4378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ADF1E86-D175-4089-AD8B-3839321DE7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4813A323-582C-47D9-9DFA-A060AD58C4F1}" type="slidenum">
              <a:rPr kumimoji="0" lang="en-US" altLang="en-US" smtClean="0">
                <a:latin typeface="Lucida Sans" panose="020B0602030504020204" pitchFamily="34" charset="0"/>
              </a:rPr>
              <a:pPr>
                <a:spcBef>
                  <a:spcPct val="0"/>
                </a:spcBef>
              </a:pPr>
              <a:t>29</a:t>
            </a:fld>
            <a:endParaRPr kumimoji="0" lang="en-US" altLang="en-US">
              <a:latin typeface="Lucida Sans" panose="020B0602030504020204" pitchFamily="34" charset="0"/>
            </a:endParaRPr>
          </a:p>
        </p:txBody>
      </p:sp>
      <p:sp>
        <p:nvSpPr>
          <p:cNvPr id="45059" name="Rectangle 2">
            <a:extLst>
              <a:ext uri="{FF2B5EF4-FFF2-40B4-BE49-F238E27FC236}">
                <a16:creationId xmlns:a16="http://schemas.microsoft.com/office/drawing/2014/main" id="{BC06966A-8132-4F00-81B9-8908CACA3B18}"/>
              </a:ext>
            </a:extLst>
          </p:cNvPr>
          <p:cNvSpPr>
            <a:spLocks noGrp="1" noRot="1" noChangeAspect="1" noChangeArrowheads="1" noTextEdit="1"/>
          </p:cNvSpPr>
          <p:nvPr>
            <p:ph type="sldImg"/>
          </p:nvPr>
        </p:nvSpPr>
        <p:spPr>
          <a:xfrm>
            <a:off x="1270000" y="715963"/>
            <a:ext cx="4778375" cy="3582987"/>
          </a:xfrm>
          <a:ln/>
        </p:spPr>
      </p:sp>
      <p:sp>
        <p:nvSpPr>
          <p:cNvPr id="45060" name="Rectangle 3">
            <a:extLst>
              <a:ext uri="{FF2B5EF4-FFF2-40B4-BE49-F238E27FC236}">
                <a16:creationId xmlns:a16="http://schemas.microsoft.com/office/drawing/2014/main" id="{9B7EBA3E-2B8F-416B-B386-6B05D82E072F}"/>
              </a:ext>
            </a:extLst>
          </p:cNvPr>
          <p:cNvSpPr>
            <a:spLocks noGrp="1" noChangeArrowheads="1"/>
          </p:cNvSpPr>
          <p:nvPr>
            <p:ph type="body" idx="1"/>
          </p:nvPr>
        </p:nvSpPr>
        <p:spPr>
          <a:xfrm>
            <a:off x="974725" y="4537075"/>
            <a:ext cx="5365750" cy="4378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A447ADC5-320B-4626-A09E-BF9F122380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9B91D2C1-5EEB-4C5A-82E3-B18B39E4A5B1}" type="slidenum">
              <a:rPr kumimoji="0" lang="en-US" altLang="en-US" smtClean="0">
                <a:latin typeface="Lucida Sans" panose="020B0602030504020204" pitchFamily="34" charset="0"/>
              </a:rPr>
              <a:pPr>
                <a:spcBef>
                  <a:spcPct val="0"/>
                </a:spcBef>
              </a:pPr>
              <a:t>32</a:t>
            </a:fld>
            <a:endParaRPr kumimoji="0" lang="en-US" altLang="en-US">
              <a:latin typeface="Lucida Sans" panose="020B0602030504020204" pitchFamily="34" charset="0"/>
            </a:endParaRPr>
          </a:p>
        </p:txBody>
      </p:sp>
      <p:sp>
        <p:nvSpPr>
          <p:cNvPr id="49155" name="Rectangle 2">
            <a:extLst>
              <a:ext uri="{FF2B5EF4-FFF2-40B4-BE49-F238E27FC236}">
                <a16:creationId xmlns:a16="http://schemas.microsoft.com/office/drawing/2014/main" id="{942B8873-23BE-46A7-8C67-1B3376C684A6}"/>
              </a:ext>
            </a:extLst>
          </p:cNvPr>
          <p:cNvSpPr>
            <a:spLocks noGrp="1" noRot="1" noChangeAspect="1" noChangeArrowheads="1" noTextEdit="1"/>
          </p:cNvSpPr>
          <p:nvPr>
            <p:ph type="sldImg"/>
          </p:nvPr>
        </p:nvSpPr>
        <p:spPr>
          <a:xfrm>
            <a:off x="1270000" y="715963"/>
            <a:ext cx="4778375" cy="3582987"/>
          </a:xfrm>
          <a:ln/>
        </p:spPr>
      </p:sp>
      <p:sp>
        <p:nvSpPr>
          <p:cNvPr id="49156" name="Rectangle 3">
            <a:extLst>
              <a:ext uri="{FF2B5EF4-FFF2-40B4-BE49-F238E27FC236}">
                <a16:creationId xmlns:a16="http://schemas.microsoft.com/office/drawing/2014/main" id="{165EA282-A6FB-41BA-AB71-EF2C27656C0E}"/>
              </a:ext>
            </a:extLst>
          </p:cNvPr>
          <p:cNvSpPr>
            <a:spLocks noGrp="1" noChangeArrowheads="1"/>
          </p:cNvSpPr>
          <p:nvPr>
            <p:ph type="body" idx="1"/>
          </p:nvPr>
        </p:nvSpPr>
        <p:spPr>
          <a:xfrm>
            <a:off x="974725" y="4537075"/>
            <a:ext cx="5365750" cy="4378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AFA9FEE3-77E9-4DE5-9366-ADEB8C7DD87E}"/>
              </a:ext>
            </a:extLst>
          </p:cNvPr>
          <p:cNvSpPr>
            <a:spLocks noGrp="1" noRot="1" noChangeAspect="1" noChangeArrowheads="1" noTextEdit="1"/>
          </p:cNvSpPr>
          <p:nvPr>
            <p:ph type="sldImg"/>
          </p:nvPr>
        </p:nvSpPr>
        <p:spPr>
          <a:ln/>
        </p:spPr>
      </p:sp>
      <p:sp>
        <p:nvSpPr>
          <p:cNvPr id="51203" name="Notes Placeholder 2">
            <a:extLst>
              <a:ext uri="{FF2B5EF4-FFF2-40B4-BE49-F238E27FC236}">
                <a16:creationId xmlns:a16="http://schemas.microsoft.com/office/drawing/2014/main" id="{8DBCDE75-55C4-43C0-992C-8F939C7110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 very reliable if you look at a single clickthrough (you may</a:t>
            </a:r>
          </a:p>
          <a:p>
            <a:r>
              <a:rPr lang="en-US" altLang="en-US">
                <a:latin typeface="Arial" panose="020B0604020202020204" pitchFamily="34" charset="0"/>
              </a:rPr>
              <a:t>realize after clicking that the summary was misleading and the</a:t>
            </a:r>
          </a:p>
          <a:p>
            <a:r>
              <a:rPr lang="en-US" altLang="en-US">
                <a:latin typeface="Arial" panose="020B0604020202020204" pitchFamily="34" charset="0"/>
              </a:rPr>
              <a:t>document is nonrelevant) . . .</a:t>
            </a:r>
          </a:p>
        </p:txBody>
      </p:sp>
      <p:sp>
        <p:nvSpPr>
          <p:cNvPr id="51204" name="Slide Number Placeholder 3">
            <a:extLst>
              <a:ext uri="{FF2B5EF4-FFF2-40B4-BE49-F238E27FC236}">
                <a16:creationId xmlns:a16="http://schemas.microsoft.com/office/drawing/2014/main" id="{23D341F7-6F08-4B6F-872E-D61EB993A9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AF71CF59-FB21-46BB-9F46-5A9F5B30CFF2}" type="slidenum">
              <a:rPr kumimoji="0" lang="en-US" altLang="en-US" smtClean="0">
                <a:latin typeface="Lucida Sans" panose="020B0602030504020204" pitchFamily="34" charset="0"/>
              </a:rPr>
              <a:pPr>
                <a:spcBef>
                  <a:spcPct val="0"/>
                </a:spcBef>
              </a:pPr>
              <a:t>33</a:t>
            </a:fld>
            <a:endParaRPr kumimoji="0" lang="en-US" altLang="en-US">
              <a:latin typeface="Lucida Sans" panose="020B0602030504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04BA8B-BAE3-4D39-9A87-915B49D2A71F}"/>
              </a:ext>
            </a:extLst>
          </p:cNvPr>
          <p:cNvSpPr>
            <a:spLocks noGrp="1" noChangeArrowheads="1"/>
          </p:cNvSpPr>
          <p:nvPr>
            <p:ph type="sldNum" sz="quarter" idx="5"/>
          </p:nvPr>
        </p:nvSpPr>
        <p:spPr/>
        <p:txBody>
          <a:bodyPr/>
          <a:lstStyle/>
          <a:p>
            <a:pPr defTabSz="966788">
              <a:defRPr/>
            </a:pPr>
            <a:fld id="{7904BFDE-BC78-422B-B6E5-21A73FC0951A}" type="slidenum">
              <a:rPr lang="en-US" sz="1300">
                <a:solidFill>
                  <a:srgbClr val="000000"/>
                </a:solidFill>
                <a:latin typeface="Arial" charset="0"/>
                <a:ea typeface="+mn-ea"/>
              </a:rPr>
              <a:pPr defTabSz="966788">
                <a:defRPr/>
              </a:pPr>
              <a:t>34</a:t>
            </a:fld>
            <a:endParaRPr lang="en-US" sz="1300">
              <a:solidFill>
                <a:srgbClr val="000000"/>
              </a:solidFill>
              <a:latin typeface="Arial" charset="0"/>
              <a:ea typeface="+mn-ea"/>
            </a:endParaRPr>
          </a:p>
        </p:txBody>
      </p:sp>
      <p:sp>
        <p:nvSpPr>
          <p:cNvPr id="53251" name="Rectangle 2">
            <a:extLst>
              <a:ext uri="{FF2B5EF4-FFF2-40B4-BE49-F238E27FC236}">
                <a16:creationId xmlns:a16="http://schemas.microsoft.com/office/drawing/2014/main" id="{C70D2CE2-1FCC-41FE-9EDF-154E7C01488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AEDAD98-C301-4362-B9B3-D1ED19610F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 \begin{align*}</a:t>
            </a:r>
          </a:p>
          <a:p>
            <a:r>
              <a:rPr lang="en-US" altLang="en-US">
                <a:latin typeface="Arial" panose="020B0604020202020204" pitchFamily="34" charset="0"/>
              </a:rPr>
              <a:t>\text{NDCG}_q = </a:t>
            </a:r>
          </a:p>
          <a:p>
            <a:r>
              <a:rPr lang="en-US" altLang="en-US">
                <a:latin typeface="Arial" panose="020B0604020202020204" pitchFamily="34" charset="0"/>
              </a:rPr>
              <a:t>    Z_q \sum_{j = 1}^L \frac{2^{r_q(j)} - 1}{\log(1 + j)}</a:t>
            </a:r>
          </a:p>
          <a:p>
            <a:r>
              <a:rPr lang="en-US" altLang="en-US">
                <a:latin typeface="Arial" panose="020B0604020202020204" pitchFamily="34" charset="0"/>
              </a:rPr>
              <a:t>  \end{align*}</a:t>
            </a:r>
          </a:p>
        </p:txBody>
      </p:sp>
      <p:sp>
        <p:nvSpPr>
          <p:cNvPr id="2" name="Date Placeholder 1">
            <a:extLst>
              <a:ext uri="{FF2B5EF4-FFF2-40B4-BE49-F238E27FC236}">
                <a16:creationId xmlns:a16="http://schemas.microsoft.com/office/drawing/2014/main" id="{952CA1B7-5988-4C96-8C18-89634E85D167}"/>
              </a:ext>
            </a:extLst>
          </p:cNvPr>
          <p:cNvSpPr>
            <a:spLocks noGrp="1"/>
          </p:cNvSpPr>
          <p:nvPr>
            <p:ph type="dt" sz="quarter" idx="1"/>
          </p:nvPr>
        </p:nvSpPr>
        <p:spPr/>
        <p:txBody>
          <a:bodyPr/>
          <a:lstStyle/>
          <a:p>
            <a:pPr defTabSz="966788">
              <a:defRPr/>
            </a:pPr>
            <a:fld id="{7C2219E4-7BA5-4280-96A8-18D95E68C0C7}" type="datetime8">
              <a:rPr lang="en-US" sz="1300" smtClean="0">
                <a:solidFill>
                  <a:srgbClr val="000000"/>
                </a:solidFill>
                <a:latin typeface="Arial" charset="0"/>
                <a:ea typeface="+mn-ea"/>
                <a:cs typeface="+mn-cs"/>
              </a:rPr>
              <a:pPr defTabSz="966788">
                <a:defRPr/>
              </a:pPr>
              <a:t>Thu-29-Aug-19 1:09 PM</a:t>
            </a:fld>
            <a:endParaRPr lang="en-US" sz="1300">
              <a:solidFill>
                <a:srgbClr val="000000"/>
              </a:solidFill>
              <a:latin typeface="Arial"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30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56">
                <a:solidFill>
                  <a:srgbClr val="002060"/>
                </a:solidFill>
                <a:latin typeface="Minion" pitchFamily="18"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133">
                <a:latin typeface="Minion" pitchFamily="18" charset="0"/>
                <a:ea typeface="Verdana" pitchFamily="34" charset="0"/>
                <a:cs typeface="Verdana" pitchFamily="34" charset="0"/>
              </a:defRPr>
            </a:lvl1pPr>
            <a:lvl2pPr>
              <a:defRPr sz="1778">
                <a:latin typeface="Minion" pitchFamily="18" charset="0"/>
                <a:ea typeface="Verdana" pitchFamily="34" charset="0"/>
                <a:cs typeface="Verdana" pitchFamily="34" charset="0"/>
              </a:defRPr>
            </a:lvl2pPr>
            <a:lvl3pPr>
              <a:defRPr sz="1422">
                <a:latin typeface="Minion" pitchFamily="18" charset="0"/>
                <a:ea typeface="Verdana" pitchFamily="34" charset="0"/>
                <a:cs typeface="Verdana" pitchFamily="34" charset="0"/>
              </a:defRPr>
            </a:lvl3pPr>
            <a:lvl4pPr>
              <a:defRPr sz="1067">
                <a:latin typeface="Minion" pitchFamily="18" charset="0"/>
                <a:ea typeface="Verdana" pitchFamily="34" charset="0"/>
                <a:cs typeface="Verdana" pitchFamily="34" charset="0"/>
              </a:defRPr>
            </a:lvl4pPr>
            <a:lvl5pPr>
              <a:defRPr sz="889">
                <a:latin typeface="Minion" pitchFamily="18"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080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able Placeholder 2"/>
          <p:cNvSpPr>
            <a:spLocks noGrp="1"/>
          </p:cNvSpPr>
          <p:nvPr>
            <p:ph type="tbl" idx="1"/>
          </p:nvPr>
        </p:nvSpPr>
        <p:spPr>
          <a:xfrm>
            <a:off x="685800" y="1752600"/>
            <a:ext cx="7772400" cy="4876800"/>
          </a:xfrm>
        </p:spPr>
        <p:txBody>
          <a:bodyPr/>
          <a:lstStyle/>
          <a:p>
            <a:pPr lvl="0"/>
            <a:endParaRPr lang="en-US" noProof="0"/>
          </a:p>
        </p:txBody>
      </p:sp>
      <p:sp>
        <p:nvSpPr>
          <p:cNvPr id="4" name="Date Placeholder 3">
            <a:extLst>
              <a:ext uri="{FF2B5EF4-FFF2-40B4-BE49-F238E27FC236}">
                <a16:creationId xmlns:a16="http://schemas.microsoft.com/office/drawing/2014/main" id="{E210463E-44D2-47DC-947C-3223FED1C0A6}"/>
              </a:ext>
            </a:extLst>
          </p:cNvPr>
          <p:cNvSpPr>
            <a:spLocks noGrp="1"/>
          </p:cNvSpPr>
          <p:nvPr>
            <p:ph type="dt" sz="half" idx="10"/>
          </p:nvPr>
        </p:nvSpPr>
        <p:spPr>
          <a:xfrm>
            <a:off x="0" y="0"/>
            <a:ext cx="0" cy="0"/>
          </a:xfrm>
        </p:spPr>
        <p:txBody>
          <a:bodyPr/>
          <a:lstStyle>
            <a:lvl1pPr eaLnBrk="1" hangingPunct="1">
              <a:defRPr/>
            </a:lvl1pPr>
          </a:lstStyle>
          <a:p>
            <a:pPr>
              <a:defRPr/>
            </a:pPr>
            <a:endParaRPr lang="en-US"/>
          </a:p>
        </p:txBody>
      </p:sp>
      <p:sp>
        <p:nvSpPr>
          <p:cNvPr id="5" name="Footer Placeholder 4">
            <a:extLst>
              <a:ext uri="{FF2B5EF4-FFF2-40B4-BE49-F238E27FC236}">
                <a16:creationId xmlns:a16="http://schemas.microsoft.com/office/drawing/2014/main" id="{902BC5F7-DFE5-4D7F-93F9-995ADBD2CE12}"/>
              </a:ext>
            </a:extLst>
          </p:cNvPr>
          <p:cNvSpPr>
            <a:spLocks noGrp="1"/>
          </p:cNvSpPr>
          <p:nvPr>
            <p:ph type="ftr" sz="quarter" idx="11"/>
          </p:nvPr>
        </p:nvSpPr>
        <p:spPr>
          <a:xfrm>
            <a:off x="0" y="0"/>
            <a:ext cx="0" cy="0"/>
          </a:xfrm>
        </p:spPr>
        <p:txBody>
          <a:bodyPr/>
          <a:lstStyle>
            <a:lvl1pPr eaLnBrk="1" hangingPunct="1">
              <a:defRPr/>
            </a:lvl1pPr>
          </a:lstStyle>
          <a:p>
            <a:pPr>
              <a:defRPr/>
            </a:pPr>
            <a:endParaRPr lang="en-US"/>
          </a:p>
        </p:txBody>
      </p:sp>
      <p:sp>
        <p:nvSpPr>
          <p:cNvPr id="6" name="Slide Number Placeholder 5">
            <a:extLst>
              <a:ext uri="{FF2B5EF4-FFF2-40B4-BE49-F238E27FC236}">
                <a16:creationId xmlns:a16="http://schemas.microsoft.com/office/drawing/2014/main" id="{C095E15B-3DCA-4C6B-9B84-6CD0AEE4CA8F}"/>
              </a:ext>
            </a:extLst>
          </p:cNvPr>
          <p:cNvSpPr>
            <a:spLocks noGrp="1"/>
          </p:cNvSpPr>
          <p:nvPr>
            <p:ph type="sldNum" sz="quarter" idx="12"/>
          </p:nvPr>
        </p:nvSpPr>
        <p:spPr>
          <a:xfrm>
            <a:off x="0" y="0"/>
            <a:ext cx="0" cy="0"/>
          </a:xfrm>
        </p:spPr>
        <p:txBody>
          <a:bodyPr/>
          <a:lstStyle>
            <a:lvl1pPr eaLnBrk="1" hangingPunct="1">
              <a:defRPr/>
            </a:lvl1pPr>
          </a:lstStyle>
          <a:p>
            <a:pPr>
              <a:defRPr/>
            </a:pPr>
            <a:fld id="{568028C6-E93E-4D93-A2E0-5845BCAE7D82}" type="slidenum">
              <a:rPr lang="en-US" altLang="en-US"/>
              <a:pPr>
                <a:defRPr/>
              </a:pPr>
              <a:t>‹#›</a:t>
            </a:fld>
            <a:endParaRPr lang="en-US" altLang="en-US"/>
          </a:p>
        </p:txBody>
      </p:sp>
    </p:spTree>
    <p:extLst>
      <p:ext uri="{BB962C8B-B14F-4D97-AF65-F5344CB8AC3E}">
        <p14:creationId xmlns:p14="http://schemas.microsoft.com/office/powerpoint/2010/main" val="23658179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4DDA64A9-D141-4184-B323-B03610B295A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Rectangle 2">
            <a:extLst>
              <a:ext uri="{FF2B5EF4-FFF2-40B4-BE49-F238E27FC236}">
                <a16:creationId xmlns:a16="http://schemas.microsoft.com/office/drawing/2014/main" id="{1B2EFB15-735E-49ED-8B12-05BB3CB40DDB}"/>
              </a:ext>
            </a:extLst>
          </p:cNvPr>
          <p:cNvSpPr>
            <a:spLocks noGrp="1" noChangeArrowheads="1"/>
          </p:cNvSpPr>
          <p:nvPr>
            <p:ph type="title"/>
          </p:nvPr>
        </p:nvSpPr>
        <p:spPr bwMode="auto">
          <a:xfrm>
            <a:off x="169863" y="152400"/>
            <a:ext cx="7297737"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4059" r:id="rId1"/>
    <p:sldLayoutId id="2147484060" r:id="rId2"/>
    <p:sldLayoutId id="2147484063" r:id="rId3"/>
  </p:sldLayoutIdLst>
  <p:hf sldNum="0" hdr="0" dt="0"/>
  <p:txStyles>
    <p:titleStyle>
      <a:lvl1pPr algn="l" rtl="0" eaLnBrk="0" fontAlgn="base" hangingPunct="0">
        <a:spcBef>
          <a:spcPct val="0"/>
        </a:spcBef>
        <a:spcAft>
          <a:spcPct val="0"/>
        </a:spcAft>
        <a:defRPr sz="2800" b="1">
          <a:solidFill>
            <a:schemeClr val="tx1"/>
          </a:solidFill>
          <a:latin typeface="+mj-lt"/>
          <a:ea typeface="MASTERPLAN" pitchFamily="2" charset="0"/>
          <a:cs typeface="Times New Roman" pitchFamily="18" charset="0"/>
        </a:defRPr>
      </a:lvl1pPr>
      <a:lvl2pPr algn="l" rtl="0" eaLnBrk="0" fontAlgn="base" hangingPunct="0">
        <a:spcBef>
          <a:spcPct val="0"/>
        </a:spcBef>
        <a:spcAft>
          <a:spcPct val="0"/>
        </a:spcAft>
        <a:defRPr sz="2800" b="1">
          <a:solidFill>
            <a:schemeClr val="tx1"/>
          </a:solidFill>
          <a:latin typeface="Arial" panose="020B0604020202020204" pitchFamily="34" charset="0"/>
          <a:ea typeface="MASTERPLAN" pitchFamily="2" charset="0"/>
          <a:cs typeface="Times New Roman" panose="02020603050405020304" pitchFamily="18" charset="0"/>
        </a:defRPr>
      </a:lvl2pPr>
      <a:lvl3pPr algn="l" rtl="0" eaLnBrk="0" fontAlgn="base" hangingPunct="0">
        <a:spcBef>
          <a:spcPct val="0"/>
        </a:spcBef>
        <a:spcAft>
          <a:spcPct val="0"/>
        </a:spcAft>
        <a:defRPr sz="2800" b="1">
          <a:solidFill>
            <a:schemeClr val="tx1"/>
          </a:solidFill>
          <a:latin typeface="Arial" panose="020B0604020202020204" pitchFamily="34" charset="0"/>
          <a:ea typeface="MASTERPLAN" pitchFamily="2" charset="0"/>
          <a:cs typeface="Times New Roman" panose="02020603050405020304" pitchFamily="18" charset="0"/>
        </a:defRPr>
      </a:lvl3pPr>
      <a:lvl4pPr algn="l" rtl="0" eaLnBrk="0" fontAlgn="base" hangingPunct="0">
        <a:spcBef>
          <a:spcPct val="0"/>
        </a:spcBef>
        <a:spcAft>
          <a:spcPct val="0"/>
        </a:spcAft>
        <a:defRPr sz="2800" b="1">
          <a:solidFill>
            <a:schemeClr val="tx1"/>
          </a:solidFill>
          <a:latin typeface="Arial" panose="020B0604020202020204" pitchFamily="34" charset="0"/>
          <a:ea typeface="MASTERPLAN" pitchFamily="2" charset="0"/>
          <a:cs typeface="Times New Roman" panose="02020603050405020304" pitchFamily="18" charset="0"/>
        </a:defRPr>
      </a:lvl4pPr>
      <a:lvl5pPr algn="l" rtl="0" eaLnBrk="0" fontAlgn="base" hangingPunct="0">
        <a:spcBef>
          <a:spcPct val="0"/>
        </a:spcBef>
        <a:spcAft>
          <a:spcPct val="0"/>
        </a:spcAft>
        <a:defRPr sz="2800" b="1">
          <a:solidFill>
            <a:schemeClr val="tx1"/>
          </a:solidFill>
          <a:latin typeface="Arial" panose="020B0604020202020204" pitchFamily="34" charset="0"/>
          <a:ea typeface="MASTERPLAN" pitchFamily="2" charset="0"/>
          <a:cs typeface="Times New Roman" panose="02020603050405020304" pitchFamily="18" charset="0"/>
        </a:defRPr>
      </a:lvl5pPr>
      <a:lvl6pPr marL="406405" algn="l" rtl="0" fontAlgn="base">
        <a:spcBef>
          <a:spcPct val="0"/>
        </a:spcBef>
        <a:spcAft>
          <a:spcPct val="0"/>
        </a:spcAft>
        <a:defRPr sz="2489" b="1">
          <a:solidFill>
            <a:schemeClr val="tx1"/>
          </a:solidFill>
          <a:latin typeface="Arial" charset="0"/>
        </a:defRPr>
      </a:lvl6pPr>
      <a:lvl7pPr marL="812810" algn="l" rtl="0" fontAlgn="base">
        <a:spcBef>
          <a:spcPct val="0"/>
        </a:spcBef>
        <a:spcAft>
          <a:spcPct val="0"/>
        </a:spcAft>
        <a:defRPr sz="2489" b="1">
          <a:solidFill>
            <a:schemeClr val="tx1"/>
          </a:solidFill>
          <a:latin typeface="Arial" charset="0"/>
        </a:defRPr>
      </a:lvl7pPr>
      <a:lvl8pPr marL="1219215" algn="l" rtl="0" fontAlgn="base">
        <a:spcBef>
          <a:spcPct val="0"/>
        </a:spcBef>
        <a:spcAft>
          <a:spcPct val="0"/>
        </a:spcAft>
        <a:defRPr sz="2489" b="1">
          <a:solidFill>
            <a:schemeClr val="tx1"/>
          </a:solidFill>
          <a:latin typeface="Arial" charset="0"/>
        </a:defRPr>
      </a:lvl8pPr>
      <a:lvl9pPr marL="1625620" algn="l" rtl="0" fontAlgn="base">
        <a:spcBef>
          <a:spcPct val="0"/>
        </a:spcBef>
        <a:spcAft>
          <a:spcPct val="0"/>
        </a:spcAft>
        <a:defRPr sz="2489" b="1">
          <a:solidFill>
            <a:schemeClr val="tx1"/>
          </a:solidFill>
          <a:latin typeface="Arial" charset="0"/>
        </a:defRPr>
      </a:lvl9pPr>
    </p:titleStyle>
    <p:bodyStyle>
      <a:lvl1pPr marL="304800" indent="-30480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1pPr>
      <a:lvl2pPr marL="660400" indent="-2540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2pPr>
      <a:lvl3pPr marL="1016000" indent="-203200" algn="l" rtl="0" eaLnBrk="0" fontAlgn="base" hangingPunct="0">
        <a:spcBef>
          <a:spcPct val="20000"/>
        </a:spcBef>
        <a:spcAft>
          <a:spcPct val="0"/>
        </a:spcAft>
        <a:buChar char="•"/>
        <a:defRPr sz="2100">
          <a:solidFill>
            <a:schemeClr val="tx1"/>
          </a:solidFill>
          <a:latin typeface="Verdana" pitchFamily="34" charset="0"/>
          <a:ea typeface="Verdana" pitchFamily="34" charset="0"/>
          <a:cs typeface="Verdana" pitchFamily="34" charset="0"/>
        </a:defRPr>
      </a:lvl3pPr>
      <a:lvl4pPr marL="1422400" indent="-203200" algn="l" rtl="0" eaLnBrk="0" fontAlgn="base" hangingPunct="0">
        <a:spcBef>
          <a:spcPct val="20000"/>
        </a:spcBef>
        <a:spcAft>
          <a:spcPct val="0"/>
        </a:spcAft>
        <a:buChar char="–"/>
        <a:defRPr sz="1700">
          <a:solidFill>
            <a:schemeClr val="tx1"/>
          </a:solidFill>
          <a:latin typeface="Verdana" pitchFamily="34" charset="0"/>
          <a:ea typeface="Verdana" pitchFamily="34" charset="0"/>
          <a:cs typeface="Verdana" pitchFamily="34" charset="0"/>
        </a:defRPr>
      </a:lvl4pPr>
      <a:lvl5pPr marL="1828800" indent="-203200" algn="l" rtl="0" eaLnBrk="0" fontAlgn="base" hangingPunct="0">
        <a:spcBef>
          <a:spcPct val="20000"/>
        </a:spcBef>
        <a:spcAft>
          <a:spcPct val="0"/>
        </a:spcAft>
        <a:buChar char="»"/>
        <a:defRPr sz="1700">
          <a:solidFill>
            <a:schemeClr val="tx1"/>
          </a:solidFill>
          <a:latin typeface="Verdana" pitchFamily="34" charset="0"/>
          <a:ea typeface="Verdana" pitchFamily="34" charset="0"/>
          <a:cs typeface="Verdana" pitchFamily="34" charset="0"/>
        </a:defRPr>
      </a:lvl5pPr>
      <a:lvl6pPr marL="2235228" indent="-203203" algn="l" rtl="0" fontAlgn="base">
        <a:spcBef>
          <a:spcPct val="20000"/>
        </a:spcBef>
        <a:spcAft>
          <a:spcPct val="0"/>
        </a:spcAft>
        <a:buChar char="»"/>
        <a:defRPr sz="1778">
          <a:solidFill>
            <a:schemeClr val="tx1"/>
          </a:solidFill>
          <a:latin typeface="+mn-lt"/>
        </a:defRPr>
      </a:lvl6pPr>
      <a:lvl7pPr marL="2641633" indent="-203203" algn="l" rtl="0" fontAlgn="base">
        <a:spcBef>
          <a:spcPct val="20000"/>
        </a:spcBef>
        <a:spcAft>
          <a:spcPct val="0"/>
        </a:spcAft>
        <a:buChar char="»"/>
        <a:defRPr sz="1778">
          <a:solidFill>
            <a:schemeClr val="tx1"/>
          </a:solidFill>
          <a:latin typeface="+mn-lt"/>
        </a:defRPr>
      </a:lvl7pPr>
      <a:lvl8pPr marL="3048038" indent="-203203" algn="l" rtl="0" fontAlgn="base">
        <a:spcBef>
          <a:spcPct val="20000"/>
        </a:spcBef>
        <a:spcAft>
          <a:spcPct val="0"/>
        </a:spcAft>
        <a:buChar char="»"/>
        <a:defRPr sz="1778">
          <a:solidFill>
            <a:schemeClr val="tx1"/>
          </a:solidFill>
          <a:latin typeface="+mn-lt"/>
        </a:defRPr>
      </a:lvl8pPr>
      <a:lvl9pPr marL="3454443" indent="-203203" algn="l" rtl="0" fontAlgn="base">
        <a:spcBef>
          <a:spcPct val="20000"/>
        </a:spcBef>
        <a:spcAft>
          <a:spcPct val="0"/>
        </a:spcAft>
        <a:buChar char="»"/>
        <a:defRPr sz="1778">
          <a:solidFill>
            <a:schemeClr val="tx1"/>
          </a:solidFill>
          <a:latin typeface="+mn-lt"/>
        </a:defRPr>
      </a:lvl9pPr>
    </p:bodyStyle>
    <p:otherStyle>
      <a:defPPr>
        <a:defRPr lang="en-US"/>
      </a:defPPr>
      <a:lvl1pPr marL="0" algn="l" defTabSz="812810" rtl="0" eaLnBrk="1" latinLnBrk="0" hangingPunct="1">
        <a:defRPr sz="1600" kern="1200">
          <a:solidFill>
            <a:schemeClr val="tx1"/>
          </a:solidFill>
          <a:latin typeface="+mn-lt"/>
          <a:ea typeface="+mn-ea"/>
          <a:cs typeface="+mn-cs"/>
        </a:defRPr>
      </a:lvl1pPr>
      <a:lvl2pPr marL="406405" algn="l" defTabSz="812810" rtl="0" eaLnBrk="1" latinLnBrk="0" hangingPunct="1">
        <a:defRPr sz="1600" kern="1200">
          <a:solidFill>
            <a:schemeClr val="tx1"/>
          </a:solidFill>
          <a:latin typeface="+mn-lt"/>
          <a:ea typeface="+mn-ea"/>
          <a:cs typeface="+mn-cs"/>
        </a:defRPr>
      </a:lvl2pPr>
      <a:lvl3pPr marL="812810" algn="l" defTabSz="812810" rtl="0" eaLnBrk="1" latinLnBrk="0" hangingPunct="1">
        <a:defRPr sz="1600" kern="1200">
          <a:solidFill>
            <a:schemeClr val="tx1"/>
          </a:solidFill>
          <a:latin typeface="+mn-lt"/>
          <a:ea typeface="+mn-ea"/>
          <a:cs typeface="+mn-cs"/>
        </a:defRPr>
      </a:lvl3pPr>
      <a:lvl4pPr marL="1219215" algn="l" defTabSz="812810" rtl="0" eaLnBrk="1" latinLnBrk="0" hangingPunct="1">
        <a:defRPr sz="1600" kern="1200">
          <a:solidFill>
            <a:schemeClr val="tx1"/>
          </a:solidFill>
          <a:latin typeface="+mn-lt"/>
          <a:ea typeface="+mn-ea"/>
          <a:cs typeface="+mn-cs"/>
        </a:defRPr>
      </a:lvl4pPr>
      <a:lvl5pPr marL="1625620" algn="l" defTabSz="812810" rtl="0" eaLnBrk="1" latinLnBrk="0" hangingPunct="1">
        <a:defRPr sz="1600" kern="1200">
          <a:solidFill>
            <a:schemeClr val="tx1"/>
          </a:solidFill>
          <a:latin typeface="+mn-lt"/>
          <a:ea typeface="+mn-ea"/>
          <a:cs typeface="+mn-cs"/>
        </a:defRPr>
      </a:lvl5pPr>
      <a:lvl6pPr marL="2032025" algn="l" defTabSz="812810" rtl="0" eaLnBrk="1" latinLnBrk="0" hangingPunct="1">
        <a:defRPr sz="1600" kern="1200">
          <a:solidFill>
            <a:schemeClr val="tx1"/>
          </a:solidFill>
          <a:latin typeface="+mn-lt"/>
          <a:ea typeface="+mn-ea"/>
          <a:cs typeface="+mn-cs"/>
        </a:defRPr>
      </a:lvl6pPr>
      <a:lvl7pPr marL="2438430" algn="l" defTabSz="812810" rtl="0" eaLnBrk="1" latinLnBrk="0" hangingPunct="1">
        <a:defRPr sz="1600" kern="1200">
          <a:solidFill>
            <a:schemeClr val="tx1"/>
          </a:solidFill>
          <a:latin typeface="+mn-lt"/>
          <a:ea typeface="+mn-ea"/>
          <a:cs typeface="+mn-cs"/>
        </a:defRPr>
      </a:lvl7pPr>
      <a:lvl8pPr marL="2844836" algn="l" defTabSz="812810" rtl="0" eaLnBrk="1" latinLnBrk="0" hangingPunct="1">
        <a:defRPr sz="1600" kern="1200">
          <a:solidFill>
            <a:schemeClr val="tx1"/>
          </a:solidFill>
          <a:latin typeface="+mn-lt"/>
          <a:ea typeface="+mn-ea"/>
          <a:cs typeface="+mn-cs"/>
        </a:defRPr>
      </a:lvl8pPr>
      <a:lvl9pPr marL="3251241" algn="l" defTabSz="8128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0">
            <a:extLst>
              <a:ext uri="{FF2B5EF4-FFF2-40B4-BE49-F238E27FC236}">
                <a16:creationId xmlns:a16="http://schemas.microsoft.com/office/drawing/2014/main" id="{6EEB2B7E-6BD7-4DF6-817D-B558E8DFC970}"/>
              </a:ext>
            </a:extLst>
          </p:cNvPr>
          <p:cNvSpPr txBox="1">
            <a:spLocks/>
          </p:cNvSpPr>
          <p:nvPr/>
        </p:nvSpPr>
        <p:spPr>
          <a:xfrm>
            <a:off x="0" y="2887663"/>
            <a:ext cx="9144000" cy="473075"/>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defTabSz="812810">
              <a:defRPr/>
            </a:pPr>
            <a:r>
              <a:rPr lang="en-US" sz="1778" b="1" dirty="0">
                <a:solidFill>
                  <a:srgbClr val="346374"/>
                </a:solidFill>
              </a:rPr>
              <a:t>Manish Gupta</a:t>
            </a:r>
            <a:endParaRPr lang="en-US" sz="1778" b="1" dirty="0">
              <a:solidFill>
                <a:srgbClr val="FFFFFF">
                  <a:lumMod val="50000"/>
                </a:srgbClr>
              </a:solidFill>
            </a:endParaRPr>
          </a:p>
        </p:txBody>
      </p:sp>
      <p:sp>
        <p:nvSpPr>
          <p:cNvPr id="2" name="TextBox 1">
            <a:extLst>
              <a:ext uri="{FF2B5EF4-FFF2-40B4-BE49-F238E27FC236}">
                <a16:creationId xmlns:a16="http://schemas.microsoft.com/office/drawing/2014/main" id="{B11B11EE-BBCB-43D8-80F3-564F2B5196F7}"/>
              </a:ext>
            </a:extLst>
          </p:cNvPr>
          <p:cNvSpPr txBox="1"/>
          <p:nvPr/>
        </p:nvSpPr>
        <p:spPr>
          <a:xfrm>
            <a:off x="0" y="1803400"/>
            <a:ext cx="9144000" cy="639763"/>
          </a:xfrm>
          <a:prstGeom prst="rect">
            <a:avLst/>
          </a:prstGeom>
          <a:noFill/>
        </p:spPr>
        <p:txBody>
          <a:bodyPr>
            <a:spAutoFit/>
          </a:bodyPr>
          <a:lstStyle/>
          <a:p>
            <a:pPr algn="ctr" defTabSz="812810" eaLnBrk="1" hangingPunct="1">
              <a:defRPr/>
            </a:pPr>
            <a:r>
              <a:rPr lang="en-IN" sz="3556" b="1" dirty="0">
                <a:solidFill>
                  <a:srgbClr val="FF0000"/>
                </a:solidFill>
                <a:latin typeface="Arial" charset="0"/>
                <a:ea typeface="+mn-ea"/>
              </a:rPr>
              <a:t>IR Evaluation</a:t>
            </a:r>
          </a:p>
        </p:txBody>
      </p:sp>
      <p:sp>
        <p:nvSpPr>
          <p:cNvPr id="7172" name="TextBox 2">
            <a:extLst>
              <a:ext uri="{FF2B5EF4-FFF2-40B4-BE49-F238E27FC236}">
                <a16:creationId xmlns:a16="http://schemas.microsoft.com/office/drawing/2014/main" id="{643B550D-EADC-43C9-8234-3B2C3BA7D032}"/>
              </a:ext>
            </a:extLst>
          </p:cNvPr>
          <p:cNvSpPr txBox="1">
            <a:spLocks noChangeArrowheads="1"/>
          </p:cNvSpPr>
          <p:nvPr/>
        </p:nvSpPr>
        <p:spPr bwMode="auto">
          <a:xfrm>
            <a:off x="914400" y="5105400"/>
            <a:ext cx="6715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a:t>Adapted from CS276, Stanford course on IR</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7B0E3E40-2D36-44A6-8F55-15080F331C51}"/>
              </a:ext>
            </a:extLst>
          </p:cNvPr>
          <p:cNvSpPr>
            <a:spLocks noGrp="1" noChangeArrowheads="1"/>
          </p:cNvSpPr>
          <p:nvPr>
            <p:ph type="title"/>
          </p:nvPr>
        </p:nvSpPr>
        <p:spPr/>
        <p:txBody>
          <a:bodyPr/>
          <a:lstStyle/>
          <a:p>
            <a:pPr eaLnBrk="1" hangingPunct="1">
              <a:defRPr/>
            </a:pPr>
            <a:r>
              <a:rPr lang="en-US" altLang="en-US"/>
              <a:t>Why not just use accuracy?</a:t>
            </a:r>
          </a:p>
        </p:txBody>
      </p:sp>
      <p:sp>
        <p:nvSpPr>
          <p:cNvPr id="1202179" name="Rectangle 3">
            <a:extLst>
              <a:ext uri="{FF2B5EF4-FFF2-40B4-BE49-F238E27FC236}">
                <a16:creationId xmlns:a16="http://schemas.microsoft.com/office/drawing/2014/main" id="{E6F46CBE-5BF5-439C-8C17-62AAF69E72EA}"/>
              </a:ext>
            </a:extLst>
          </p:cNvPr>
          <p:cNvSpPr>
            <a:spLocks noGrp="1" noChangeArrowheads="1"/>
          </p:cNvSpPr>
          <p:nvPr>
            <p:ph idx="1"/>
          </p:nvPr>
        </p:nvSpPr>
        <p:spPr/>
        <p:txBody>
          <a:bodyPr/>
          <a:lstStyle/>
          <a:p>
            <a:pPr marL="304804" indent="-304804" eaLnBrk="1" hangingPunct="1">
              <a:defRPr/>
            </a:pPr>
            <a:r>
              <a:rPr lang="en-US" altLang="en-US" dirty="0"/>
              <a:t>How to build a 99.9999% accurate search engine on a low budget….</a:t>
            </a:r>
          </a:p>
          <a:p>
            <a:pPr marL="304804" indent="-304804" eaLnBrk="1" hangingPunct="1">
              <a:defRPr/>
            </a:pPr>
            <a:endParaRPr lang="en-US" altLang="en-US" dirty="0"/>
          </a:p>
          <a:p>
            <a:pPr marL="304804" indent="-304804" eaLnBrk="1" hangingPunct="1">
              <a:defRPr/>
            </a:pPr>
            <a:endParaRPr lang="en-US" altLang="en-US" dirty="0"/>
          </a:p>
          <a:p>
            <a:pPr marL="304804" indent="-304804" eaLnBrk="1" hangingPunct="1">
              <a:defRPr/>
            </a:pPr>
            <a:endParaRPr lang="en-US" altLang="en-US" dirty="0"/>
          </a:p>
          <a:p>
            <a:pPr marL="304804" indent="-304804" eaLnBrk="1" hangingPunct="1">
              <a:defRPr/>
            </a:pPr>
            <a:endParaRPr lang="en-US" altLang="en-US" dirty="0"/>
          </a:p>
          <a:p>
            <a:pPr marL="304804" indent="-304804" eaLnBrk="1" hangingPunct="1">
              <a:defRPr/>
            </a:pPr>
            <a:endParaRPr lang="en-US" altLang="en-US" dirty="0"/>
          </a:p>
          <a:p>
            <a:pPr marL="304804" indent="-304804" eaLnBrk="1" hangingPunct="1">
              <a:buFont typeface="Wingdings" panose="05000000000000000000" pitchFamily="2" charset="2"/>
              <a:buNone/>
              <a:defRPr/>
            </a:pPr>
            <a:endParaRPr lang="en-US" altLang="en-US" dirty="0"/>
          </a:p>
          <a:p>
            <a:pPr marL="304804" indent="-304804" eaLnBrk="1" hangingPunct="1">
              <a:defRPr/>
            </a:pPr>
            <a:endParaRPr lang="en-US" altLang="en-US" dirty="0"/>
          </a:p>
          <a:p>
            <a:pPr marL="304804" indent="-304804" eaLnBrk="1" hangingPunct="1">
              <a:defRPr/>
            </a:pPr>
            <a:endParaRPr lang="en-US" altLang="en-US" dirty="0"/>
          </a:p>
          <a:p>
            <a:pPr marL="304804" indent="-304804" eaLnBrk="1" hangingPunct="1">
              <a:defRPr/>
            </a:pPr>
            <a:r>
              <a:rPr lang="en-US" altLang="en-US" dirty="0"/>
              <a:t>People doing information retrieval </a:t>
            </a:r>
            <a:r>
              <a:rPr lang="en-US" altLang="en-US" i="1" dirty="0"/>
              <a:t>want to find</a:t>
            </a:r>
            <a:r>
              <a:rPr lang="en-US" altLang="en-US" dirty="0"/>
              <a:t> </a:t>
            </a:r>
            <a:r>
              <a:rPr lang="en-US" altLang="en-US" i="1" dirty="0"/>
              <a:t>something</a:t>
            </a:r>
            <a:r>
              <a:rPr lang="en-US" altLang="en-US" dirty="0"/>
              <a:t> and have a certain tolerance for junk.</a:t>
            </a:r>
          </a:p>
        </p:txBody>
      </p:sp>
      <p:sp>
        <p:nvSpPr>
          <p:cNvPr id="18436" name="Rectangle 8">
            <a:extLst>
              <a:ext uri="{FF2B5EF4-FFF2-40B4-BE49-F238E27FC236}">
                <a16:creationId xmlns:a16="http://schemas.microsoft.com/office/drawing/2014/main" id="{5287F59C-8E77-4BAD-AEF8-8674378713B3}"/>
              </a:ext>
            </a:extLst>
          </p:cNvPr>
          <p:cNvSpPr>
            <a:spLocks noChangeArrowheads="1"/>
          </p:cNvSpPr>
          <p:nvPr/>
        </p:nvSpPr>
        <p:spPr bwMode="auto">
          <a:xfrm>
            <a:off x="533400" y="2667000"/>
            <a:ext cx="7467600" cy="2362200"/>
          </a:xfrm>
          <a:prstGeom prst="rect">
            <a:avLst/>
          </a:prstGeom>
          <a:solidFill>
            <a:srgbClr val="FCFEEC">
              <a:alpha val="50195"/>
            </a:srgb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2400">
              <a:latin typeface="Lucida Sans" panose="020B0602030504020204" pitchFamily="34" charset="0"/>
              <a:ea typeface="MS PGothic" panose="020B0600070205080204" pitchFamily="34" charset="-128"/>
            </a:endParaRPr>
          </a:p>
        </p:txBody>
      </p:sp>
      <p:sp>
        <p:nvSpPr>
          <p:cNvPr id="18437" name="WordArt 5">
            <a:extLst>
              <a:ext uri="{FF2B5EF4-FFF2-40B4-BE49-F238E27FC236}">
                <a16:creationId xmlns:a16="http://schemas.microsoft.com/office/drawing/2014/main" id="{DD0A7CF9-948E-432E-ABD1-9B60F67F0F8E}"/>
              </a:ext>
            </a:extLst>
          </p:cNvPr>
          <p:cNvSpPr>
            <a:spLocks noChangeArrowheads="1" noChangeShapeType="1" noTextEdit="1"/>
          </p:cNvSpPr>
          <p:nvPr/>
        </p:nvSpPr>
        <p:spPr bwMode="auto">
          <a:xfrm>
            <a:off x="2530475" y="2819400"/>
            <a:ext cx="4191000" cy="9144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contourClr>
                <a:srgbClr val="FFFFCC"/>
              </a:contourClr>
            </a:sp3d>
          </a:bodyPr>
          <a:lstStyle/>
          <a:p>
            <a:pPr algn="ctr"/>
            <a:r>
              <a:rPr lang="en-US" sz="3600" kern="10">
                <a:ln w="9525">
                  <a:round/>
                  <a:headEnd/>
                  <a:tailEnd/>
                </a:ln>
                <a:gradFill rotWithShape="1">
                  <a:gsLst>
                    <a:gs pos="0">
                      <a:srgbClr val="FFFFCC"/>
                    </a:gs>
                    <a:gs pos="100000">
                      <a:srgbClr val="FF9999"/>
                    </a:gs>
                  </a:gsLst>
                  <a:lin ang="5400000" scaled="1"/>
                </a:gradFill>
              </a:rPr>
              <a:t>Snoogle.com</a:t>
            </a:r>
          </a:p>
        </p:txBody>
      </p:sp>
      <p:sp>
        <p:nvSpPr>
          <p:cNvPr id="18438" name="Text Box 6">
            <a:extLst>
              <a:ext uri="{FF2B5EF4-FFF2-40B4-BE49-F238E27FC236}">
                <a16:creationId xmlns:a16="http://schemas.microsoft.com/office/drawing/2014/main" id="{7AC4D338-D47B-4230-8E85-C4144ACBC3F1}"/>
              </a:ext>
            </a:extLst>
          </p:cNvPr>
          <p:cNvSpPr txBox="1">
            <a:spLocks noChangeArrowheads="1"/>
          </p:cNvSpPr>
          <p:nvPr/>
        </p:nvSpPr>
        <p:spPr bwMode="auto">
          <a:xfrm>
            <a:off x="2514600" y="3844925"/>
            <a:ext cx="187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2400" b="1">
                <a:latin typeface="Lucida Sans" panose="020B0602030504020204" pitchFamily="34" charset="0"/>
                <a:ea typeface="MS PGothic" panose="020B0600070205080204" pitchFamily="34" charset="-128"/>
              </a:rPr>
              <a:t>Search for: </a:t>
            </a:r>
          </a:p>
        </p:txBody>
      </p:sp>
      <p:sp>
        <p:nvSpPr>
          <p:cNvPr id="18439" name="Rectangle 7">
            <a:extLst>
              <a:ext uri="{FF2B5EF4-FFF2-40B4-BE49-F238E27FC236}">
                <a16:creationId xmlns:a16="http://schemas.microsoft.com/office/drawing/2014/main" id="{F1D2C190-5F2F-419E-B9F9-274F698CE30E}"/>
              </a:ext>
            </a:extLst>
          </p:cNvPr>
          <p:cNvSpPr>
            <a:spLocks noChangeArrowheads="1"/>
          </p:cNvSpPr>
          <p:nvPr/>
        </p:nvSpPr>
        <p:spPr bwMode="auto">
          <a:xfrm>
            <a:off x="4587875" y="3962400"/>
            <a:ext cx="2133600" cy="3048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endParaRPr lang="en-US" altLang="en-US" sz="2400">
              <a:latin typeface="Lucida Sans" panose="020B0602030504020204" pitchFamily="34" charset="0"/>
              <a:ea typeface="MS PGothic" panose="020B0600070205080204" pitchFamily="34" charset="-128"/>
            </a:endParaRPr>
          </a:p>
        </p:txBody>
      </p:sp>
      <p:sp>
        <p:nvSpPr>
          <p:cNvPr id="1202186" name="Text Box 10">
            <a:extLst>
              <a:ext uri="{FF2B5EF4-FFF2-40B4-BE49-F238E27FC236}">
                <a16:creationId xmlns:a16="http://schemas.microsoft.com/office/drawing/2014/main" id="{0B3C55B2-8105-4F59-BC90-BE0A7AEC0033}"/>
              </a:ext>
            </a:extLst>
          </p:cNvPr>
          <p:cNvSpPr txBox="1">
            <a:spLocks noChangeArrowheads="1"/>
          </p:cNvSpPr>
          <p:nvPr/>
        </p:nvSpPr>
        <p:spPr bwMode="auto">
          <a:xfrm>
            <a:off x="2514600" y="4419600"/>
            <a:ext cx="3879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2600" i="1">
                <a:solidFill>
                  <a:schemeClr val="tx2"/>
                </a:solidFill>
                <a:latin typeface="Arial" panose="020B0604020202020204" pitchFamily="34" charset="0"/>
                <a:ea typeface="MS PGothic" panose="020B0600070205080204" pitchFamily="34" charset="-128"/>
              </a:rPr>
              <a:t>0 matching results found.</a:t>
            </a:r>
          </a:p>
        </p:txBody>
      </p:sp>
      <p:sp>
        <p:nvSpPr>
          <p:cNvPr id="18441" name="TextBox 4">
            <a:extLst>
              <a:ext uri="{FF2B5EF4-FFF2-40B4-BE49-F238E27FC236}">
                <a16:creationId xmlns:a16="http://schemas.microsoft.com/office/drawing/2014/main" id="{C607AB1D-B625-4DCA-99AA-C16DB4BBE0E1}"/>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21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21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p:bldP spid="120218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B53025D-8002-4D2A-BBCD-E66553919B81}"/>
              </a:ext>
            </a:extLst>
          </p:cNvPr>
          <p:cNvSpPr>
            <a:spLocks noGrp="1" noChangeArrowheads="1"/>
          </p:cNvSpPr>
          <p:nvPr>
            <p:ph type="title"/>
          </p:nvPr>
        </p:nvSpPr>
        <p:spPr/>
        <p:txBody>
          <a:bodyPr/>
          <a:lstStyle/>
          <a:p>
            <a:pPr eaLnBrk="1" hangingPunct="1">
              <a:defRPr/>
            </a:pPr>
            <a:r>
              <a:rPr lang="en-US" altLang="en-US"/>
              <a:t>Precision/Recall</a:t>
            </a:r>
          </a:p>
        </p:txBody>
      </p:sp>
      <p:sp>
        <p:nvSpPr>
          <p:cNvPr id="30723" name="Rectangle 3">
            <a:extLst>
              <a:ext uri="{FF2B5EF4-FFF2-40B4-BE49-F238E27FC236}">
                <a16:creationId xmlns:a16="http://schemas.microsoft.com/office/drawing/2014/main" id="{6E882257-F3B5-4137-864B-B060547EF653}"/>
              </a:ext>
            </a:extLst>
          </p:cNvPr>
          <p:cNvSpPr>
            <a:spLocks noGrp="1" noChangeArrowheads="1"/>
          </p:cNvSpPr>
          <p:nvPr>
            <p:ph idx="1"/>
          </p:nvPr>
        </p:nvSpPr>
        <p:spPr>
          <a:xfrm>
            <a:off x="685800" y="1752600"/>
            <a:ext cx="8001000" cy="4876800"/>
          </a:xfrm>
        </p:spPr>
        <p:txBody>
          <a:bodyPr/>
          <a:lstStyle/>
          <a:p>
            <a:pPr marL="304804" indent="-304804" eaLnBrk="1" hangingPunct="1">
              <a:defRPr/>
            </a:pPr>
            <a:r>
              <a:rPr lang="en-US" altLang="en-US" dirty="0"/>
              <a:t>You can get high recall (but low precision) by retrieving all docs for all queries!</a:t>
            </a:r>
          </a:p>
          <a:p>
            <a:pPr marL="304804" indent="-304804" eaLnBrk="1" hangingPunct="1">
              <a:defRPr/>
            </a:pPr>
            <a:r>
              <a:rPr lang="en-US" altLang="en-US" dirty="0"/>
              <a:t>Recall is a non-decreasing function of the number of docs retrieved</a:t>
            </a:r>
          </a:p>
          <a:p>
            <a:pPr marL="304804" indent="-304804" eaLnBrk="1" hangingPunct="1">
              <a:defRPr/>
            </a:pPr>
            <a:endParaRPr lang="en-US" altLang="en-US" dirty="0"/>
          </a:p>
          <a:p>
            <a:pPr marL="304804" indent="-304804" eaLnBrk="1" hangingPunct="1">
              <a:defRPr/>
            </a:pPr>
            <a:r>
              <a:rPr lang="en-US" altLang="en-US" dirty="0"/>
              <a:t>In a good system, precision decreases as either the number of docs retrieved or recall increases</a:t>
            </a:r>
          </a:p>
        </p:txBody>
      </p:sp>
      <p:sp>
        <p:nvSpPr>
          <p:cNvPr id="19460" name="TextBox 4">
            <a:extLst>
              <a:ext uri="{FF2B5EF4-FFF2-40B4-BE49-F238E27FC236}">
                <a16:creationId xmlns:a16="http://schemas.microsoft.com/office/drawing/2014/main" id="{1CB3C610-3144-4D15-998C-DF03BA589033}"/>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3EC76E6-5457-4CDA-914E-636BBDCAAE5D}"/>
              </a:ext>
            </a:extLst>
          </p:cNvPr>
          <p:cNvSpPr>
            <a:spLocks noGrp="1" noChangeArrowheads="1"/>
          </p:cNvSpPr>
          <p:nvPr>
            <p:ph type="title"/>
          </p:nvPr>
        </p:nvSpPr>
        <p:spPr/>
        <p:txBody>
          <a:bodyPr/>
          <a:lstStyle/>
          <a:p>
            <a:pPr eaLnBrk="1" hangingPunct="1">
              <a:defRPr/>
            </a:pPr>
            <a:r>
              <a:rPr lang="en-US" altLang="en-US"/>
              <a:t>Difficulties in using precision/recall</a:t>
            </a:r>
          </a:p>
        </p:txBody>
      </p:sp>
      <p:sp>
        <p:nvSpPr>
          <p:cNvPr id="31747" name="Rectangle 3">
            <a:extLst>
              <a:ext uri="{FF2B5EF4-FFF2-40B4-BE49-F238E27FC236}">
                <a16:creationId xmlns:a16="http://schemas.microsoft.com/office/drawing/2014/main" id="{2FC8EB98-6519-4739-9A65-A4BED007E2C7}"/>
              </a:ext>
            </a:extLst>
          </p:cNvPr>
          <p:cNvSpPr>
            <a:spLocks noGrp="1" noChangeArrowheads="1"/>
          </p:cNvSpPr>
          <p:nvPr>
            <p:ph idx="1"/>
          </p:nvPr>
        </p:nvSpPr>
        <p:spPr/>
        <p:txBody>
          <a:bodyPr/>
          <a:lstStyle/>
          <a:p>
            <a:pPr marL="304804" indent="-304804" eaLnBrk="1" hangingPunct="1">
              <a:defRPr/>
            </a:pPr>
            <a:r>
              <a:rPr lang="en-US" altLang="en-US" dirty="0"/>
              <a:t>Should average over large document collection/query ensembles</a:t>
            </a:r>
          </a:p>
          <a:p>
            <a:pPr marL="304804" indent="-304804" eaLnBrk="1" hangingPunct="1">
              <a:defRPr/>
            </a:pPr>
            <a:r>
              <a:rPr lang="en-US" altLang="en-US" dirty="0"/>
              <a:t>Need human relevance assessments</a:t>
            </a:r>
          </a:p>
          <a:p>
            <a:pPr marL="304804" indent="-304804" eaLnBrk="1" hangingPunct="1">
              <a:defRPr/>
            </a:pPr>
            <a:r>
              <a:rPr lang="en-US" altLang="en-US" dirty="0"/>
              <a:t>Assessments have to be binary</a:t>
            </a:r>
          </a:p>
          <a:p>
            <a:pPr marL="304804" indent="-304804" eaLnBrk="1" hangingPunct="1">
              <a:defRPr/>
            </a:pPr>
            <a:r>
              <a:rPr lang="en-US" altLang="en-US" dirty="0"/>
              <a:t>Heavily skewed by collection/authorship</a:t>
            </a:r>
          </a:p>
          <a:p>
            <a:pPr marL="660408" lvl="1" indent="-254003" eaLnBrk="1" hangingPunct="1">
              <a:defRPr/>
            </a:pPr>
            <a:r>
              <a:rPr lang="en-US" altLang="en-US" dirty="0"/>
              <a:t>Results may not translate from one domain to another</a:t>
            </a:r>
          </a:p>
        </p:txBody>
      </p:sp>
      <p:sp>
        <p:nvSpPr>
          <p:cNvPr id="20484" name="TextBox 4">
            <a:extLst>
              <a:ext uri="{FF2B5EF4-FFF2-40B4-BE49-F238E27FC236}">
                <a16:creationId xmlns:a16="http://schemas.microsoft.com/office/drawing/2014/main" id="{5010F2D1-104C-41E9-82F5-018958A69BE8}"/>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E1A49D6-7C92-4CE1-8DFC-C060D3276F8B}"/>
              </a:ext>
            </a:extLst>
          </p:cNvPr>
          <p:cNvSpPr>
            <a:spLocks noGrp="1" noChangeArrowheads="1"/>
          </p:cNvSpPr>
          <p:nvPr>
            <p:ph type="title"/>
          </p:nvPr>
        </p:nvSpPr>
        <p:spPr/>
        <p:txBody>
          <a:bodyPr/>
          <a:lstStyle/>
          <a:p>
            <a:pPr eaLnBrk="1" hangingPunct="1">
              <a:defRPr/>
            </a:pPr>
            <a:r>
              <a:rPr lang="en-US" altLang="en-US"/>
              <a:t>A combined measure: </a:t>
            </a:r>
            <a:r>
              <a:rPr lang="en-US" altLang="en-US" i="1"/>
              <a:t>F</a:t>
            </a:r>
          </a:p>
        </p:txBody>
      </p:sp>
      <p:sp>
        <p:nvSpPr>
          <p:cNvPr id="32771" name="Rectangle 3">
            <a:extLst>
              <a:ext uri="{FF2B5EF4-FFF2-40B4-BE49-F238E27FC236}">
                <a16:creationId xmlns:a16="http://schemas.microsoft.com/office/drawing/2014/main" id="{88834187-8658-48ED-A828-D143199FDFAE}"/>
              </a:ext>
            </a:extLst>
          </p:cNvPr>
          <p:cNvSpPr>
            <a:spLocks noGrp="1" noChangeArrowheads="1"/>
          </p:cNvSpPr>
          <p:nvPr>
            <p:ph idx="1"/>
          </p:nvPr>
        </p:nvSpPr>
        <p:spPr>
          <a:xfrm>
            <a:off x="685800" y="1752600"/>
            <a:ext cx="8001000" cy="4876800"/>
          </a:xfrm>
        </p:spPr>
        <p:txBody>
          <a:bodyPr/>
          <a:lstStyle/>
          <a:p>
            <a:pPr marL="304804" indent="-304804" eaLnBrk="1" hangingPunct="1">
              <a:defRPr/>
            </a:pPr>
            <a:r>
              <a:rPr lang="en-US" altLang="en-US"/>
              <a:t>Combined measure that assesses precision/recall tradeoff is </a:t>
            </a:r>
            <a:r>
              <a:rPr lang="en-US" altLang="en-US" b="1"/>
              <a:t>F measure</a:t>
            </a:r>
            <a:r>
              <a:rPr lang="en-US" altLang="en-US"/>
              <a:t> (weighted harmonic mean):</a:t>
            </a:r>
          </a:p>
          <a:p>
            <a:pPr marL="304804" indent="-304804" eaLnBrk="1" hangingPunct="1">
              <a:defRPr/>
            </a:pPr>
            <a:endParaRPr lang="en-US" altLang="en-US"/>
          </a:p>
          <a:p>
            <a:pPr marL="304804" indent="-304804" eaLnBrk="1" hangingPunct="1">
              <a:defRPr/>
            </a:pPr>
            <a:endParaRPr lang="en-US" altLang="en-US"/>
          </a:p>
          <a:p>
            <a:pPr marL="304804" indent="-304804" eaLnBrk="1" hangingPunct="1">
              <a:defRPr/>
            </a:pPr>
            <a:endParaRPr lang="en-US" altLang="en-US"/>
          </a:p>
          <a:p>
            <a:pPr marL="304804" indent="-304804" eaLnBrk="1" hangingPunct="1">
              <a:defRPr/>
            </a:pPr>
            <a:endParaRPr lang="en-US" altLang="en-US"/>
          </a:p>
          <a:p>
            <a:pPr marL="304804" indent="-304804" eaLnBrk="1" hangingPunct="1">
              <a:defRPr/>
            </a:pPr>
            <a:r>
              <a:rPr lang="en-US" altLang="en-US"/>
              <a:t>People usually use balanced </a:t>
            </a:r>
            <a:r>
              <a:rPr lang="en-US" altLang="en-US" i="1"/>
              <a:t>F</a:t>
            </a:r>
            <a:r>
              <a:rPr lang="en-US" altLang="en-US" i="1" baseline="-25000"/>
              <a:t>1</a:t>
            </a:r>
            <a:r>
              <a:rPr lang="en-US" altLang="en-US" baseline="-25000"/>
              <a:t> </a:t>
            </a:r>
            <a:r>
              <a:rPr lang="en-US" altLang="en-US"/>
              <a:t>measure</a:t>
            </a:r>
          </a:p>
          <a:p>
            <a:pPr marL="660408" lvl="1" indent="-254003" eaLnBrk="1" hangingPunct="1">
              <a:defRPr/>
            </a:pPr>
            <a:r>
              <a:rPr lang="en-US" altLang="en-US"/>
              <a:t>  i.e., with </a:t>
            </a:r>
            <a:r>
              <a:rPr lang="en-US" altLang="en-US">
                <a:sym typeface="Symbol" panose="05050102010706020507" pitchFamily="18" charset="2"/>
              </a:rPr>
              <a:t></a:t>
            </a:r>
            <a:r>
              <a:rPr lang="en-US" altLang="en-US"/>
              <a:t> = 1 or </a:t>
            </a:r>
            <a:r>
              <a:rPr lang="en-US" altLang="en-US">
                <a:sym typeface="Symbol" panose="05050102010706020507" pitchFamily="18" charset="2"/>
              </a:rPr>
              <a:t> = ½</a:t>
            </a:r>
            <a:endParaRPr lang="en-US" altLang="en-US"/>
          </a:p>
          <a:p>
            <a:pPr marL="304804" indent="-304804" eaLnBrk="1" hangingPunct="1">
              <a:defRPr/>
            </a:pPr>
            <a:r>
              <a:rPr lang="en-US" altLang="en-US"/>
              <a:t>Harmonic mean is a conservative average</a:t>
            </a:r>
          </a:p>
          <a:p>
            <a:pPr marL="660408" lvl="1" indent="-254003" eaLnBrk="1" hangingPunct="1">
              <a:defRPr/>
            </a:pPr>
            <a:r>
              <a:rPr lang="en-US" altLang="en-US"/>
              <a:t>See CJ van Rijsbergen, </a:t>
            </a:r>
            <a:r>
              <a:rPr lang="en-US" altLang="en-US" i="1"/>
              <a:t>Information Retrieval</a:t>
            </a:r>
            <a:endParaRPr lang="en-US" altLang="en-US"/>
          </a:p>
        </p:txBody>
      </p:sp>
      <p:graphicFrame>
        <p:nvGraphicFramePr>
          <p:cNvPr id="21508" name="Object 2">
            <a:extLst>
              <a:ext uri="{FF2B5EF4-FFF2-40B4-BE49-F238E27FC236}">
                <a16:creationId xmlns:a16="http://schemas.microsoft.com/office/drawing/2014/main" id="{91A45734-5DBA-483D-85BD-918EAC6F1A48}"/>
              </a:ext>
            </a:extLst>
          </p:cNvPr>
          <p:cNvGraphicFramePr>
            <a:graphicFrameLocks noChangeAspect="1"/>
          </p:cNvGraphicFramePr>
          <p:nvPr/>
        </p:nvGraphicFramePr>
        <p:xfrm>
          <a:off x="1524000" y="2347913"/>
          <a:ext cx="5675313" cy="1651000"/>
        </p:xfrm>
        <a:graphic>
          <a:graphicData uri="http://schemas.openxmlformats.org/presentationml/2006/ole">
            <mc:AlternateContent xmlns:mc="http://schemas.openxmlformats.org/markup-compatibility/2006">
              <mc:Choice xmlns:v="urn:schemas-microsoft-com:vml" Requires="v">
                <p:oleObj spid="_x0000_s21515" name="Equation" r:id="rId3" imgW="2095500" imgH="609600" progId="Equation.3">
                  <p:embed/>
                </p:oleObj>
              </mc:Choice>
              <mc:Fallback>
                <p:oleObj name="Equation" r:id="rId3" imgW="2095500" imgH="609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347913"/>
                        <a:ext cx="5675313"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1509" name="TextBox 4">
            <a:extLst>
              <a:ext uri="{FF2B5EF4-FFF2-40B4-BE49-F238E27FC236}">
                <a16:creationId xmlns:a16="http://schemas.microsoft.com/office/drawing/2014/main" id="{4DFC4756-C0D9-4BAD-AADB-C047B94FD929}"/>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FB6A7B7-1CE1-447D-A8D9-85F19008DAF8}"/>
              </a:ext>
            </a:extLst>
          </p:cNvPr>
          <p:cNvSpPr>
            <a:spLocks noGrp="1" noChangeArrowheads="1"/>
          </p:cNvSpPr>
          <p:nvPr>
            <p:ph type="title"/>
          </p:nvPr>
        </p:nvSpPr>
        <p:spPr/>
        <p:txBody>
          <a:bodyPr/>
          <a:lstStyle/>
          <a:p>
            <a:pPr eaLnBrk="1" hangingPunct="1">
              <a:defRPr/>
            </a:pPr>
            <a:r>
              <a:rPr lang="en-US" altLang="en-US"/>
              <a:t>Evaluating ranked results</a:t>
            </a:r>
          </a:p>
        </p:txBody>
      </p:sp>
      <p:sp>
        <p:nvSpPr>
          <p:cNvPr id="34819" name="Rectangle 3">
            <a:extLst>
              <a:ext uri="{FF2B5EF4-FFF2-40B4-BE49-F238E27FC236}">
                <a16:creationId xmlns:a16="http://schemas.microsoft.com/office/drawing/2014/main" id="{8375F960-6F13-453C-8AD9-6ABE94AF18D8}"/>
              </a:ext>
            </a:extLst>
          </p:cNvPr>
          <p:cNvSpPr>
            <a:spLocks noGrp="1" noChangeArrowheads="1"/>
          </p:cNvSpPr>
          <p:nvPr>
            <p:ph idx="1"/>
          </p:nvPr>
        </p:nvSpPr>
        <p:spPr/>
        <p:txBody>
          <a:bodyPr/>
          <a:lstStyle/>
          <a:p>
            <a:pPr marL="304804" indent="-304804" eaLnBrk="1" hangingPunct="1">
              <a:defRPr/>
            </a:pPr>
            <a:r>
              <a:rPr lang="en-US" altLang="en-US"/>
              <a:t>Evaluation of ranked results:</a:t>
            </a:r>
          </a:p>
          <a:p>
            <a:pPr marL="660408" lvl="1" indent="-254003" eaLnBrk="1" hangingPunct="1">
              <a:defRPr/>
            </a:pPr>
            <a:r>
              <a:rPr lang="en-US" altLang="en-US"/>
              <a:t>The system can return any number of results</a:t>
            </a:r>
          </a:p>
          <a:p>
            <a:pPr marL="660408" lvl="1" indent="-254003" eaLnBrk="1" hangingPunct="1">
              <a:defRPr/>
            </a:pPr>
            <a:r>
              <a:rPr lang="en-US" altLang="en-US"/>
              <a:t>By taking various numbers of the top returned documents (levels of recall), the evaluator can produce a </a:t>
            </a:r>
            <a:r>
              <a:rPr lang="en-US" altLang="en-US" i="1"/>
              <a:t>precision-recall curve</a:t>
            </a:r>
            <a:endParaRPr lang="en-US" altLang="en-US"/>
          </a:p>
        </p:txBody>
      </p:sp>
      <p:sp>
        <p:nvSpPr>
          <p:cNvPr id="23556" name="TextBox 4">
            <a:extLst>
              <a:ext uri="{FF2B5EF4-FFF2-40B4-BE49-F238E27FC236}">
                <a16:creationId xmlns:a16="http://schemas.microsoft.com/office/drawing/2014/main" id="{A3950F2C-4B89-4CCA-A6AD-62719953DB8B}"/>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5D51FA3-17C5-42B9-8F77-B7F4F6474134}"/>
              </a:ext>
            </a:extLst>
          </p:cNvPr>
          <p:cNvSpPr>
            <a:spLocks noGrp="1" noChangeArrowheads="1"/>
          </p:cNvSpPr>
          <p:nvPr>
            <p:ph type="title"/>
          </p:nvPr>
        </p:nvSpPr>
        <p:spPr/>
        <p:txBody>
          <a:bodyPr/>
          <a:lstStyle/>
          <a:p>
            <a:pPr eaLnBrk="1" hangingPunct="1">
              <a:defRPr/>
            </a:pPr>
            <a:r>
              <a:rPr lang="en-US" altLang="en-US"/>
              <a:t>A precision-recall curve</a:t>
            </a:r>
          </a:p>
        </p:txBody>
      </p:sp>
      <p:graphicFrame>
        <p:nvGraphicFramePr>
          <p:cNvPr id="24579" name="Object 2">
            <a:extLst>
              <a:ext uri="{FF2B5EF4-FFF2-40B4-BE49-F238E27FC236}">
                <a16:creationId xmlns:a16="http://schemas.microsoft.com/office/drawing/2014/main" id="{604C6285-FDA9-4F21-A602-EA1F66C31882}"/>
              </a:ext>
            </a:extLst>
          </p:cNvPr>
          <p:cNvGraphicFramePr>
            <a:graphicFrameLocks noGrp="1" noChangeAspect="1"/>
          </p:cNvGraphicFramePr>
          <p:nvPr>
            <p:ph idx="1"/>
          </p:nvPr>
        </p:nvGraphicFramePr>
        <p:xfrm>
          <a:off x="966788" y="1371600"/>
          <a:ext cx="7210425" cy="4981575"/>
        </p:xfrm>
        <a:graphic>
          <a:graphicData uri="http://schemas.openxmlformats.org/presentationml/2006/ole">
            <mc:AlternateContent xmlns:mc="http://schemas.openxmlformats.org/markup-compatibility/2006">
              <mc:Choice xmlns:v="urn:schemas-microsoft-com:vml" Requires="v">
                <p:oleObj spid="_x0000_s24586" name="Chart" r:id="rId3" imgW="4219651" imgH="2914802" progId="Excel.Chart.8">
                  <p:embed/>
                </p:oleObj>
              </mc:Choice>
              <mc:Fallback>
                <p:oleObj name="Chart" r:id="rId3" imgW="4219651" imgH="2914802" progId="Excel.Chart.8">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1371600"/>
                        <a:ext cx="7210425"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580" name="TextBox 4">
            <a:extLst>
              <a:ext uri="{FF2B5EF4-FFF2-40B4-BE49-F238E27FC236}">
                <a16:creationId xmlns:a16="http://schemas.microsoft.com/office/drawing/2014/main" id="{98965DAF-9367-4374-B62C-23DBACF5E769}"/>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41D3423-C810-4744-B2CA-01CFCF5C6F8E}"/>
              </a:ext>
            </a:extLst>
          </p:cNvPr>
          <p:cNvSpPr>
            <a:spLocks noGrp="1" noChangeArrowheads="1"/>
          </p:cNvSpPr>
          <p:nvPr>
            <p:ph type="title"/>
          </p:nvPr>
        </p:nvSpPr>
        <p:spPr/>
        <p:txBody>
          <a:bodyPr/>
          <a:lstStyle/>
          <a:p>
            <a:pPr eaLnBrk="1" hangingPunct="1">
              <a:defRPr/>
            </a:pPr>
            <a:r>
              <a:rPr lang="en-US" altLang="en-US"/>
              <a:t>Averaging over queries</a:t>
            </a:r>
          </a:p>
        </p:txBody>
      </p:sp>
      <p:sp>
        <p:nvSpPr>
          <p:cNvPr id="36867" name="Rectangle 3">
            <a:extLst>
              <a:ext uri="{FF2B5EF4-FFF2-40B4-BE49-F238E27FC236}">
                <a16:creationId xmlns:a16="http://schemas.microsoft.com/office/drawing/2014/main" id="{CC184653-132D-4BEF-98F4-229F7A464D8F}"/>
              </a:ext>
            </a:extLst>
          </p:cNvPr>
          <p:cNvSpPr>
            <a:spLocks noGrp="1" noChangeArrowheads="1"/>
          </p:cNvSpPr>
          <p:nvPr>
            <p:ph idx="1"/>
          </p:nvPr>
        </p:nvSpPr>
        <p:spPr/>
        <p:txBody>
          <a:bodyPr/>
          <a:lstStyle/>
          <a:p>
            <a:pPr marL="304804" indent="-304804" eaLnBrk="1" hangingPunct="1">
              <a:defRPr/>
            </a:pPr>
            <a:r>
              <a:rPr lang="en-US" altLang="en-US"/>
              <a:t>A precision-recall graph for one query isn</a:t>
            </a:r>
            <a:r>
              <a:rPr lang="ja-JP" altLang="en-US"/>
              <a:t>’</a:t>
            </a:r>
            <a:r>
              <a:rPr lang="en-US" altLang="ja-JP"/>
              <a:t>t a very sensible thing to look at</a:t>
            </a:r>
          </a:p>
          <a:p>
            <a:pPr marL="304804" indent="-304804" eaLnBrk="1" hangingPunct="1">
              <a:defRPr/>
            </a:pPr>
            <a:r>
              <a:rPr lang="en-US" altLang="en-US"/>
              <a:t>You need to average performance over a whole bunch of queries.</a:t>
            </a:r>
          </a:p>
          <a:p>
            <a:pPr marL="304804" indent="-304804" eaLnBrk="1" hangingPunct="1">
              <a:defRPr/>
            </a:pPr>
            <a:r>
              <a:rPr lang="en-US" altLang="en-US"/>
              <a:t>But there</a:t>
            </a:r>
            <a:r>
              <a:rPr lang="ja-JP" altLang="en-US"/>
              <a:t>’</a:t>
            </a:r>
            <a:r>
              <a:rPr lang="en-US" altLang="ja-JP"/>
              <a:t>s a technical issue: </a:t>
            </a:r>
          </a:p>
          <a:p>
            <a:pPr marL="660408" lvl="1" indent="-254003" eaLnBrk="1" hangingPunct="1">
              <a:defRPr/>
            </a:pPr>
            <a:r>
              <a:rPr lang="en-US" altLang="en-US"/>
              <a:t>Precision-recall calculations place some points on the graph</a:t>
            </a:r>
          </a:p>
          <a:p>
            <a:pPr marL="660408" lvl="1" indent="-254003" eaLnBrk="1" hangingPunct="1">
              <a:defRPr/>
            </a:pPr>
            <a:r>
              <a:rPr lang="en-US" altLang="en-US"/>
              <a:t>How do you determine a value (interpolate) between the points?</a:t>
            </a:r>
          </a:p>
        </p:txBody>
      </p:sp>
      <p:sp>
        <p:nvSpPr>
          <p:cNvPr id="25604" name="TextBox 4">
            <a:extLst>
              <a:ext uri="{FF2B5EF4-FFF2-40B4-BE49-F238E27FC236}">
                <a16:creationId xmlns:a16="http://schemas.microsoft.com/office/drawing/2014/main" id="{BAEF0A91-B6DA-43C3-9E35-7ADC4E1CD330}"/>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2DD8528-E38C-43F9-95E7-CB5AF2AD9307}"/>
              </a:ext>
            </a:extLst>
          </p:cNvPr>
          <p:cNvSpPr>
            <a:spLocks noGrp="1" noChangeArrowheads="1"/>
          </p:cNvSpPr>
          <p:nvPr>
            <p:ph type="title"/>
          </p:nvPr>
        </p:nvSpPr>
        <p:spPr/>
        <p:txBody>
          <a:bodyPr/>
          <a:lstStyle/>
          <a:p>
            <a:pPr eaLnBrk="1" hangingPunct="1">
              <a:defRPr/>
            </a:pPr>
            <a:r>
              <a:rPr lang="en-US" altLang="en-US"/>
              <a:t>Interpolated precision</a:t>
            </a:r>
          </a:p>
        </p:txBody>
      </p:sp>
      <p:sp>
        <p:nvSpPr>
          <p:cNvPr id="37891" name="Rectangle 3">
            <a:extLst>
              <a:ext uri="{FF2B5EF4-FFF2-40B4-BE49-F238E27FC236}">
                <a16:creationId xmlns:a16="http://schemas.microsoft.com/office/drawing/2014/main" id="{FB715639-03D5-49A7-89B9-4E1D71C6F5AD}"/>
              </a:ext>
            </a:extLst>
          </p:cNvPr>
          <p:cNvSpPr>
            <a:spLocks noGrp="1" noChangeArrowheads="1"/>
          </p:cNvSpPr>
          <p:nvPr>
            <p:ph idx="1"/>
          </p:nvPr>
        </p:nvSpPr>
        <p:spPr/>
        <p:txBody>
          <a:bodyPr/>
          <a:lstStyle/>
          <a:p>
            <a:pPr marL="304804" indent="-304804" eaLnBrk="1" hangingPunct="1">
              <a:defRPr/>
            </a:pPr>
            <a:r>
              <a:rPr lang="en-US" altLang="en-US"/>
              <a:t>Idea: If locally precision increases with increasing recall, then you should get to count that…</a:t>
            </a:r>
          </a:p>
          <a:p>
            <a:pPr marL="304804" indent="-304804" eaLnBrk="1" hangingPunct="1">
              <a:defRPr/>
            </a:pPr>
            <a:r>
              <a:rPr lang="en-US" altLang="en-US"/>
              <a:t>So you take the max of precisions to right of value</a:t>
            </a:r>
          </a:p>
        </p:txBody>
      </p:sp>
      <p:pic>
        <p:nvPicPr>
          <p:cNvPr id="26628" name="Picture 4">
            <a:extLst>
              <a:ext uri="{FF2B5EF4-FFF2-40B4-BE49-F238E27FC236}">
                <a16:creationId xmlns:a16="http://schemas.microsoft.com/office/drawing/2014/main" id="{F9FEE09B-7075-4281-BD32-19C5B25FA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250" t="21051" r="8928" b="22232"/>
          <a:stretch>
            <a:fillRect/>
          </a:stretch>
        </p:blipFill>
        <p:spPr bwMode="auto">
          <a:xfrm>
            <a:off x="381000" y="3200400"/>
            <a:ext cx="80772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4">
            <a:extLst>
              <a:ext uri="{FF2B5EF4-FFF2-40B4-BE49-F238E27FC236}">
                <a16:creationId xmlns:a16="http://schemas.microsoft.com/office/drawing/2014/main" id="{6AB0D6DA-AE65-4BE6-9B3F-A7B2A2EC06EC}"/>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0EB93B-D3AF-4CA1-9744-43DF583CB2CE}"/>
              </a:ext>
            </a:extLst>
          </p:cNvPr>
          <p:cNvSpPr>
            <a:spLocks noGrp="1" noChangeArrowheads="1"/>
          </p:cNvSpPr>
          <p:nvPr>
            <p:ph type="title"/>
          </p:nvPr>
        </p:nvSpPr>
        <p:spPr/>
        <p:txBody>
          <a:bodyPr/>
          <a:lstStyle/>
          <a:p>
            <a:pPr eaLnBrk="1" hangingPunct="1">
              <a:defRPr/>
            </a:pPr>
            <a:r>
              <a:rPr lang="en-US" altLang="en-US"/>
              <a:t>Evaluation</a:t>
            </a:r>
          </a:p>
        </p:txBody>
      </p:sp>
      <p:sp>
        <p:nvSpPr>
          <p:cNvPr id="38915" name="Rectangle 3">
            <a:extLst>
              <a:ext uri="{FF2B5EF4-FFF2-40B4-BE49-F238E27FC236}">
                <a16:creationId xmlns:a16="http://schemas.microsoft.com/office/drawing/2014/main" id="{9EA1C5D1-1A75-4630-9A68-80DDCE3694B2}"/>
              </a:ext>
            </a:extLst>
          </p:cNvPr>
          <p:cNvSpPr>
            <a:spLocks noGrp="1" noChangeArrowheads="1"/>
          </p:cNvSpPr>
          <p:nvPr>
            <p:ph idx="1"/>
          </p:nvPr>
        </p:nvSpPr>
        <p:spPr>
          <a:xfrm>
            <a:off x="685800" y="1752600"/>
            <a:ext cx="8077200" cy="4876800"/>
          </a:xfrm>
        </p:spPr>
        <p:txBody>
          <a:bodyPr/>
          <a:lstStyle/>
          <a:p>
            <a:pPr marL="304804" indent="-304804" eaLnBrk="1" hangingPunct="1">
              <a:defRPr/>
            </a:pPr>
            <a:r>
              <a:rPr lang="en-US" altLang="en-US" sz="2400" dirty="0"/>
              <a:t>Graphs are good, but people want summary measures!</a:t>
            </a:r>
          </a:p>
          <a:p>
            <a:pPr marL="660408" lvl="1" indent="-254003" eaLnBrk="1" hangingPunct="1">
              <a:defRPr/>
            </a:pPr>
            <a:r>
              <a:rPr lang="en-US" altLang="en-US" dirty="0"/>
              <a:t>Precision at fixed retrieval level</a:t>
            </a:r>
          </a:p>
          <a:p>
            <a:pPr marL="1016013" lvl="2" indent="-203203" eaLnBrk="1" hangingPunct="1">
              <a:defRPr/>
            </a:pPr>
            <a:r>
              <a:rPr lang="en-US" altLang="en-US" dirty="0"/>
              <a:t>Precision-at-</a:t>
            </a:r>
            <a:r>
              <a:rPr lang="en-US" altLang="en-US" i="1" dirty="0"/>
              <a:t>k</a:t>
            </a:r>
            <a:r>
              <a:rPr lang="en-US" altLang="en-US" dirty="0"/>
              <a:t>: Precision of top </a:t>
            </a:r>
            <a:r>
              <a:rPr lang="en-US" altLang="en-US" i="1" dirty="0"/>
              <a:t>k</a:t>
            </a:r>
            <a:r>
              <a:rPr lang="en-US" altLang="en-US" dirty="0"/>
              <a:t> results</a:t>
            </a:r>
          </a:p>
          <a:p>
            <a:pPr marL="1016013" lvl="2" indent="-203203" eaLnBrk="1" hangingPunct="1">
              <a:defRPr/>
            </a:pPr>
            <a:r>
              <a:rPr lang="en-US" altLang="en-US" dirty="0"/>
              <a:t>Perhaps appropriate for most of web search: all people want are good matches on the first one or two results pages</a:t>
            </a:r>
          </a:p>
          <a:p>
            <a:pPr marL="1016013" lvl="2" indent="-203203" eaLnBrk="1" hangingPunct="1">
              <a:defRPr/>
            </a:pPr>
            <a:r>
              <a:rPr lang="en-US" altLang="en-US" dirty="0"/>
              <a:t>But has an arbitrary parameter of </a:t>
            </a:r>
            <a:r>
              <a:rPr lang="en-US" altLang="en-US" i="1" dirty="0"/>
              <a:t>k</a:t>
            </a:r>
            <a:endParaRPr lang="en-US" altLang="en-US" dirty="0"/>
          </a:p>
          <a:p>
            <a:pPr marL="660408" lvl="1" indent="-254003" eaLnBrk="1" hangingPunct="1">
              <a:defRPr/>
            </a:pPr>
            <a:r>
              <a:rPr lang="en-US" altLang="en-US" dirty="0"/>
              <a:t>11-point interpolated average precision</a:t>
            </a:r>
          </a:p>
          <a:p>
            <a:pPr marL="1016013" lvl="2" indent="-203203" eaLnBrk="1" hangingPunct="1">
              <a:defRPr/>
            </a:pPr>
            <a:r>
              <a:rPr lang="en-US" altLang="en-US" dirty="0"/>
              <a:t>The standard measure in the early TREC competitions: you take the precision at 11 levels of recall varying from 0 to 1 by tenths of the documents, using interpolation </a:t>
            </a:r>
            <a:r>
              <a:rPr lang="en-US" altLang="en-US" dirty="0">
                <a:solidFill>
                  <a:srgbClr val="00A000"/>
                </a:solidFill>
              </a:rPr>
              <a:t>(the value for 0 is always interpolated!)</a:t>
            </a:r>
            <a:r>
              <a:rPr lang="en-US" altLang="en-US" dirty="0"/>
              <a:t>, and average them</a:t>
            </a:r>
          </a:p>
          <a:p>
            <a:pPr marL="1016013" lvl="2" indent="-203203" eaLnBrk="1" hangingPunct="1">
              <a:defRPr/>
            </a:pPr>
            <a:r>
              <a:rPr lang="en-US" altLang="en-US" dirty="0"/>
              <a:t>Evaluates performance at all recall levels</a:t>
            </a:r>
          </a:p>
        </p:txBody>
      </p:sp>
      <p:sp>
        <p:nvSpPr>
          <p:cNvPr id="27652" name="TextBox 4">
            <a:extLst>
              <a:ext uri="{FF2B5EF4-FFF2-40B4-BE49-F238E27FC236}">
                <a16:creationId xmlns:a16="http://schemas.microsoft.com/office/drawing/2014/main" id="{50CA93ED-EBEC-4AD0-9F20-7A1E058076A4}"/>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2">
            <a:extLst>
              <a:ext uri="{FF2B5EF4-FFF2-40B4-BE49-F238E27FC236}">
                <a16:creationId xmlns:a16="http://schemas.microsoft.com/office/drawing/2014/main" id="{85EF87E9-FD57-4540-A5D4-3101442BC60D}"/>
              </a:ext>
            </a:extLst>
          </p:cNvPr>
          <p:cNvSpPr>
            <a:spLocks noGrp="1" noChangeArrowheads="1"/>
          </p:cNvSpPr>
          <p:nvPr>
            <p:ph type="title"/>
          </p:nvPr>
        </p:nvSpPr>
        <p:spPr/>
        <p:txBody>
          <a:bodyPr/>
          <a:lstStyle/>
          <a:p>
            <a:pPr eaLnBrk="1" hangingPunct="1">
              <a:defRPr/>
            </a:pPr>
            <a:r>
              <a:rPr lang="en-US" altLang="en-US"/>
              <a:t>Typical (good) 11 point precisions</a:t>
            </a:r>
          </a:p>
        </p:txBody>
      </p:sp>
      <p:graphicFrame>
        <p:nvGraphicFramePr>
          <p:cNvPr id="28675" name="Object 2">
            <a:extLst>
              <a:ext uri="{FF2B5EF4-FFF2-40B4-BE49-F238E27FC236}">
                <a16:creationId xmlns:a16="http://schemas.microsoft.com/office/drawing/2014/main" id="{4FDC4D32-8B53-4B04-B681-069302983BEF}"/>
              </a:ext>
            </a:extLst>
          </p:cNvPr>
          <p:cNvGraphicFramePr>
            <a:graphicFrameLocks noGrp="1" noChangeAspect="1"/>
          </p:cNvGraphicFramePr>
          <p:nvPr>
            <p:ph idx="1"/>
          </p:nvPr>
        </p:nvGraphicFramePr>
        <p:xfrm>
          <a:off x="2057400" y="2220913"/>
          <a:ext cx="5257800" cy="4440237"/>
        </p:xfrm>
        <a:graphic>
          <a:graphicData uri="http://schemas.openxmlformats.org/presentationml/2006/ole">
            <mc:AlternateContent xmlns:mc="http://schemas.openxmlformats.org/markup-compatibility/2006">
              <mc:Choice xmlns:v="urn:schemas-microsoft-com:vml" Requires="v">
                <p:oleObj spid="_x0000_s28683" name="Chart" r:id="rId3" imgW="3857549" imgH="3257702" progId="Excel.Chart.8">
                  <p:embed/>
                </p:oleObj>
              </mc:Choice>
              <mc:Fallback>
                <p:oleObj name="Chart" r:id="rId3" imgW="3857549" imgH="3257702" progId="Excel.Chart.8">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20913"/>
                        <a:ext cx="5257800" cy="4440237"/>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Rectangle 23">
            <a:extLst>
              <a:ext uri="{FF2B5EF4-FFF2-40B4-BE49-F238E27FC236}">
                <a16:creationId xmlns:a16="http://schemas.microsoft.com/office/drawing/2014/main" id="{247593DC-EE8F-4CA3-9749-1884593F9EE7}"/>
              </a:ext>
            </a:extLst>
          </p:cNvPr>
          <p:cNvSpPr>
            <a:spLocks noGrp="1" noChangeArrowheads="1"/>
          </p:cNvSpPr>
          <p:nvPr>
            <p:ph type="body" idx="4294967295"/>
          </p:nvPr>
        </p:nvSpPr>
        <p:spPr>
          <a:xfrm>
            <a:off x="990600" y="1752600"/>
            <a:ext cx="8153400" cy="4876800"/>
          </a:xfrm>
          <a:noFill/>
        </p:spPr>
        <p:txBody>
          <a:bodyPr/>
          <a:lstStyle/>
          <a:p>
            <a:pPr eaLnBrk="1" hangingPunct="1"/>
            <a:r>
              <a:rPr lang="en-US" altLang="en-US" sz="2400"/>
              <a:t>SabIR/Cornell 8A1 11pt precision from TREC 8 (1999) </a:t>
            </a:r>
          </a:p>
        </p:txBody>
      </p:sp>
      <p:sp>
        <p:nvSpPr>
          <p:cNvPr id="28677" name="TextBox 4">
            <a:extLst>
              <a:ext uri="{FF2B5EF4-FFF2-40B4-BE49-F238E27FC236}">
                <a16:creationId xmlns:a16="http://schemas.microsoft.com/office/drawing/2014/main" id="{DA18AD08-5B0B-4743-BC00-A349BE433131}"/>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1E34313-3838-4C60-BD88-145EA73CAC17}"/>
              </a:ext>
            </a:extLst>
          </p:cNvPr>
          <p:cNvSpPr>
            <a:spLocks noGrp="1" noChangeArrowheads="1"/>
          </p:cNvSpPr>
          <p:nvPr>
            <p:ph type="title"/>
          </p:nvPr>
        </p:nvSpPr>
        <p:spPr/>
        <p:txBody>
          <a:bodyPr/>
          <a:lstStyle/>
          <a:p>
            <a:pPr eaLnBrk="1" hangingPunct="1">
              <a:defRPr/>
            </a:pPr>
            <a:r>
              <a:rPr lang="en-US" altLang="en-US"/>
              <a:t>Measures for a search engine</a:t>
            </a:r>
          </a:p>
        </p:txBody>
      </p:sp>
      <p:sp>
        <p:nvSpPr>
          <p:cNvPr id="20483" name="Rectangle 3">
            <a:extLst>
              <a:ext uri="{FF2B5EF4-FFF2-40B4-BE49-F238E27FC236}">
                <a16:creationId xmlns:a16="http://schemas.microsoft.com/office/drawing/2014/main" id="{A38E9CF7-07DE-4EA7-A27D-43BBFA7EED26}"/>
              </a:ext>
            </a:extLst>
          </p:cNvPr>
          <p:cNvSpPr>
            <a:spLocks noGrp="1" noChangeArrowheads="1"/>
          </p:cNvSpPr>
          <p:nvPr>
            <p:ph idx="1"/>
          </p:nvPr>
        </p:nvSpPr>
        <p:spPr/>
        <p:txBody>
          <a:bodyPr/>
          <a:lstStyle/>
          <a:p>
            <a:pPr marL="304804" indent="-304804" eaLnBrk="1" hangingPunct="1">
              <a:defRPr/>
            </a:pPr>
            <a:r>
              <a:rPr lang="en-US" altLang="en-US" dirty="0"/>
              <a:t>How fast does it index</a:t>
            </a:r>
          </a:p>
          <a:p>
            <a:pPr marL="660408" lvl="1" indent="-254003" eaLnBrk="1" hangingPunct="1">
              <a:defRPr/>
            </a:pPr>
            <a:r>
              <a:rPr lang="en-US" altLang="en-US" dirty="0"/>
              <a:t>Number of documents/hour</a:t>
            </a:r>
          </a:p>
          <a:p>
            <a:pPr marL="304804" indent="-304804" eaLnBrk="1" hangingPunct="1">
              <a:defRPr/>
            </a:pPr>
            <a:r>
              <a:rPr lang="en-US" altLang="en-US" dirty="0"/>
              <a:t>How fast does it search</a:t>
            </a:r>
          </a:p>
          <a:p>
            <a:pPr marL="660408" lvl="1" indent="-254003" eaLnBrk="1" hangingPunct="1">
              <a:defRPr/>
            </a:pPr>
            <a:r>
              <a:rPr lang="en-US" altLang="en-US" dirty="0"/>
              <a:t>Latency as a function of index size</a:t>
            </a:r>
          </a:p>
          <a:p>
            <a:pPr marL="304804" indent="-304804" eaLnBrk="1" hangingPunct="1">
              <a:defRPr/>
            </a:pPr>
            <a:r>
              <a:rPr lang="en-US" altLang="en-US" dirty="0"/>
              <a:t>Expressiveness of query language</a:t>
            </a:r>
          </a:p>
          <a:p>
            <a:pPr marL="660408" lvl="1" indent="-254003" eaLnBrk="1" hangingPunct="1">
              <a:defRPr/>
            </a:pPr>
            <a:r>
              <a:rPr lang="en-US" altLang="en-US" dirty="0"/>
              <a:t>Ability to express complex information needs</a:t>
            </a:r>
          </a:p>
          <a:p>
            <a:pPr marL="660408" lvl="1" indent="-254003" eaLnBrk="1" hangingPunct="1">
              <a:defRPr/>
            </a:pPr>
            <a:r>
              <a:rPr lang="en-US" altLang="en-US" dirty="0"/>
              <a:t>Speed on complex queries</a:t>
            </a:r>
          </a:p>
          <a:p>
            <a:pPr marL="304804" indent="-304804" eaLnBrk="1" hangingPunct="1">
              <a:defRPr/>
            </a:pPr>
            <a:r>
              <a:rPr lang="en-US" altLang="en-US" dirty="0"/>
              <a:t>Uncluttered UI</a:t>
            </a:r>
          </a:p>
          <a:p>
            <a:pPr marL="304804" indent="-304804" eaLnBrk="1" hangingPunct="1">
              <a:defRPr/>
            </a:pPr>
            <a:r>
              <a:rPr lang="en-US" altLang="en-US" dirty="0"/>
              <a:t>Is it free?</a:t>
            </a:r>
          </a:p>
        </p:txBody>
      </p:sp>
      <p:sp>
        <p:nvSpPr>
          <p:cNvPr id="9220" name="TextBox 4">
            <a:extLst>
              <a:ext uri="{FF2B5EF4-FFF2-40B4-BE49-F238E27FC236}">
                <a16:creationId xmlns:a16="http://schemas.microsoft.com/office/drawing/2014/main" id="{D1E60B63-768D-4FB6-95EC-40FC9C7439B0}"/>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293B23C-8DAF-4AB3-B2BA-CF7997513565}"/>
              </a:ext>
            </a:extLst>
          </p:cNvPr>
          <p:cNvSpPr>
            <a:spLocks noGrp="1" noChangeArrowheads="1"/>
          </p:cNvSpPr>
          <p:nvPr>
            <p:ph type="title"/>
          </p:nvPr>
        </p:nvSpPr>
        <p:spPr/>
        <p:txBody>
          <a:bodyPr/>
          <a:lstStyle/>
          <a:p>
            <a:pPr>
              <a:defRPr/>
            </a:pPr>
            <a:r>
              <a:rPr lang="en-US" dirty="0"/>
              <a:t>ROC Curve</a:t>
            </a:r>
          </a:p>
        </p:txBody>
      </p:sp>
      <p:sp>
        <p:nvSpPr>
          <p:cNvPr id="23555" name="Rectangle 3">
            <a:extLst>
              <a:ext uri="{FF2B5EF4-FFF2-40B4-BE49-F238E27FC236}">
                <a16:creationId xmlns:a16="http://schemas.microsoft.com/office/drawing/2014/main" id="{1B4240AC-29C2-4B62-B626-B8EA5F6D5059}"/>
              </a:ext>
            </a:extLst>
          </p:cNvPr>
          <p:cNvSpPr>
            <a:spLocks noGrp="1" noRot="1" noChangeAspect="1" noMove="1" noResize="1" noEditPoints="1" noAdjustHandles="1" noChangeArrowheads="1" noChangeShapeType="1" noTextEdit="1"/>
          </p:cNvSpPr>
          <p:nvPr>
            <p:ph idx="1"/>
          </p:nvPr>
        </p:nvSpPr>
        <p:spPr>
          <a:xfrm>
            <a:off x="457200" y="1600201"/>
            <a:ext cx="8229600" cy="4525963"/>
          </a:xfrm>
          <a:blipFill>
            <a:blip r:embed="rId3"/>
            <a:stretch>
              <a:fillRect l="-889" t="-943"/>
            </a:stretch>
          </a:blipFill>
        </p:spPr>
        <p:txBody>
          <a:bodyPr/>
          <a:lstStyle/>
          <a:p>
            <a:pPr>
              <a:defRPr/>
            </a:pPr>
            <a:r>
              <a:rPr lang="en-US">
                <a:noFil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A07E278-1D90-47B4-BC14-7DDD63DD7DA6}"/>
              </a:ext>
            </a:extLst>
          </p:cNvPr>
          <p:cNvSpPr>
            <a:spLocks noGrp="1" noChangeArrowheads="1"/>
          </p:cNvSpPr>
          <p:nvPr>
            <p:ph type="title"/>
          </p:nvPr>
        </p:nvSpPr>
        <p:spPr/>
        <p:txBody>
          <a:bodyPr>
            <a:normAutofit/>
          </a:bodyPr>
          <a:lstStyle/>
          <a:p>
            <a:pPr>
              <a:defRPr/>
            </a:pPr>
            <a:r>
              <a:rPr lang="en-US" dirty="0"/>
              <a:t>Area under ROC Curve (AUC)</a:t>
            </a:r>
          </a:p>
        </p:txBody>
      </p:sp>
      <p:pic>
        <p:nvPicPr>
          <p:cNvPr id="31747" name="Picture 7" descr="rank-ROC">
            <a:extLst>
              <a:ext uri="{FF2B5EF4-FFF2-40B4-BE49-F238E27FC236}">
                <a16:creationId xmlns:a16="http://schemas.microsoft.com/office/drawing/2014/main" id="{AB4B9178-74CB-4DD1-A0F0-763FC79FC3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00538" y="1568450"/>
            <a:ext cx="4368800" cy="4241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5" name="Rectangle 5">
            <a:extLst>
              <a:ext uri="{FF2B5EF4-FFF2-40B4-BE49-F238E27FC236}">
                <a16:creationId xmlns:a16="http://schemas.microsoft.com/office/drawing/2014/main" id="{EA01D8F8-8838-43B6-A2DC-1B99EFEF85CF}"/>
              </a:ext>
            </a:extLst>
          </p:cNvPr>
          <p:cNvSpPr>
            <a:spLocks noGrp="1" noChangeArrowheads="1"/>
          </p:cNvSpPr>
          <p:nvPr>
            <p:ph type="body" sz="half" idx="4294967295"/>
          </p:nvPr>
        </p:nvSpPr>
        <p:spPr>
          <a:xfrm>
            <a:off x="0" y="1600200"/>
            <a:ext cx="3995738" cy="3792538"/>
          </a:xfrm>
        </p:spPr>
        <p:txBody>
          <a:bodyPr>
            <a:normAutofit fontScale="77500" lnSpcReduction="20000"/>
          </a:bodyPr>
          <a:lstStyle/>
          <a:p>
            <a:pPr marL="304804" indent="-304804">
              <a:defRPr/>
            </a:pPr>
            <a:r>
              <a:rPr lang="en-US" sz="2489" dirty="0"/>
              <a:t>ROC = Receiver Operating Characteristic curve</a:t>
            </a:r>
          </a:p>
          <a:p>
            <a:pPr marL="304804" indent="-304804">
              <a:defRPr/>
            </a:pPr>
            <a:r>
              <a:rPr lang="en-US" sz="2489" dirty="0"/>
              <a:t>Suppose ranking is random</a:t>
            </a:r>
          </a:p>
          <a:p>
            <a:pPr marL="660408" lvl="1" indent="-254003">
              <a:defRPr/>
            </a:pPr>
            <a:r>
              <a:rPr lang="en-US" sz="2133" dirty="0"/>
              <a:t>Will get roughly diagonal line</a:t>
            </a:r>
          </a:p>
          <a:p>
            <a:pPr marL="304804" indent="-304804">
              <a:defRPr/>
            </a:pPr>
            <a:r>
              <a:rPr lang="en-US" sz="2489" dirty="0"/>
              <a:t>Good ranking functions</a:t>
            </a:r>
          </a:p>
          <a:p>
            <a:pPr marL="660408" lvl="1" indent="-254003">
              <a:defRPr/>
            </a:pPr>
            <a:r>
              <a:rPr lang="en-US" sz="2133" dirty="0"/>
              <a:t>Will get very high true positive at very small false positive rates</a:t>
            </a:r>
          </a:p>
          <a:p>
            <a:pPr marL="660408" lvl="1" indent="-254003">
              <a:defRPr/>
            </a:pPr>
            <a:r>
              <a:rPr lang="en-US" sz="2133" dirty="0"/>
              <a:t>Large lift above diagonal</a:t>
            </a:r>
          </a:p>
          <a:p>
            <a:pPr marL="304804" indent="-304804">
              <a:defRPr/>
            </a:pPr>
            <a:r>
              <a:rPr lang="en-US" sz="2489" dirty="0"/>
              <a:t>Measure area under the curve</a:t>
            </a:r>
          </a:p>
          <a:p>
            <a:pPr marL="660408" lvl="1" indent="-254003">
              <a:defRPr/>
            </a:pPr>
            <a:r>
              <a:rPr lang="en-US" sz="2133" dirty="0"/>
              <a:t>½ </a:t>
            </a:r>
            <a:r>
              <a:rPr lang="en-US" sz="2133" dirty="0">
                <a:sym typeface="Symbol" panose="05050102010706020507" pitchFamily="18" charset="2"/>
              </a:rPr>
              <a:t> effectively random</a:t>
            </a:r>
          </a:p>
          <a:p>
            <a:pPr marL="660408" lvl="1" indent="-254003">
              <a:defRPr/>
            </a:pPr>
            <a:r>
              <a:rPr lang="en-US" sz="2133" dirty="0">
                <a:sym typeface="Symbol" panose="05050102010706020507" pitchFamily="18" charset="2"/>
              </a:rPr>
              <a:t>Close to 1  good ranking 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5756593-9948-4419-A5DE-A29AA438D3F3}"/>
              </a:ext>
            </a:extLst>
          </p:cNvPr>
          <p:cNvSpPr>
            <a:spLocks noGrp="1" noChangeArrowheads="1"/>
          </p:cNvSpPr>
          <p:nvPr>
            <p:ph type="title"/>
          </p:nvPr>
        </p:nvSpPr>
        <p:spPr/>
        <p:txBody>
          <a:bodyPr/>
          <a:lstStyle/>
          <a:p>
            <a:pPr eaLnBrk="1" hangingPunct="1">
              <a:defRPr/>
            </a:pPr>
            <a:r>
              <a:rPr lang="en-US" altLang="en-US"/>
              <a:t>Yet more evaluation measures…</a:t>
            </a:r>
          </a:p>
        </p:txBody>
      </p:sp>
      <p:sp>
        <p:nvSpPr>
          <p:cNvPr id="40963" name="Rectangle 3">
            <a:extLst>
              <a:ext uri="{FF2B5EF4-FFF2-40B4-BE49-F238E27FC236}">
                <a16:creationId xmlns:a16="http://schemas.microsoft.com/office/drawing/2014/main" id="{F158737F-451A-40CF-88DA-9D2A84FEEF41}"/>
              </a:ext>
            </a:extLst>
          </p:cNvPr>
          <p:cNvSpPr>
            <a:spLocks noGrp="1" noRot="1" noChangeAspect="1" noMove="1" noResize="1" noEditPoints="1" noAdjustHandles="1" noChangeArrowheads="1" noChangeShapeType="1" noTextEdit="1"/>
          </p:cNvSpPr>
          <p:nvPr>
            <p:ph idx="1"/>
          </p:nvPr>
        </p:nvSpPr>
        <p:spPr>
          <a:xfrm>
            <a:off x="457200" y="1600201"/>
            <a:ext cx="8229600" cy="4525963"/>
          </a:xfrm>
          <a:blipFill>
            <a:blip r:embed="rId2"/>
            <a:stretch>
              <a:fillRect l="-889" t="-943" r="-296"/>
            </a:stretch>
          </a:blipFill>
        </p:spPr>
        <p:txBody>
          <a:bodyPr/>
          <a:lstStyle/>
          <a:p>
            <a:pPr>
              <a:defRPr/>
            </a:pPr>
            <a:r>
              <a:rPr lang="en-US">
                <a:noFill/>
              </a:rPr>
              <a:t> </a:t>
            </a:r>
          </a:p>
        </p:txBody>
      </p:sp>
      <p:sp>
        <p:nvSpPr>
          <p:cNvPr id="32772" name="TextBox 4">
            <a:extLst>
              <a:ext uri="{FF2B5EF4-FFF2-40B4-BE49-F238E27FC236}">
                <a16:creationId xmlns:a16="http://schemas.microsoft.com/office/drawing/2014/main" id="{608CBB6F-8130-4B6A-901C-F9869C2E033F}"/>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617E-9AC8-4AED-AA3E-75391250B1A3}"/>
              </a:ext>
            </a:extLst>
          </p:cNvPr>
          <p:cNvSpPr>
            <a:spLocks noGrp="1"/>
          </p:cNvSpPr>
          <p:nvPr>
            <p:ph type="title"/>
          </p:nvPr>
        </p:nvSpPr>
        <p:spPr/>
        <p:txBody>
          <a:bodyPr/>
          <a:lstStyle/>
          <a:p>
            <a:pPr>
              <a:defRPr/>
            </a:pPr>
            <a:endParaRPr lang="en-US"/>
          </a:p>
        </p:txBody>
      </p:sp>
      <p:sp>
        <p:nvSpPr>
          <p:cNvPr id="3" name="Content Placeholder 2">
            <a:extLst>
              <a:ext uri="{FF2B5EF4-FFF2-40B4-BE49-F238E27FC236}">
                <a16:creationId xmlns:a16="http://schemas.microsoft.com/office/drawing/2014/main" id="{B7931665-E8D9-449C-BB4B-42CB6A3F7F03}"/>
              </a:ext>
            </a:extLst>
          </p:cNvPr>
          <p:cNvSpPr>
            <a:spLocks noGrp="1"/>
          </p:cNvSpPr>
          <p:nvPr>
            <p:ph idx="1"/>
          </p:nvPr>
        </p:nvSpPr>
        <p:spPr/>
        <p:txBody>
          <a:bodyPr/>
          <a:lstStyle/>
          <a:p>
            <a:pPr marL="304804" indent="-304804" eaLnBrk="1" hangingPunct="1">
              <a:defRPr/>
            </a:pPr>
            <a:r>
              <a:rPr lang="en-US" altLang="en-US" dirty="0"/>
              <a:t>R-precision</a:t>
            </a:r>
          </a:p>
          <a:p>
            <a:pPr marL="660408" lvl="1" indent="-254003" eaLnBrk="1" hangingPunct="1">
              <a:defRPr/>
            </a:pPr>
            <a:r>
              <a:rPr lang="en-US" altLang="en-US" dirty="0"/>
              <a:t>If we have a known (though perhaps incomplete) set of relevant documents of size </a:t>
            </a:r>
            <a:r>
              <a:rPr lang="en-US" altLang="en-US" i="1" dirty="0" err="1"/>
              <a:t>Rel</a:t>
            </a:r>
            <a:r>
              <a:rPr lang="en-US" altLang="en-US" i="1" dirty="0"/>
              <a:t>, </a:t>
            </a:r>
            <a:r>
              <a:rPr lang="en-US" altLang="en-US" dirty="0"/>
              <a:t>then calculate precision of the top </a:t>
            </a:r>
            <a:r>
              <a:rPr lang="en-US" altLang="en-US" i="1" dirty="0" err="1"/>
              <a:t>Rel</a:t>
            </a:r>
            <a:r>
              <a:rPr lang="en-US" altLang="en-US" i="1" dirty="0"/>
              <a:t> </a:t>
            </a:r>
            <a:r>
              <a:rPr lang="en-US" altLang="en-US" dirty="0"/>
              <a:t>docs returned</a:t>
            </a:r>
          </a:p>
          <a:p>
            <a:pPr marL="660408" lvl="1" indent="-254003" eaLnBrk="1" hangingPunct="1">
              <a:defRPr/>
            </a:pPr>
            <a:r>
              <a:rPr lang="en-US" altLang="en-US" dirty="0"/>
              <a:t>Perfect system could score 1.0.</a:t>
            </a:r>
          </a:p>
          <a:p>
            <a:pPr marL="304804" indent="-304804">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1A50DAE-6220-40C2-B62E-6878C02CD063}"/>
              </a:ext>
            </a:extLst>
          </p:cNvPr>
          <p:cNvSpPr>
            <a:spLocks noGrp="1" noChangeArrowheads="1"/>
          </p:cNvSpPr>
          <p:nvPr>
            <p:ph type="title"/>
          </p:nvPr>
        </p:nvSpPr>
        <p:spPr/>
        <p:txBody>
          <a:bodyPr/>
          <a:lstStyle/>
          <a:p>
            <a:pPr eaLnBrk="1" hangingPunct="1">
              <a:defRPr/>
            </a:pPr>
            <a:r>
              <a:rPr lang="en-US" altLang="en-US"/>
              <a:t>Variance</a:t>
            </a:r>
          </a:p>
        </p:txBody>
      </p:sp>
      <p:sp>
        <p:nvSpPr>
          <p:cNvPr id="41987" name="Rectangle 3">
            <a:extLst>
              <a:ext uri="{FF2B5EF4-FFF2-40B4-BE49-F238E27FC236}">
                <a16:creationId xmlns:a16="http://schemas.microsoft.com/office/drawing/2014/main" id="{09CEFA86-7420-49EC-85A5-E89ED309101D}"/>
              </a:ext>
            </a:extLst>
          </p:cNvPr>
          <p:cNvSpPr>
            <a:spLocks noGrp="1" noChangeArrowheads="1"/>
          </p:cNvSpPr>
          <p:nvPr>
            <p:ph idx="1"/>
          </p:nvPr>
        </p:nvSpPr>
        <p:spPr/>
        <p:txBody>
          <a:bodyPr/>
          <a:lstStyle/>
          <a:p>
            <a:pPr marL="304804" indent="-304804" eaLnBrk="1" hangingPunct="1">
              <a:defRPr/>
            </a:pPr>
            <a:r>
              <a:rPr lang="en-US" altLang="en-US"/>
              <a:t>For a test collection, it is usual that a system does crummily on some information needs (e.g., MAP = 0.1) and excellently on others (e.g., MAP = 0.7)</a:t>
            </a:r>
          </a:p>
          <a:p>
            <a:pPr marL="304804" indent="-304804" eaLnBrk="1" hangingPunct="1">
              <a:defRPr/>
            </a:pPr>
            <a:r>
              <a:rPr lang="en-US" altLang="en-US"/>
              <a:t>Indeed, it is usually the case that the variance in performance of the same system across queries is much greater than the variance of different systems on the same query.</a:t>
            </a:r>
          </a:p>
          <a:p>
            <a:pPr marL="304804" indent="-304804" eaLnBrk="1" hangingPunct="1">
              <a:defRPr/>
            </a:pPr>
            <a:endParaRPr lang="en-US" altLang="en-US"/>
          </a:p>
          <a:p>
            <a:pPr marL="304804" indent="-304804" eaLnBrk="1" hangingPunct="1">
              <a:defRPr/>
            </a:pPr>
            <a:r>
              <a:rPr lang="en-US" altLang="en-US"/>
              <a:t>That is, there are easy information needs and hard ones!</a:t>
            </a:r>
          </a:p>
        </p:txBody>
      </p:sp>
      <p:sp>
        <p:nvSpPr>
          <p:cNvPr id="34820" name="TextBox 4">
            <a:extLst>
              <a:ext uri="{FF2B5EF4-FFF2-40B4-BE49-F238E27FC236}">
                <a16:creationId xmlns:a16="http://schemas.microsoft.com/office/drawing/2014/main" id="{655F4F18-1B7B-4DEC-BF34-FDBED5A3F19B}"/>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2AC6F96-435C-4184-8E3B-2E814096C567}"/>
              </a:ext>
            </a:extLst>
          </p:cNvPr>
          <p:cNvSpPr>
            <a:spLocks noGrp="1" noChangeArrowheads="1"/>
          </p:cNvSpPr>
          <p:nvPr>
            <p:ph type="title"/>
          </p:nvPr>
        </p:nvSpPr>
        <p:spPr/>
        <p:txBody>
          <a:bodyPr/>
          <a:lstStyle/>
          <a:p>
            <a:pPr eaLnBrk="1" hangingPunct="1">
              <a:defRPr/>
            </a:pPr>
            <a:r>
              <a:rPr lang="en-US" altLang="en-US"/>
              <a:t>Test Collections</a:t>
            </a:r>
          </a:p>
        </p:txBody>
      </p:sp>
      <p:pic>
        <p:nvPicPr>
          <p:cNvPr id="36867" name="Picture 3" descr="testcorpora">
            <a:extLst>
              <a:ext uri="{FF2B5EF4-FFF2-40B4-BE49-F238E27FC236}">
                <a16:creationId xmlns:a16="http://schemas.microsoft.com/office/drawing/2014/main" id="{64D4D0F8-4680-449D-B84F-26F0DC54B97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909638"/>
            <a:ext cx="7162800" cy="5907087"/>
          </a:xfrm>
          <a:noFill/>
        </p:spPr>
      </p:pic>
      <p:sp>
        <p:nvSpPr>
          <p:cNvPr id="36868" name="TextBox 4">
            <a:extLst>
              <a:ext uri="{FF2B5EF4-FFF2-40B4-BE49-F238E27FC236}">
                <a16:creationId xmlns:a16="http://schemas.microsoft.com/office/drawing/2014/main" id="{288F8645-B16D-42BE-B6C9-CB88194D91B1}"/>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5009936-E0F4-401D-9917-4D75CB24F0C0}"/>
              </a:ext>
            </a:extLst>
          </p:cNvPr>
          <p:cNvSpPr>
            <a:spLocks noGrp="1" noChangeArrowheads="1"/>
          </p:cNvSpPr>
          <p:nvPr>
            <p:ph type="title"/>
          </p:nvPr>
        </p:nvSpPr>
        <p:spPr/>
        <p:txBody>
          <a:bodyPr/>
          <a:lstStyle/>
          <a:p>
            <a:pPr eaLnBrk="1" hangingPunct="1">
              <a:defRPr/>
            </a:pPr>
            <a:r>
              <a:rPr lang="en-US" altLang="en-US"/>
              <a:t>From document collections </a:t>
            </a:r>
            <a:br>
              <a:rPr lang="en-US" altLang="en-US"/>
            </a:br>
            <a:r>
              <a:rPr lang="en-US" altLang="en-US"/>
              <a:t>to test collections</a:t>
            </a:r>
          </a:p>
        </p:txBody>
      </p:sp>
      <p:sp>
        <p:nvSpPr>
          <p:cNvPr id="46083" name="Rectangle 4">
            <a:extLst>
              <a:ext uri="{FF2B5EF4-FFF2-40B4-BE49-F238E27FC236}">
                <a16:creationId xmlns:a16="http://schemas.microsoft.com/office/drawing/2014/main" id="{C827DE75-3D5A-49E0-AAE7-6A536A43A5B7}"/>
              </a:ext>
            </a:extLst>
          </p:cNvPr>
          <p:cNvSpPr>
            <a:spLocks noGrp="1" noChangeArrowheads="1"/>
          </p:cNvSpPr>
          <p:nvPr>
            <p:ph idx="1"/>
          </p:nvPr>
        </p:nvSpPr>
        <p:spPr/>
        <p:txBody>
          <a:bodyPr/>
          <a:lstStyle/>
          <a:p>
            <a:pPr marL="304804" indent="-304804" eaLnBrk="1" hangingPunct="1">
              <a:defRPr/>
            </a:pPr>
            <a:r>
              <a:rPr lang="en-US" altLang="en-US" dirty="0"/>
              <a:t>Still need</a:t>
            </a:r>
          </a:p>
          <a:p>
            <a:pPr marL="660408" lvl="1" indent="-254003" eaLnBrk="1" hangingPunct="1">
              <a:defRPr/>
            </a:pPr>
            <a:r>
              <a:rPr lang="en-US" altLang="en-US" dirty="0"/>
              <a:t>Test queries</a:t>
            </a:r>
          </a:p>
          <a:p>
            <a:pPr marL="660408" lvl="1" indent="-254003" eaLnBrk="1" hangingPunct="1">
              <a:defRPr/>
            </a:pPr>
            <a:r>
              <a:rPr lang="en-US" altLang="en-US" dirty="0"/>
              <a:t>Relevance assessments</a:t>
            </a:r>
          </a:p>
          <a:p>
            <a:pPr marL="304804" indent="-304804" eaLnBrk="1" hangingPunct="1">
              <a:defRPr/>
            </a:pPr>
            <a:r>
              <a:rPr lang="en-US" altLang="en-US" dirty="0"/>
              <a:t>Test queries</a:t>
            </a:r>
          </a:p>
          <a:p>
            <a:pPr marL="660408" lvl="1" indent="-254003" eaLnBrk="1" hangingPunct="1">
              <a:defRPr/>
            </a:pPr>
            <a:r>
              <a:rPr lang="en-US" altLang="en-US" dirty="0"/>
              <a:t>Must be related to the docs available</a:t>
            </a:r>
          </a:p>
          <a:p>
            <a:pPr marL="660408" lvl="1" indent="-254003" eaLnBrk="1" hangingPunct="1">
              <a:defRPr/>
            </a:pPr>
            <a:r>
              <a:rPr lang="en-US" altLang="en-US" dirty="0"/>
              <a:t>Best designed by domain experts</a:t>
            </a:r>
          </a:p>
          <a:p>
            <a:pPr marL="660408" lvl="1" indent="-254003" eaLnBrk="1" hangingPunct="1">
              <a:defRPr/>
            </a:pPr>
            <a:r>
              <a:rPr lang="en-US" altLang="en-US" dirty="0"/>
              <a:t>Random query terms generally not a good idea</a:t>
            </a:r>
          </a:p>
          <a:p>
            <a:pPr marL="304804" indent="-304804" eaLnBrk="1" hangingPunct="1">
              <a:defRPr/>
            </a:pPr>
            <a:r>
              <a:rPr lang="en-US" altLang="en-US" dirty="0"/>
              <a:t>Relevance assessments</a:t>
            </a:r>
          </a:p>
          <a:p>
            <a:pPr marL="660408" lvl="1" indent="-254003" eaLnBrk="1" hangingPunct="1">
              <a:defRPr/>
            </a:pPr>
            <a:r>
              <a:rPr lang="en-US" altLang="en-US" dirty="0"/>
              <a:t>Human judges, time-consuming</a:t>
            </a:r>
          </a:p>
          <a:p>
            <a:pPr marL="660408" lvl="1" indent="-254003" eaLnBrk="1" hangingPunct="1">
              <a:defRPr/>
            </a:pPr>
            <a:r>
              <a:rPr lang="en-US" altLang="en-US" dirty="0"/>
              <a:t>Are human panels perfect?</a:t>
            </a:r>
          </a:p>
        </p:txBody>
      </p:sp>
      <p:sp>
        <p:nvSpPr>
          <p:cNvPr id="38916" name="TextBox 4">
            <a:extLst>
              <a:ext uri="{FF2B5EF4-FFF2-40B4-BE49-F238E27FC236}">
                <a16:creationId xmlns:a16="http://schemas.microsoft.com/office/drawing/2014/main" id="{2E212CC2-46A0-41F5-985A-03302863557D}"/>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65949C3-EAF7-4312-A07E-101D349A230F}"/>
              </a:ext>
            </a:extLst>
          </p:cNvPr>
          <p:cNvSpPr>
            <a:spLocks noGrp="1" noChangeArrowheads="1"/>
          </p:cNvSpPr>
          <p:nvPr>
            <p:ph type="title"/>
          </p:nvPr>
        </p:nvSpPr>
        <p:spPr/>
        <p:txBody>
          <a:bodyPr/>
          <a:lstStyle/>
          <a:p>
            <a:pPr eaLnBrk="1" hangingPunct="1">
              <a:defRPr/>
            </a:pPr>
            <a:r>
              <a:rPr lang="en-US" altLang="en-US"/>
              <a:t>Kappa measure for inter-judge (dis)agreement</a:t>
            </a:r>
          </a:p>
        </p:txBody>
      </p:sp>
      <p:sp>
        <p:nvSpPr>
          <p:cNvPr id="39939" name="Rectangle 3">
            <a:extLst>
              <a:ext uri="{FF2B5EF4-FFF2-40B4-BE49-F238E27FC236}">
                <a16:creationId xmlns:a16="http://schemas.microsoft.com/office/drawing/2014/main" id="{2DF13789-CD40-49E5-B136-A94D47946CAB}"/>
              </a:ext>
            </a:extLst>
          </p:cNvPr>
          <p:cNvSpPr>
            <a:spLocks noGrp="1" noChangeArrowheads="1"/>
          </p:cNvSpPr>
          <p:nvPr>
            <p:ph idx="1"/>
          </p:nvPr>
        </p:nvSpPr>
        <p:spPr>
          <a:xfrm>
            <a:off x="685800" y="1911350"/>
            <a:ext cx="8077200" cy="4718050"/>
          </a:xfrm>
        </p:spPr>
        <p:txBody>
          <a:bodyPr/>
          <a:lstStyle/>
          <a:p>
            <a:pPr eaLnBrk="1" hangingPunct="1"/>
            <a:r>
              <a:rPr lang="en-US" altLang="en-US" sz="2400">
                <a:latin typeface="Minion"/>
              </a:rPr>
              <a:t>Kappa measure</a:t>
            </a:r>
          </a:p>
          <a:p>
            <a:pPr lvl="1" eaLnBrk="1" hangingPunct="1"/>
            <a:r>
              <a:rPr lang="en-US" altLang="en-US" sz="2200">
                <a:latin typeface="Minion"/>
              </a:rPr>
              <a:t>Agreement measure among judges</a:t>
            </a:r>
          </a:p>
          <a:p>
            <a:pPr lvl="1" eaLnBrk="1" hangingPunct="1"/>
            <a:r>
              <a:rPr lang="en-US" altLang="en-US" sz="2200">
                <a:latin typeface="Minion"/>
              </a:rPr>
              <a:t>Designed for categorical judgments</a:t>
            </a:r>
          </a:p>
          <a:p>
            <a:pPr lvl="1" eaLnBrk="1" hangingPunct="1"/>
            <a:r>
              <a:rPr lang="en-US" altLang="en-US" sz="2200">
                <a:latin typeface="Minion"/>
              </a:rPr>
              <a:t>Corrects for chance agreement</a:t>
            </a:r>
          </a:p>
          <a:p>
            <a:pPr eaLnBrk="1" hangingPunct="1"/>
            <a:r>
              <a:rPr lang="en-US" altLang="en-US" sz="2400">
                <a:latin typeface="Minion"/>
              </a:rPr>
              <a:t>Kappa = [ P(A) – P(E) ] / [ 1 – P(E) ]</a:t>
            </a:r>
          </a:p>
          <a:p>
            <a:pPr eaLnBrk="1" hangingPunct="1"/>
            <a:r>
              <a:rPr lang="en-US" altLang="en-US" sz="2400">
                <a:latin typeface="Minion"/>
              </a:rPr>
              <a:t>P(A) – proportion of time judges agree</a:t>
            </a:r>
          </a:p>
          <a:p>
            <a:pPr eaLnBrk="1" hangingPunct="1"/>
            <a:r>
              <a:rPr lang="en-US" altLang="en-US" sz="2400">
                <a:latin typeface="Minion"/>
              </a:rPr>
              <a:t>P(E) – what agreement would be by chance</a:t>
            </a:r>
          </a:p>
          <a:p>
            <a:pPr eaLnBrk="1" hangingPunct="1"/>
            <a:r>
              <a:rPr lang="en-US" altLang="en-US" sz="2400">
                <a:latin typeface="Minion"/>
              </a:rPr>
              <a:t>Kappa = 0 for chance agreement, 1 for total agreement.</a:t>
            </a:r>
          </a:p>
          <a:p>
            <a:pPr eaLnBrk="1" hangingPunct="1"/>
            <a:endParaRPr lang="en-US" altLang="en-US" sz="2400">
              <a:latin typeface="Minion"/>
            </a:endParaRPr>
          </a:p>
        </p:txBody>
      </p:sp>
      <p:sp>
        <p:nvSpPr>
          <p:cNvPr id="39940" name="TextBox 4">
            <a:extLst>
              <a:ext uri="{FF2B5EF4-FFF2-40B4-BE49-F238E27FC236}">
                <a16:creationId xmlns:a16="http://schemas.microsoft.com/office/drawing/2014/main" id="{F83CFA64-A2BA-4BDC-B2D6-FB05024C5C12}"/>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8FB64E6-7CBF-48C6-92FE-71F8AAD51E16}"/>
              </a:ext>
            </a:extLst>
          </p:cNvPr>
          <p:cNvSpPr>
            <a:spLocks noGrp="1" noChangeArrowheads="1"/>
          </p:cNvSpPr>
          <p:nvPr>
            <p:ph type="title"/>
          </p:nvPr>
        </p:nvSpPr>
        <p:spPr/>
        <p:txBody>
          <a:bodyPr/>
          <a:lstStyle/>
          <a:p>
            <a:pPr eaLnBrk="1" hangingPunct="1">
              <a:defRPr/>
            </a:pPr>
            <a:r>
              <a:rPr lang="en-US" altLang="en-US" sz="2844"/>
              <a:t>Kappa Measure: Example</a:t>
            </a:r>
          </a:p>
        </p:txBody>
      </p:sp>
      <p:graphicFrame>
        <p:nvGraphicFramePr>
          <p:cNvPr id="1215491" name="Group 3">
            <a:extLst>
              <a:ext uri="{FF2B5EF4-FFF2-40B4-BE49-F238E27FC236}">
                <a16:creationId xmlns:a16="http://schemas.microsoft.com/office/drawing/2014/main" id="{4321A06D-B794-4BDC-B577-7473464BA1D4}"/>
              </a:ext>
            </a:extLst>
          </p:cNvPr>
          <p:cNvGraphicFramePr>
            <a:graphicFrameLocks noGrp="1"/>
          </p:cNvGraphicFramePr>
          <p:nvPr>
            <p:ph type="tbl" idx="1"/>
          </p:nvPr>
        </p:nvGraphicFramePr>
        <p:xfrm>
          <a:off x="685800" y="1752600"/>
          <a:ext cx="7772400" cy="4876801"/>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97472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dirty="0">
                          <a:ln>
                            <a:noFill/>
                          </a:ln>
                          <a:solidFill>
                            <a:schemeClr val="tx1"/>
                          </a:solidFill>
                          <a:effectLst/>
                          <a:latin typeface="Arial" charset="0"/>
                          <a:ea typeface="ＭＳ Ｐゴシック" charset="-128"/>
                        </a:rPr>
                        <a:t>Number of docs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Judge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Judge 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6313">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300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Relevant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Relevant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7472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70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Nonrelevant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Nonrelevant</a:t>
                      </a:r>
                    </a:p>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22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76313">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20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Relevant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Nonrelevant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7472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Nonrelevant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dirty="0">
                          <a:ln>
                            <a:noFill/>
                          </a:ln>
                          <a:solidFill>
                            <a:schemeClr val="tx1"/>
                          </a:solidFill>
                          <a:effectLst/>
                          <a:latin typeface="Arial" charset="0"/>
                          <a:ea typeface="ＭＳ Ｐゴシック" charset="-128"/>
                        </a:rPr>
                        <a:t>Relevant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2013" name="Text Box 29">
            <a:extLst>
              <a:ext uri="{FF2B5EF4-FFF2-40B4-BE49-F238E27FC236}">
                <a16:creationId xmlns:a16="http://schemas.microsoft.com/office/drawing/2014/main" id="{EBEC6068-27B7-4514-9A6D-F98D6B69B026}"/>
              </a:ext>
            </a:extLst>
          </p:cNvPr>
          <p:cNvSpPr txBox="1">
            <a:spLocks noChangeArrowheads="1"/>
          </p:cNvSpPr>
          <p:nvPr/>
        </p:nvSpPr>
        <p:spPr bwMode="auto">
          <a:xfrm>
            <a:off x="6765925" y="268288"/>
            <a:ext cx="182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2400">
                <a:latin typeface="Lucida Sans" panose="020B0602030504020204" pitchFamily="34" charset="0"/>
                <a:ea typeface="MS PGothic" panose="020B0600070205080204" pitchFamily="34" charset="-128"/>
              </a:rPr>
              <a:t>P(A)? P(E)?</a:t>
            </a:r>
          </a:p>
        </p:txBody>
      </p:sp>
      <p:sp>
        <p:nvSpPr>
          <p:cNvPr id="42014" name="TextBox 4">
            <a:extLst>
              <a:ext uri="{FF2B5EF4-FFF2-40B4-BE49-F238E27FC236}">
                <a16:creationId xmlns:a16="http://schemas.microsoft.com/office/drawing/2014/main" id="{3048C591-1E5A-410B-8615-6C93A35D2DE7}"/>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8.5</a:t>
            </a:r>
          </a:p>
        </p:txBody>
      </p:sp>
      <p:sp>
        <p:nvSpPr>
          <p:cNvPr id="42015" name="Footer Placeholder 1">
            <a:extLst>
              <a:ext uri="{FF2B5EF4-FFF2-40B4-BE49-F238E27FC236}">
                <a16:creationId xmlns:a16="http://schemas.microsoft.com/office/drawing/2014/main" id="{AC62B081-1AFE-4116-A3F6-3F6B23C15EA5}"/>
              </a:ext>
            </a:extLst>
          </p:cNvPr>
          <p:cNvSpPr>
            <a:spLocks noGrp="1" noChangeArrowheads="1"/>
          </p:cNvSpPr>
          <p:nvPr>
            <p:ph type="ftr"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8D14CEE-4D9F-4223-90BA-221A5434F4A8}"/>
              </a:ext>
            </a:extLst>
          </p:cNvPr>
          <p:cNvSpPr>
            <a:spLocks noGrp="1" noChangeArrowheads="1"/>
          </p:cNvSpPr>
          <p:nvPr>
            <p:ph type="title"/>
          </p:nvPr>
        </p:nvSpPr>
        <p:spPr/>
        <p:txBody>
          <a:bodyPr/>
          <a:lstStyle/>
          <a:p>
            <a:pPr eaLnBrk="1" hangingPunct="1">
              <a:defRPr/>
            </a:pPr>
            <a:r>
              <a:rPr lang="en-US" altLang="en-US"/>
              <a:t>Kappa Example</a:t>
            </a:r>
          </a:p>
        </p:txBody>
      </p:sp>
      <p:sp>
        <p:nvSpPr>
          <p:cNvPr id="44035" name="Rectangle 3">
            <a:extLst>
              <a:ext uri="{FF2B5EF4-FFF2-40B4-BE49-F238E27FC236}">
                <a16:creationId xmlns:a16="http://schemas.microsoft.com/office/drawing/2014/main" id="{A35E2876-627A-4F15-A3B6-A627A4BE13E0}"/>
              </a:ext>
            </a:extLst>
          </p:cNvPr>
          <p:cNvSpPr>
            <a:spLocks noGrp="1" noChangeArrowheads="1"/>
          </p:cNvSpPr>
          <p:nvPr>
            <p:ph idx="1"/>
          </p:nvPr>
        </p:nvSpPr>
        <p:spPr>
          <a:xfrm>
            <a:off x="685800" y="1911350"/>
            <a:ext cx="8077200" cy="4718050"/>
          </a:xfrm>
        </p:spPr>
        <p:txBody>
          <a:bodyPr/>
          <a:lstStyle/>
          <a:p>
            <a:pPr eaLnBrk="1" hangingPunct="1"/>
            <a:r>
              <a:rPr lang="en-US" altLang="en-US" sz="2400">
                <a:latin typeface="Minion"/>
              </a:rPr>
              <a:t>P(A) = 370/400 = 0.925</a:t>
            </a:r>
          </a:p>
          <a:p>
            <a:pPr eaLnBrk="1" hangingPunct="1"/>
            <a:r>
              <a:rPr lang="en-US" altLang="en-US" sz="2400">
                <a:latin typeface="Minion"/>
              </a:rPr>
              <a:t>P(nonrelevant) = (10+20+70+70)/800 = 0.2125</a:t>
            </a:r>
          </a:p>
          <a:p>
            <a:pPr eaLnBrk="1" hangingPunct="1"/>
            <a:r>
              <a:rPr lang="en-US" altLang="en-US" sz="2400">
                <a:latin typeface="Minion"/>
              </a:rPr>
              <a:t>P(relevant) = (10+20+300+300)/800 = 0.7878</a:t>
            </a:r>
          </a:p>
          <a:p>
            <a:pPr eaLnBrk="1" hangingPunct="1"/>
            <a:r>
              <a:rPr lang="en-US" altLang="en-US" sz="2400">
                <a:latin typeface="Minion"/>
              </a:rPr>
              <a:t>P(E) = 0.2125^2 + 0.7878^2 = 0.665</a:t>
            </a:r>
          </a:p>
          <a:p>
            <a:pPr eaLnBrk="1" hangingPunct="1"/>
            <a:r>
              <a:rPr lang="en-US" altLang="en-US" sz="2400">
                <a:latin typeface="Minion"/>
              </a:rPr>
              <a:t>Kappa = (0.925 – 0.665)/(1-0.665) = 0.776</a:t>
            </a:r>
          </a:p>
          <a:p>
            <a:pPr eaLnBrk="1" hangingPunct="1"/>
            <a:endParaRPr lang="en-US" altLang="en-US" sz="2000">
              <a:latin typeface="Minion"/>
            </a:endParaRPr>
          </a:p>
          <a:p>
            <a:pPr eaLnBrk="1" hangingPunct="1"/>
            <a:r>
              <a:rPr lang="en-US" altLang="en-US" sz="2400">
                <a:latin typeface="Minion"/>
              </a:rPr>
              <a:t>Kappa &gt; 0.8 = good agreement</a:t>
            </a:r>
          </a:p>
          <a:p>
            <a:pPr eaLnBrk="1" hangingPunct="1"/>
            <a:r>
              <a:rPr lang="en-US" altLang="en-US" sz="2400">
                <a:latin typeface="Minion"/>
              </a:rPr>
              <a:t>0.67 &lt; Kappa &lt; 0.8 -&gt; </a:t>
            </a:r>
            <a:r>
              <a:rPr lang="ja-JP" altLang="en-US" sz="2400">
                <a:latin typeface="Minion"/>
                <a:ea typeface="MS PGothic" panose="020B0600070205080204" pitchFamily="34" charset="-128"/>
              </a:rPr>
              <a:t>“</a:t>
            </a:r>
            <a:r>
              <a:rPr lang="en-US" altLang="ja-JP" sz="2400">
                <a:latin typeface="Minion"/>
                <a:ea typeface="MS PGothic" panose="020B0600070205080204" pitchFamily="34" charset="-128"/>
              </a:rPr>
              <a:t>tentative conclusions</a:t>
            </a:r>
            <a:r>
              <a:rPr lang="ja-JP" altLang="en-US" sz="2400">
                <a:latin typeface="Minion"/>
                <a:ea typeface="MS PGothic" panose="020B0600070205080204" pitchFamily="34" charset="-128"/>
              </a:rPr>
              <a:t>”</a:t>
            </a:r>
            <a:r>
              <a:rPr lang="en-US" altLang="ja-JP" sz="2400">
                <a:latin typeface="Minion"/>
                <a:ea typeface="MS PGothic" panose="020B0600070205080204" pitchFamily="34" charset="-128"/>
              </a:rPr>
              <a:t> (Carletta   </a:t>
            </a:r>
            <a:r>
              <a:rPr lang="ja-JP" altLang="en-US" sz="2400">
                <a:latin typeface="Minion"/>
                <a:ea typeface="MS PGothic" panose="020B0600070205080204" pitchFamily="34" charset="-128"/>
              </a:rPr>
              <a:t>’</a:t>
            </a:r>
            <a:r>
              <a:rPr lang="en-US" altLang="ja-JP" sz="2400">
                <a:latin typeface="Minion"/>
                <a:ea typeface="MS PGothic" panose="020B0600070205080204" pitchFamily="34" charset="-128"/>
              </a:rPr>
              <a:t>96)</a:t>
            </a:r>
          </a:p>
          <a:p>
            <a:pPr eaLnBrk="1" hangingPunct="1"/>
            <a:r>
              <a:rPr lang="en-US" altLang="en-US" sz="2400">
                <a:latin typeface="Minion"/>
              </a:rPr>
              <a:t>Depends on purpose of study </a:t>
            </a:r>
          </a:p>
          <a:p>
            <a:pPr eaLnBrk="1" hangingPunct="1"/>
            <a:r>
              <a:rPr lang="en-US" altLang="en-US" sz="2400">
                <a:latin typeface="Minion"/>
              </a:rPr>
              <a:t>For &gt;2 judges: average pairwise kappas </a:t>
            </a:r>
          </a:p>
        </p:txBody>
      </p:sp>
      <p:sp>
        <p:nvSpPr>
          <p:cNvPr id="44036" name="TextBox 4">
            <a:extLst>
              <a:ext uri="{FF2B5EF4-FFF2-40B4-BE49-F238E27FC236}">
                <a16:creationId xmlns:a16="http://schemas.microsoft.com/office/drawing/2014/main" id="{936DB753-F6E5-48D5-AB11-759BDFB90315}"/>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4801320-9181-4E98-BE11-7F2B8DA1DD2B}"/>
              </a:ext>
            </a:extLst>
          </p:cNvPr>
          <p:cNvSpPr>
            <a:spLocks noGrp="1" noChangeArrowheads="1"/>
          </p:cNvSpPr>
          <p:nvPr>
            <p:ph type="title"/>
          </p:nvPr>
        </p:nvSpPr>
        <p:spPr/>
        <p:txBody>
          <a:bodyPr/>
          <a:lstStyle/>
          <a:p>
            <a:pPr eaLnBrk="1" hangingPunct="1">
              <a:defRPr/>
            </a:pPr>
            <a:r>
              <a:rPr lang="en-US" altLang="en-US"/>
              <a:t>Measures for a search engine</a:t>
            </a:r>
          </a:p>
        </p:txBody>
      </p:sp>
      <p:sp>
        <p:nvSpPr>
          <p:cNvPr id="21507" name="Rectangle 3">
            <a:extLst>
              <a:ext uri="{FF2B5EF4-FFF2-40B4-BE49-F238E27FC236}">
                <a16:creationId xmlns:a16="http://schemas.microsoft.com/office/drawing/2014/main" id="{DCC5F967-DA9F-4B26-A38B-22630C405C9D}"/>
              </a:ext>
            </a:extLst>
          </p:cNvPr>
          <p:cNvSpPr>
            <a:spLocks noGrp="1" noChangeArrowheads="1"/>
          </p:cNvSpPr>
          <p:nvPr>
            <p:ph idx="1"/>
          </p:nvPr>
        </p:nvSpPr>
        <p:spPr/>
        <p:txBody>
          <a:bodyPr/>
          <a:lstStyle/>
          <a:p>
            <a:pPr marL="304804" indent="-304804" eaLnBrk="1" hangingPunct="1">
              <a:defRPr/>
            </a:pPr>
            <a:r>
              <a:rPr lang="en-US" altLang="en-US" dirty="0"/>
              <a:t>All of the preceding criteria are </a:t>
            </a:r>
            <a:r>
              <a:rPr lang="en-US" altLang="en-US" i="1" dirty="0"/>
              <a:t>measurable</a:t>
            </a:r>
            <a:r>
              <a:rPr lang="en-US" altLang="en-US" dirty="0"/>
              <a:t>: we can quantify speed/size</a:t>
            </a:r>
          </a:p>
          <a:p>
            <a:pPr marL="304804" indent="-304804" eaLnBrk="1" hangingPunct="1">
              <a:defRPr/>
            </a:pPr>
            <a:r>
              <a:rPr lang="en-US" altLang="en-US" dirty="0"/>
              <a:t>The key measure: user happiness</a:t>
            </a:r>
          </a:p>
          <a:p>
            <a:pPr marL="660408" lvl="1" indent="-254003" eaLnBrk="1" hangingPunct="1">
              <a:defRPr/>
            </a:pPr>
            <a:r>
              <a:rPr lang="en-US" altLang="en-US" dirty="0"/>
              <a:t>What is this?</a:t>
            </a:r>
          </a:p>
          <a:p>
            <a:pPr marL="660408" lvl="1" indent="-254003" eaLnBrk="1" hangingPunct="1">
              <a:defRPr/>
            </a:pPr>
            <a:r>
              <a:rPr lang="en-US" altLang="en-US" dirty="0"/>
              <a:t>Speed of response/size of index are factors</a:t>
            </a:r>
          </a:p>
          <a:p>
            <a:pPr marL="660408" lvl="1" indent="-254003" eaLnBrk="1" hangingPunct="1">
              <a:defRPr/>
            </a:pPr>
            <a:r>
              <a:rPr lang="en-US" altLang="en-US" dirty="0"/>
              <a:t>But blindingly fast, useless answers won</a:t>
            </a:r>
            <a:r>
              <a:rPr lang="ja-JP" altLang="en-US" dirty="0"/>
              <a:t>’</a:t>
            </a:r>
            <a:r>
              <a:rPr lang="en-US" altLang="ja-JP" dirty="0"/>
              <a:t>t make a user happy</a:t>
            </a:r>
          </a:p>
          <a:p>
            <a:pPr marL="304804" indent="-304804" eaLnBrk="1" hangingPunct="1">
              <a:defRPr/>
            </a:pPr>
            <a:r>
              <a:rPr lang="en-US" altLang="en-US" dirty="0"/>
              <a:t>Need a way of quantifying user happiness</a:t>
            </a:r>
          </a:p>
        </p:txBody>
      </p:sp>
      <p:sp>
        <p:nvSpPr>
          <p:cNvPr id="10244" name="TextBox 4">
            <a:extLst>
              <a:ext uri="{FF2B5EF4-FFF2-40B4-BE49-F238E27FC236}">
                <a16:creationId xmlns:a16="http://schemas.microsoft.com/office/drawing/2014/main" id="{50ABA947-14B0-4890-88EE-DE591C495248}"/>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5A3288F-8422-41C3-815E-6231457301B4}"/>
              </a:ext>
            </a:extLst>
          </p:cNvPr>
          <p:cNvSpPr>
            <a:spLocks noGrp="1" noChangeArrowheads="1"/>
          </p:cNvSpPr>
          <p:nvPr>
            <p:ph type="title"/>
          </p:nvPr>
        </p:nvSpPr>
        <p:spPr/>
        <p:txBody>
          <a:bodyPr/>
          <a:lstStyle/>
          <a:p>
            <a:pPr eaLnBrk="1" hangingPunct="1">
              <a:defRPr/>
            </a:pPr>
            <a:r>
              <a:rPr lang="en-US" altLang="en-US"/>
              <a:t>TREC</a:t>
            </a:r>
          </a:p>
        </p:txBody>
      </p:sp>
      <p:sp>
        <p:nvSpPr>
          <p:cNvPr id="46083" name="Rectangle 3">
            <a:extLst>
              <a:ext uri="{FF2B5EF4-FFF2-40B4-BE49-F238E27FC236}">
                <a16:creationId xmlns:a16="http://schemas.microsoft.com/office/drawing/2014/main" id="{A59867EC-36E4-4D13-BECA-40AD71A33CC1}"/>
              </a:ext>
            </a:extLst>
          </p:cNvPr>
          <p:cNvSpPr>
            <a:spLocks noGrp="1" noChangeArrowheads="1"/>
          </p:cNvSpPr>
          <p:nvPr>
            <p:ph idx="1"/>
          </p:nvPr>
        </p:nvSpPr>
        <p:spPr/>
        <p:txBody>
          <a:bodyPr/>
          <a:lstStyle/>
          <a:p>
            <a:pPr eaLnBrk="1" hangingPunct="1"/>
            <a:r>
              <a:rPr lang="en-US" altLang="en-US" sz="2200">
                <a:latin typeface="Minion"/>
              </a:rPr>
              <a:t>TREC Ad Hoc task from first 8 TRECs is standard IR task</a:t>
            </a:r>
          </a:p>
          <a:p>
            <a:pPr lvl="1" eaLnBrk="1" hangingPunct="1"/>
            <a:r>
              <a:rPr lang="en-US" altLang="en-US" sz="2000">
                <a:latin typeface="Minion"/>
              </a:rPr>
              <a:t>50 detailed information needs a year</a:t>
            </a:r>
          </a:p>
          <a:p>
            <a:pPr lvl="1" eaLnBrk="1" hangingPunct="1"/>
            <a:r>
              <a:rPr lang="en-US" altLang="en-US" sz="2000">
                <a:latin typeface="Minion"/>
              </a:rPr>
              <a:t>Human evaluation of pooled results returned</a:t>
            </a:r>
          </a:p>
          <a:p>
            <a:pPr eaLnBrk="1" hangingPunct="1"/>
            <a:r>
              <a:rPr lang="en-US" altLang="en-US" sz="2200">
                <a:latin typeface="Minion"/>
              </a:rPr>
              <a:t>A TREC query (TREC 5)</a:t>
            </a:r>
          </a:p>
          <a:p>
            <a:pPr lvl="1" eaLnBrk="1" hangingPunct="1">
              <a:buFont typeface="Wingdings" panose="05000000000000000000" pitchFamily="2" charset="2"/>
              <a:buNone/>
            </a:pPr>
            <a:r>
              <a:rPr lang="en-US" altLang="en-US" sz="2000">
                <a:latin typeface="Minion"/>
              </a:rPr>
              <a:t>&lt;top&gt;</a:t>
            </a:r>
          </a:p>
          <a:p>
            <a:pPr lvl="1" eaLnBrk="1" hangingPunct="1">
              <a:buFont typeface="Wingdings" panose="05000000000000000000" pitchFamily="2" charset="2"/>
              <a:buNone/>
            </a:pPr>
            <a:r>
              <a:rPr lang="en-US" altLang="en-US" sz="2000">
                <a:latin typeface="Minion"/>
              </a:rPr>
              <a:t>&lt;num&gt; Number:  225</a:t>
            </a:r>
          </a:p>
          <a:p>
            <a:pPr lvl="1" eaLnBrk="1" hangingPunct="1">
              <a:buFont typeface="Wingdings" panose="05000000000000000000" pitchFamily="2" charset="2"/>
              <a:buNone/>
            </a:pPr>
            <a:r>
              <a:rPr lang="en-US" altLang="en-US" sz="2000">
                <a:latin typeface="Minion"/>
              </a:rPr>
              <a:t>&lt;desc&gt; Description:</a:t>
            </a:r>
          </a:p>
          <a:p>
            <a:pPr lvl="1" eaLnBrk="1" hangingPunct="1">
              <a:buFont typeface="Wingdings" panose="05000000000000000000" pitchFamily="2" charset="2"/>
              <a:buNone/>
            </a:pPr>
            <a:r>
              <a:rPr lang="en-US" altLang="en-US" sz="2000">
                <a:latin typeface="Minion"/>
              </a:rPr>
              <a:t>What is the main function of the Federal Emergency Management Agency (FEMA) and the funding level provided to meet emergencies?  Also, what resources are available to FEMA such as people, equipment, facilities?</a:t>
            </a:r>
          </a:p>
          <a:p>
            <a:pPr lvl="1" eaLnBrk="1" hangingPunct="1">
              <a:buFont typeface="Wingdings" panose="05000000000000000000" pitchFamily="2" charset="2"/>
              <a:buNone/>
            </a:pPr>
            <a:r>
              <a:rPr lang="en-US" altLang="en-US" sz="2000">
                <a:latin typeface="Minion"/>
              </a:rPr>
              <a:t>&lt;/top&gt;</a:t>
            </a:r>
          </a:p>
        </p:txBody>
      </p:sp>
      <p:sp>
        <p:nvSpPr>
          <p:cNvPr id="46084" name="TextBox 4">
            <a:extLst>
              <a:ext uri="{FF2B5EF4-FFF2-40B4-BE49-F238E27FC236}">
                <a16:creationId xmlns:a16="http://schemas.microsoft.com/office/drawing/2014/main" id="{56F97E14-A9D2-4595-B6BD-C7CED9077BC9}"/>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1E2AE90E-CC22-49F1-A490-E6178EF15F0D}"/>
              </a:ext>
            </a:extLst>
          </p:cNvPr>
          <p:cNvSpPr>
            <a:spLocks noGrp="1"/>
          </p:cNvSpPr>
          <p:nvPr>
            <p:ph type="title"/>
          </p:nvPr>
        </p:nvSpPr>
        <p:spPr/>
        <p:txBody>
          <a:bodyPr/>
          <a:lstStyle/>
          <a:p>
            <a:pPr eaLnBrk="1" hangingPunct="1">
              <a:defRPr/>
            </a:pPr>
            <a:r>
              <a:rPr lang="en-US" altLang="en-US"/>
              <a:t>Standard relevance benchmarks: Others</a:t>
            </a:r>
          </a:p>
        </p:txBody>
      </p:sp>
      <p:sp>
        <p:nvSpPr>
          <p:cNvPr id="47107" name="Content Placeholder 2">
            <a:extLst>
              <a:ext uri="{FF2B5EF4-FFF2-40B4-BE49-F238E27FC236}">
                <a16:creationId xmlns:a16="http://schemas.microsoft.com/office/drawing/2014/main" id="{BE18A767-8257-4803-BC92-C435EC4D063A}"/>
              </a:ext>
            </a:extLst>
          </p:cNvPr>
          <p:cNvSpPr>
            <a:spLocks noGrp="1" noChangeArrowheads="1"/>
          </p:cNvSpPr>
          <p:nvPr>
            <p:ph idx="1"/>
          </p:nvPr>
        </p:nvSpPr>
        <p:spPr/>
        <p:txBody>
          <a:bodyPr/>
          <a:lstStyle/>
          <a:p>
            <a:pPr eaLnBrk="1" hangingPunct="1">
              <a:lnSpc>
                <a:spcPct val="90000"/>
              </a:lnSpc>
            </a:pPr>
            <a:r>
              <a:rPr lang="en-US" altLang="en-US" sz="2400">
                <a:latin typeface="Minion"/>
              </a:rPr>
              <a:t>GOV2</a:t>
            </a:r>
          </a:p>
          <a:p>
            <a:pPr lvl="1" eaLnBrk="1" hangingPunct="1">
              <a:lnSpc>
                <a:spcPct val="90000"/>
              </a:lnSpc>
            </a:pPr>
            <a:r>
              <a:rPr lang="en-US" altLang="en-US" sz="2200">
                <a:latin typeface="Minion"/>
              </a:rPr>
              <a:t>Another TREC/NIST collection</a:t>
            </a:r>
          </a:p>
          <a:p>
            <a:pPr lvl="1" eaLnBrk="1" hangingPunct="1">
              <a:lnSpc>
                <a:spcPct val="90000"/>
              </a:lnSpc>
            </a:pPr>
            <a:r>
              <a:rPr lang="en-US" altLang="en-US" sz="2200">
                <a:latin typeface="Minion"/>
              </a:rPr>
              <a:t>25 million web pages</a:t>
            </a:r>
          </a:p>
          <a:p>
            <a:pPr lvl="1" eaLnBrk="1" hangingPunct="1">
              <a:lnSpc>
                <a:spcPct val="90000"/>
              </a:lnSpc>
            </a:pPr>
            <a:r>
              <a:rPr lang="en-US" altLang="en-US" sz="2200">
                <a:latin typeface="Minion"/>
              </a:rPr>
              <a:t>Largest collection that is easily available</a:t>
            </a:r>
          </a:p>
          <a:p>
            <a:pPr lvl="1" eaLnBrk="1" hangingPunct="1">
              <a:lnSpc>
                <a:spcPct val="90000"/>
              </a:lnSpc>
            </a:pPr>
            <a:r>
              <a:rPr lang="en-US" altLang="en-US" sz="2200">
                <a:latin typeface="Minion"/>
              </a:rPr>
              <a:t>But still many orders of magnitude smaller than what Google/Yahoo/Bing index</a:t>
            </a:r>
          </a:p>
          <a:p>
            <a:pPr eaLnBrk="1" hangingPunct="1">
              <a:lnSpc>
                <a:spcPct val="90000"/>
              </a:lnSpc>
            </a:pPr>
            <a:r>
              <a:rPr lang="en-US" altLang="en-US" sz="2400">
                <a:latin typeface="Minion"/>
              </a:rPr>
              <a:t>NTCIR</a:t>
            </a:r>
          </a:p>
          <a:p>
            <a:pPr lvl="1" eaLnBrk="1" hangingPunct="1">
              <a:lnSpc>
                <a:spcPct val="90000"/>
              </a:lnSpc>
            </a:pPr>
            <a:r>
              <a:rPr lang="en-US" altLang="en-US" sz="2200">
                <a:latin typeface="Minion"/>
              </a:rPr>
              <a:t>East Asian language and cross-language information retrieval</a:t>
            </a:r>
          </a:p>
          <a:p>
            <a:pPr eaLnBrk="1" hangingPunct="1">
              <a:lnSpc>
                <a:spcPct val="90000"/>
              </a:lnSpc>
            </a:pPr>
            <a:r>
              <a:rPr lang="en-US" altLang="en-US" sz="2400">
                <a:latin typeface="Minion"/>
              </a:rPr>
              <a:t>Cross Language Evaluation Forum (CLEF)</a:t>
            </a:r>
          </a:p>
          <a:p>
            <a:pPr lvl="1" eaLnBrk="1" hangingPunct="1">
              <a:lnSpc>
                <a:spcPct val="90000"/>
              </a:lnSpc>
            </a:pPr>
            <a:r>
              <a:rPr lang="en-US" altLang="en-US" sz="2200">
                <a:latin typeface="Minion"/>
              </a:rPr>
              <a:t>This evaluation series has concentrated on European languages and cross-language information retrieval.</a:t>
            </a:r>
          </a:p>
          <a:p>
            <a:pPr eaLnBrk="1" hangingPunct="1">
              <a:lnSpc>
                <a:spcPct val="90000"/>
              </a:lnSpc>
            </a:pPr>
            <a:r>
              <a:rPr lang="en-US" altLang="en-US" sz="2400">
                <a:latin typeface="Minion"/>
              </a:rPr>
              <a:t>Many others</a:t>
            </a:r>
          </a:p>
        </p:txBody>
      </p:sp>
      <p:sp>
        <p:nvSpPr>
          <p:cNvPr id="47108" name="TextBox 4">
            <a:extLst>
              <a:ext uri="{FF2B5EF4-FFF2-40B4-BE49-F238E27FC236}">
                <a16:creationId xmlns:a16="http://schemas.microsoft.com/office/drawing/2014/main" id="{82B2DD5F-19A4-4C11-9093-2D438AE65712}"/>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655A7EB-2C20-4C92-997F-11864B49CCB8}"/>
              </a:ext>
            </a:extLst>
          </p:cNvPr>
          <p:cNvSpPr>
            <a:spLocks noGrp="1" noChangeArrowheads="1"/>
          </p:cNvSpPr>
          <p:nvPr>
            <p:ph type="title"/>
          </p:nvPr>
        </p:nvSpPr>
        <p:spPr/>
        <p:txBody>
          <a:bodyPr/>
          <a:lstStyle/>
          <a:p>
            <a:pPr eaLnBrk="1" hangingPunct="1">
              <a:defRPr/>
            </a:pPr>
            <a:r>
              <a:rPr lang="en-US" altLang="en-US"/>
              <a:t>Impact of Inter-judge Agreement</a:t>
            </a:r>
          </a:p>
        </p:txBody>
      </p:sp>
      <p:sp>
        <p:nvSpPr>
          <p:cNvPr id="48131" name="Rectangle 3">
            <a:extLst>
              <a:ext uri="{FF2B5EF4-FFF2-40B4-BE49-F238E27FC236}">
                <a16:creationId xmlns:a16="http://schemas.microsoft.com/office/drawing/2014/main" id="{4470CA42-8D2D-4FD7-9E2E-D62BA79B75F5}"/>
              </a:ext>
            </a:extLst>
          </p:cNvPr>
          <p:cNvSpPr>
            <a:spLocks noGrp="1" noChangeArrowheads="1"/>
          </p:cNvSpPr>
          <p:nvPr>
            <p:ph idx="1"/>
          </p:nvPr>
        </p:nvSpPr>
        <p:spPr>
          <a:xfrm>
            <a:off x="685800" y="1911350"/>
            <a:ext cx="8077200" cy="4718050"/>
          </a:xfrm>
        </p:spPr>
        <p:txBody>
          <a:bodyPr/>
          <a:lstStyle/>
          <a:p>
            <a:pPr eaLnBrk="1" hangingPunct="1"/>
            <a:r>
              <a:rPr lang="en-US" altLang="en-US" sz="2400">
                <a:latin typeface="Minion"/>
              </a:rPr>
              <a:t>Impact on </a:t>
            </a:r>
            <a:r>
              <a:rPr lang="en-US" altLang="en-US" sz="2400">
                <a:solidFill>
                  <a:schemeClr val="folHlink"/>
                </a:solidFill>
                <a:latin typeface="Minion"/>
              </a:rPr>
              <a:t>absolute</a:t>
            </a:r>
            <a:r>
              <a:rPr lang="en-US" altLang="en-US" sz="2400">
                <a:latin typeface="Minion"/>
              </a:rPr>
              <a:t> performance measure can be significant (0.32 vs 0.39)</a:t>
            </a:r>
          </a:p>
          <a:p>
            <a:pPr eaLnBrk="1" hangingPunct="1"/>
            <a:r>
              <a:rPr lang="en-US" altLang="en-US" sz="2400">
                <a:latin typeface="Minion"/>
              </a:rPr>
              <a:t>Little impact on ranking of different systems or </a:t>
            </a:r>
            <a:r>
              <a:rPr lang="en-US" altLang="en-US" sz="2400">
                <a:solidFill>
                  <a:schemeClr val="folHlink"/>
                </a:solidFill>
                <a:latin typeface="Minion"/>
              </a:rPr>
              <a:t>relative</a:t>
            </a:r>
            <a:r>
              <a:rPr lang="en-US" altLang="en-US" sz="2400">
                <a:latin typeface="Minion"/>
              </a:rPr>
              <a:t> performance</a:t>
            </a:r>
          </a:p>
          <a:p>
            <a:pPr eaLnBrk="1" hangingPunct="1"/>
            <a:r>
              <a:rPr lang="en-US" altLang="en-US" sz="2400">
                <a:latin typeface="Minion"/>
              </a:rPr>
              <a:t>Suppose we want to know if algorithm A is better than algorithm B</a:t>
            </a:r>
          </a:p>
          <a:p>
            <a:pPr eaLnBrk="1" hangingPunct="1"/>
            <a:r>
              <a:rPr lang="en-US" altLang="en-US" sz="2400">
                <a:latin typeface="Minion"/>
              </a:rPr>
              <a:t>A standard information retrieval experiment will give us a reliable answer to this question.</a:t>
            </a:r>
          </a:p>
          <a:p>
            <a:pPr eaLnBrk="1" hangingPunct="1"/>
            <a:endParaRPr lang="en-US" altLang="en-US" sz="2400">
              <a:latin typeface="Minion"/>
            </a:endParaRPr>
          </a:p>
          <a:p>
            <a:pPr eaLnBrk="1" hangingPunct="1"/>
            <a:endParaRPr lang="en-US" altLang="en-US" sz="2400">
              <a:latin typeface="Minion"/>
            </a:endParaRPr>
          </a:p>
        </p:txBody>
      </p:sp>
      <p:sp>
        <p:nvSpPr>
          <p:cNvPr id="48132" name="TextBox 4">
            <a:extLst>
              <a:ext uri="{FF2B5EF4-FFF2-40B4-BE49-F238E27FC236}">
                <a16:creationId xmlns:a16="http://schemas.microsoft.com/office/drawing/2014/main" id="{8D35D4E0-BA3F-4300-B3C4-AC2E3E3D1048}"/>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CD433553-1C3E-46F6-B1BA-86073AD4F9A2}"/>
              </a:ext>
            </a:extLst>
          </p:cNvPr>
          <p:cNvSpPr>
            <a:spLocks noGrp="1"/>
          </p:cNvSpPr>
          <p:nvPr>
            <p:ph type="title"/>
          </p:nvPr>
        </p:nvSpPr>
        <p:spPr/>
        <p:txBody>
          <a:bodyPr/>
          <a:lstStyle/>
          <a:p>
            <a:pPr eaLnBrk="1" hangingPunct="1">
              <a:defRPr/>
            </a:pPr>
            <a:r>
              <a:rPr lang="en-US" altLang="en-US"/>
              <a:t>Evaluation at large search engines</a:t>
            </a:r>
          </a:p>
        </p:txBody>
      </p:sp>
      <p:sp>
        <p:nvSpPr>
          <p:cNvPr id="50179" name="Content Placeholder 2">
            <a:extLst>
              <a:ext uri="{FF2B5EF4-FFF2-40B4-BE49-F238E27FC236}">
                <a16:creationId xmlns:a16="http://schemas.microsoft.com/office/drawing/2014/main" id="{F890AF2F-FFB9-401B-A2CA-5E2BD7DDAB56}"/>
              </a:ext>
            </a:extLst>
          </p:cNvPr>
          <p:cNvSpPr>
            <a:spLocks noGrp="1" noChangeArrowheads="1"/>
          </p:cNvSpPr>
          <p:nvPr>
            <p:ph idx="1"/>
          </p:nvPr>
        </p:nvSpPr>
        <p:spPr/>
        <p:txBody>
          <a:bodyPr/>
          <a:lstStyle/>
          <a:p>
            <a:pPr eaLnBrk="1" hangingPunct="1"/>
            <a:r>
              <a:rPr lang="en-US" altLang="en-US" sz="2200">
                <a:latin typeface="Minion"/>
              </a:rPr>
              <a:t>Search engines have test collections of queries and hand-ranked results</a:t>
            </a:r>
          </a:p>
          <a:p>
            <a:pPr eaLnBrk="1" hangingPunct="1"/>
            <a:r>
              <a:rPr lang="en-US" altLang="en-US" sz="2200">
                <a:latin typeface="Minion"/>
              </a:rPr>
              <a:t>Recall is difficult to measure on the web</a:t>
            </a:r>
          </a:p>
          <a:p>
            <a:pPr eaLnBrk="1" hangingPunct="1"/>
            <a:r>
              <a:rPr lang="en-US" altLang="en-US" sz="2200">
                <a:latin typeface="Minion"/>
              </a:rPr>
              <a:t>Search engines often use precision at top k, e.g., k = 10</a:t>
            </a:r>
          </a:p>
          <a:p>
            <a:pPr eaLnBrk="1" hangingPunct="1"/>
            <a:r>
              <a:rPr lang="en-US" altLang="en-US" sz="2200">
                <a:latin typeface="Minion"/>
              </a:rPr>
              <a:t>. . . or measures that reward you more for getting rank 1 right than for getting rank 10 right.</a:t>
            </a:r>
          </a:p>
          <a:p>
            <a:pPr lvl="1" eaLnBrk="1" hangingPunct="1"/>
            <a:r>
              <a:rPr lang="en-US" altLang="en-US" sz="1900">
                <a:latin typeface="Minion"/>
              </a:rPr>
              <a:t>NDCG (Normalized Cumulative Discounted Gain)</a:t>
            </a:r>
          </a:p>
          <a:p>
            <a:pPr eaLnBrk="1" hangingPunct="1"/>
            <a:r>
              <a:rPr lang="en-US" altLang="en-US" sz="2200">
                <a:latin typeface="Minion"/>
              </a:rPr>
              <a:t>Search engines also use non-relevance-based measures.</a:t>
            </a:r>
          </a:p>
          <a:p>
            <a:pPr lvl="1" eaLnBrk="1" hangingPunct="1"/>
            <a:r>
              <a:rPr lang="en-US" altLang="en-US" sz="1900">
                <a:latin typeface="Minion"/>
              </a:rPr>
              <a:t>Clickthrough on first result</a:t>
            </a:r>
          </a:p>
          <a:p>
            <a:pPr lvl="2" eaLnBrk="1" hangingPunct="1"/>
            <a:r>
              <a:rPr lang="en-US" altLang="en-US" sz="1900">
                <a:latin typeface="Minion"/>
              </a:rPr>
              <a:t>Not very reliable if you look at a single clickthrough … but pretty reliable in the aggregate.</a:t>
            </a:r>
          </a:p>
          <a:p>
            <a:pPr lvl="1" eaLnBrk="1" hangingPunct="1"/>
            <a:r>
              <a:rPr lang="en-US" altLang="en-US" sz="1900">
                <a:latin typeface="Minion"/>
              </a:rPr>
              <a:t>Studies of user behavior in the lab</a:t>
            </a:r>
          </a:p>
          <a:p>
            <a:pPr lvl="1" eaLnBrk="1" hangingPunct="1"/>
            <a:r>
              <a:rPr lang="en-US" altLang="en-US" sz="1900">
                <a:latin typeface="Minion"/>
              </a:rPr>
              <a:t>A/B testing</a:t>
            </a:r>
          </a:p>
        </p:txBody>
      </p:sp>
      <p:sp>
        <p:nvSpPr>
          <p:cNvPr id="50180" name="TextBox 4">
            <a:extLst>
              <a:ext uri="{FF2B5EF4-FFF2-40B4-BE49-F238E27FC236}">
                <a16:creationId xmlns:a16="http://schemas.microsoft.com/office/drawing/2014/main" id="{A04C9376-8B41-4B1F-85B7-FBB7FF4597E5}"/>
              </a:ext>
            </a:extLst>
          </p:cNvPr>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8.6.3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32CE466-40E3-459B-A8EC-96C911A6428D}"/>
              </a:ext>
            </a:extLst>
          </p:cNvPr>
          <p:cNvSpPr>
            <a:spLocks noGrp="1" noChangeArrowheads="1"/>
          </p:cNvSpPr>
          <p:nvPr>
            <p:ph type="title"/>
          </p:nvPr>
        </p:nvSpPr>
        <p:spPr>
          <a:xfrm>
            <a:off x="169863" y="515938"/>
            <a:ext cx="8397875" cy="474662"/>
          </a:xfrm>
        </p:spPr>
        <p:txBody>
          <a:bodyPr/>
          <a:lstStyle/>
          <a:p>
            <a:pPr>
              <a:defRPr/>
            </a:pPr>
            <a:r>
              <a:rPr lang="en-US" dirty="0"/>
              <a:t>Normalized Discounted Cumulative Gain</a:t>
            </a:r>
          </a:p>
        </p:txBody>
      </p:sp>
      <p:sp>
        <p:nvSpPr>
          <p:cNvPr id="48131" name="Rectangle 3">
            <a:extLst>
              <a:ext uri="{FF2B5EF4-FFF2-40B4-BE49-F238E27FC236}">
                <a16:creationId xmlns:a16="http://schemas.microsoft.com/office/drawing/2014/main" id="{40DE0F7A-F6C7-4922-B704-D13CC9A5FDB1}"/>
              </a:ext>
            </a:extLst>
          </p:cNvPr>
          <p:cNvSpPr>
            <a:spLocks noGrp="1" noChangeArrowheads="1"/>
          </p:cNvSpPr>
          <p:nvPr>
            <p:ph idx="1"/>
          </p:nvPr>
        </p:nvSpPr>
        <p:spPr>
          <a:xfrm>
            <a:off x="457200" y="1262063"/>
            <a:ext cx="8229600" cy="4402137"/>
          </a:xfrm>
        </p:spPr>
        <p:txBody>
          <a:bodyPr>
            <a:normAutofit fontScale="92500" lnSpcReduction="20000"/>
          </a:bodyPr>
          <a:lstStyle/>
          <a:p>
            <a:pPr marL="304804" indent="-304804">
              <a:lnSpc>
                <a:spcPct val="90000"/>
              </a:lnSpc>
              <a:defRPr/>
            </a:pPr>
            <a:r>
              <a:rPr lang="en-US" sz="2489" dirty="0"/>
              <a:t>Fix query </a:t>
            </a:r>
            <a:r>
              <a:rPr lang="en-US" sz="2489" i="1" dirty="0">
                <a:latin typeface="Times New Roman" panose="02020603050405020304" pitchFamily="18" charset="0"/>
              </a:rPr>
              <a:t>q</a:t>
            </a:r>
          </a:p>
          <a:p>
            <a:pPr marL="304804" indent="-304804">
              <a:lnSpc>
                <a:spcPct val="90000"/>
              </a:lnSpc>
              <a:defRPr/>
            </a:pPr>
            <a:r>
              <a:rPr lang="en-US" sz="2489" dirty="0"/>
              <a:t>Relevance level of document ranked </a:t>
            </a:r>
            <a:r>
              <a:rPr lang="en-US" sz="2489" i="1" dirty="0">
                <a:latin typeface="Times New Roman" panose="02020603050405020304" pitchFamily="18" charset="0"/>
              </a:rPr>
              <a:t>j</a:t>
            </a:r>
            <a:r>
              <a:rPr lang="en-US" sz="2489" dirty="0"/>
              <a:t> </a:t>
            </a:r>
            <a:r>
              <a:rPr lang="en-US" sz="2489" dirty="0" err="1"/>
              <a:t>wrt</a:t>
            </a:r>
            <a:r>
              <a:rPr lang="en-US" sz="2489" dirty="0"/>
              <a:t> </a:t>
            </a:r>
            <a:r>
              <a:rPr lang="en-US" sz="2489" i="1" dirty="0">
                <a:latin typeface="Times New Roman" panose="02020603050405020304" pitchFamily="18" charset="0"/>
              </a:rPr>
              <a:t>q</a:t>
            </a:r>
            <a:r>
              <a:rPr lang="en-US" sz="2489" dirty="0"/>
              <a:t> be </a:t>
            </a:r>
            <a:r>
              <a:rPr lang="en-US" sz="2489" i="1" dirty="0" err="1">
                <a:latin typeface="Times New Roman" panose="02020603050405020304" pitchFamily="18" charset="0"/>
              </a:rPr>
              <a:t>r</a:t>
            </a:r>
            <a:r>
              <a:rPr lang="en-US" sz="2489" i="1" baseline="-25000" dirty="0" err="1">
                <a:latin typeface="Times New Roman" panose="02020603050405020304" pitchFamily="18" charset="0"/>
              </a:rPr>
              <a:t>q</a:t>
            </a:r>
            <a:r>
              <a:rPr lang="en-US" sz="2489" dirty="0">
                <a:latin typeface="Times New Roman" panose="02020603050405020304" pitchFamily="18" charset="0"/>
              </a:rPr>
              <a:t>(</a:t>
            </a:r>
            <a:r>
              <a:rPr lang="en-US" sz="2489" i="1" dirty="0">
                <a:latin typeface="Times New Roman" panose="02020603050405020304" pitchFamily="18" charset="0"/>
              </a:rPr>
              <a:t>j</a:t>
            </a:r>
            <a:r>
              <a:rPr lang="en-US" sz="2489" dirty="0">
                <a:latin typeface="Times New Roman" panose="02020603050405020304" pitchFamily="18" charset="0"/>
              </a:rPr>
              <a:t>)</a:t>
            </a:r>
          </a:p>
          <a:p>
            <a:pPr marL="304804" indent="-304804">
              <a:lnSpc>
                <a:spcPct val="90000"/>
              </a:lnSpc>
              <a:defRPr/>
            </a:pPr>
            <a:r>
              <a:rPr lang="en-US" sz="2489" i="1" dirty="0" err="1">
                <a:latin typeface="Times New Roman" panose="02020603050405020304" pitchFamily="18" charset="0"/>
              </a:rPr>
              <a:t>r</a:t>
            </a:r>
            <a:r>
              <a:rPr lang="en-US" sz="2489" i="1" baseline="-25000" dirty="0" err="1">
                <a:latin typeface="Times New Roman" panose="02020603050405020304" pitchFamily="18" charset="0"/>
              </a:rPr>
              <a:t>q</a:t>
            </a:r>
            <a:r>
              <a:rPr lang="en-US" sz="2489" dirty="0">
                <a:latin typeface="Times New Roman" panose="02020603050405020304" pitchFamily="18" charset="0"/>
              </a:rPr>
              <a:t>(</a:t>
            </a:r>
            <a:r>
              <a:rPr lang="en-US" sz="2489" i="1" dirty="0">
                <a:latin typeface="Times New Roman" panose="02020603050405020304" pitchFamily="18" charset="0"/>
              </a:rPr>
              <a:t>j</a:t>
            </a:r>
            <a:r>
              <a:rPr lang="en-US" sz="2489" dirty="0">
                <a:latin typeface="Times New Roman" panose="02020603050405020304" pitchFamily="18" charset="0"/>
              </a:rPr>
              <a:t>)=0</a:t>
            </a:r>
            <a:r>
              <a:rPr lang="en-US" sz="2489" dirty="0"/>
              <a:t> means totally irrelevant</a:t>
            </a:r>
          </a:p>
          <a:p>
            <a:pPr marL="304804" indent="-304804">
              <a:lnSpc>
                <a:spcPct val="90000"/>
              </a:lnSpc>
              <a:defRPr/>
            </a:pPr>
            <a:r>
              <a:rPr lang="en-US" sz="2489" dirty="0"/>
              <a:t>Response list is inspected up to rank </a:t>
            </a:r>
            <a:r>
              <a:rPr lang="en-US" sz="2489" i="1" dirty="0">
                <a:latin typeface="Times New Roman" panose="02020603050405020304" pitchFamily="18" charset="0"/>
              </a:rPr>
              <a:t>L</a:t>
            </a:r>
          </a:p>
          <a:p>
            <a:pPr marL="304804" indent="-304804">
              <a:lnSpc>
                <a:spcPct val="90000"/>
              </a:lnSpc>
              <a:defRPr/>
            </a:pPr>
            <a:r>
              <a:rPr lang="en-US" sz="2489" dirty="0"/>
              <a:t>Discounted cumulative gain for query </a:t>
            </a:r>
            <a:r>
              <a:rPr lang="en-US" sz="2489" i="1" dirty="0">
                <a:latin typeface="Times New Roman" panose="02020603050405020304" pitchFamily="18" charset="0"/>
              </a:rPr>
              <a:t>q</a:t>
            </a:r>
            <a:r>
              <a:rPr lang="en-US" sz="2489" dirty="0"/>
              <a:t> is</a:t>
            </a:r>
          </a:p>
          <a:p>
            <a:pPr marL="304804" indent="-304804">
              <a:lnSpc>
                <a:spcPct val="90000"/>
              </a:lnSpc>
              <a:defRPr/>
            </a:pPr>
            <a:endParaRPr lang="en-US" sz="2489" dirty="0"/>
          </a:p>
          <a:p>
            <a:pPr marL="304804" indent="-304804">
              <a:lnSpc>
                <a:spcPct val="90000"/>
              </a:lnSpc>
              <a:defRPr/>
            </a:pPr>
            <a:endParaRPr lang="en-US" sz="2489" dirty="0"/>
          </a:p>
          <a:p>
            <a:pPr marL="304804" indent="-304804">
              <a:lnSpc>
                <a:spcPct val="90000"/>
              </a:lnSpc>
              <a:defRPr/>
            </a:pPr>
            <a:endParaRPr lang="en-IN" sz="2489" dirty="0"/>
          </a:p>
          <a:p>
            <a:pPr marL="304804" indent="-304804">
              <a:lnSpc>
                <a:spcPct val="90000"/>
              </a:lnSpc>
              <a:defRPr/>
            </a:pPr>
            <a:endParaRPr lang="en-US" sz="2489" dirty="0"/>
          </a:p>
          <a:p>
            <a:pPr marL="304804" indent="-304804">
              <a:lnSpc>
                <a:spcPct val="90000"/>
              </a:lnSpc>
              <a:defRPr/>
            </a:pPr>
            <a:r>
              <a:rPr lang="en-US" sz="2489" i="1" dirty="0" err="1">
                <a:latin typeface="Times New Roman" panose="02020603050405020304" pitchFamily="18" charset="0"/>
              </a:rPr>
              <a:t>Z</a:t>
            </a:r>
            <a:r>
              <a:rPr lang="en-US" sz="2489" i="1" baseline="-25000" dirty="0" err="1">
                <a:latin typeface="Times New Roman" panose="02020603050405020304" pitchFamily="18" charset="0"/>
              </a:rPr>
              <a:t>q</a:t>
            </a:r>
            <a:r>
              <a:rPr lang="en-US" sz="2489" dirty="0"/>
              <a:t> is a normalization factor that ensures the perfect ordering has </a:t>
            </a:r>
            <a:r>
              <a:rPr lang="en-US" sz="2489" dirty="0" err="1"/>
              <a:t>NDCG</a:t>
            </a:r>
            <a:r>
              <a:rPr lang="en-US" sz="2489" i="1" baseline="-25000" dirty="0" err="1">
                <a:latin typeface="Times New Roman" panose="02020603050405020304" pitchFamily="18" charset="0"/>
              </a:rPr>
              <a:t>q</a:t>
            </a:r>
            <a:r>
              <a:rPr lang="en-US" sz="2489" dirty="0"/>
              <a:t> = 1</a:t>
            </a:r>
          </a:p>
          <a:p>
            <a:pPr marL="304804" indent="-304804">
              <a:lnSpc>
                <a:spcPct val="90000"/>
              </a:lnSpc>
              <a:defRPr/>
            </a:pPr>
            <a:r>
              <a:rPr lang="en-US" sz="2489" dirty="0"/>
              <a:t>Overall NDCG is average of </a:t>
            </a:r>
            <a:r>
              <a:rPr lang="en-US" sz="2489" dirty="0" err="1"/>
              <a:t>NDCG</a:t>
            </a:r>
            <a:r>
              <a:rPr lang="en-US" sz="2489" i="1" baseline="-25000" dirty="0" err="1">
                <a:latin typeface="Times New Roman" panose="02020603050405020304" pitchFamily="18" charset="0"/>
              </a:rPr>
              <a:t>q</a:t>
            </a:r>
            <a:r>
              <a:rPr lang="en-US" sz="2489" dirty="0"/>
              <a:t> over all </a:t>
            </a:r>
            <a:r>
              <a:rPr lang="en-US" sz="2489" i="1" dirty="0">
                <a:latin typeface="Times New Roman" panose="02020603050405020304" pitchFamily="18" charset="0"/>
              </a:rPr>
              <a:t>q</a:t>
            </a:r>
          </a:p>
          <a:p>
            <a:pPr marL="304804" indent="-304804">
              <a:lnSpc>
                <a:spcPct val="90000"/>
              </a:lnSpc>
              <a:defRPr/>
            </a:pPr>
            <a:r>
              <a:rPr lang="en-US" sz="2489" dirty="0"/>
              <a:t>No notion of recall, only precision at low ranks</a:t>
            </a:r>
          </a:p>
        </p:txBody>
      </p:sp>
      <p:pic>
        <p:nvPicPr>
          <p:cNvPr id="52228" name="Picture 4">
            <a:extLst>
              <a:ext uri="{FF2B5EF4-FFF2-40B4-BE49-F238E27FC236}">
                <a16:creationId xmlns:a16="http://schemas.microsoft.com/office/drawing/2014/main" id="{7D5DFBAD-9CEB-4ED2-8F45-A8D64CC9C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3014663"/>
            <a:ext cx="4046537"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4" name="AutoShape 6">
            <a:extLst>
              <a:ext uri="{FF2B5EF4-FFF2-40B4-BE49-F238E27FC236}">
                <a16:creationId xmlns:a16="http://schemas.microsoft.com/office/drawing/2014/main" id="{290E1F0E-D7C8-4A63-98FE-AA68850F07F7}"/>
              </a:ext>
            </a:extLst>
          </p:cNvPr>
          <p:cNvSpPr>
            <a:spLocks/>
          </p:cNvSpPr>
          <p:nvPr/>
        </p:nvSpPr>
        <p:spPr bwMode="auto">
          <a:xfrm>
            <a:off x="6757988" y="2965450"/>
            <a:ext cx="387350" cy="247650"/>
          </a:xfrm>
          <a:prstGeom prst="borderCallout1">
            <a:avLst>
              <a:gd name="adj1" fmla="val 31032"/>
              <a:gd name="adj2" fmla="val -13116"/>
              <a:gd name="adj3" fmla="val 89092"/>
              <a:gd name="adj4" fmla="val -125221"/>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defTabSz="812810" eaLnBrk="1" hangingPunct="1">
              <a:defRPr/>
            </a:pPr>
            <a:r>
              <a:rPr lang="en-US" sz="1600">
                <a:solidFill>
                  <a:srgbClr val="000000"/>
                </a:solidFill>
                <a:latin typeface="Arial" charset="0"/>
                <a:ea typeface="+mn-ea"/>
              </a:rPr>
              <a:t>gain</a:t>
            </a:r>
          </a:p>
        </p:txBody>
      </p:sp>
      <p:sp>
        <p:nvSpPr>
          <p:cNvPr id="48135" name="AutoShape 7">
            <a:extLst>
              <a:ext uri="{FF2B5EF4-FFF2-40B4-BE49-F238E27FC236}">
                <a16:creationId xmlns:a16="http://schemas.microsoft.com/office/drawing/2014/main" id="{52EF0F1C-C356-47CF-B6B7-AB215B75EE93}"/>
              </a:ext>
            </a:extLst>
          </p:cNvPr>
          <p:cNvSpPr>
            <a:spLocks/>
          </p:cNvSpPr>
          <p:nvPr/>
        </p:nvSpPr>
        <p:spPr bwMode="auto">
          <a:xfrm>
            <a:off x="6911975" y="3690938"/>
            <a:ext cx="1219200" cy="246062"/>
          </a:xfrm>
          <a:prstGeom prst="borderCallout1">
            <a:avLst>
              <a:gd name="adj1" fmla="val 31032"/>
              <a:gd name="adj2" fmla="val -4194"/>
              <a:gd name="adj3" fmla="val 13361"/>
              <a:gd name="adj4" fmla="val -42444"/>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defTabSz="812810" eaLnBrk="1" hangingPunct="1">
              <a:defRPr/>
            </a:pPr>
            <a:r>
              <a:rPr lang="en-US" sz="1600">
                <a:solidFill>
                  <a:srgbClr val="000000"/>
                </a:solidFill>
                <a:latin typeface="Arial" charset="0"/>
                <a:ea typeface="+mn-ea"/>
              </a:rPr>
              <a:t>rank discount</a:t>
            </a:r>
          </a:p>
        </p:txBody>
      </p:sp>
      <p:sp>
        <p:nvSpPr>
          <p:cNvPr id="48136" name="AutoShape 8">
            <a:extLst>
              <a:ext uri="{FF2B5EF4-FFF2-40B4-BE49-F238E27FC236}">
                <a16:creationId xmlns:a16="http://schemas.microsoft.com/office/drawing/2014/main" id="{8CE2DA70-82BD-47FA-8ADF-A3B1197C0B91}"/>
              </a:ext>
            </a:extLst>
          </p:cNvPr>
          <p:cNvSpPr>
            <a:spLocks/>
          </p:cNvSpPr>
          <p:nvPr/>
        </p:nvSpPr>
        <p:spPr bwMode="auto">
          <a:xfrm>
            <a:off x="2036763" y="2965450"/>
            <a:ext cx="979487" cy="247650"/>
          </a:xfrm>
          <a:prstGeom prst="borderCallout1">
            <a:avLst>
              <a:gd name="adj1" fmla="val 31032"/>
              <a:gd name="adj2" fmla="val 105218"/>
              <a:gd name="adj3" fmla="val 179741"/>
              <a:gd name="adj4" fmla="val 200759"/>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defTabSz="812810" eaLnBrk="1" hangingPunct="1">
              <a:defRPr/>
            </a:pPr>
            <a:r>
              <a:rPr lang="en-US" sz="1600">
                <a:solidFill>
                  <a:srgbClr val="000000"/>
                </a:solidFill>
                <a:latin typeface="Arial" charset="0"/>
                <a:ea typeface="+mn-ea"/>
              </a:rPr>
              <a:t>cumulative</a:t>
            </a:r>
          </a:p>
        </p:txBody>
      </p:sp>
      <p:sp>
        <p:nvSpPr>
          <p:cNvPr id="48137" name="AutoShape 9">
            <a:extLst>
              <a:ext uri="{FF2B5EF4-FFF2-40B4-BE49-F238E27FC236}">
                <a16:creationId xmlns:a16="http://schemas.microsoft.com/office/drawing/2014/main" id="{C195E352-BBBE-4008-A75A-4ECED2A9DB9C}"/>
              </a:ext>
            </a:extLst>
          </p:cNvPr>
          <p:cNvSpPr>
            <a:spLocks/>
          </p:cNvSpPr>
          <p:nvPr/>
        </p:nvSpPr>
        <p:spPr bwMode="auto">
          <a:xfrm>
            <a:off x="2036763" y="3732213"/>
            <a:ext cx="1001712" cy="246062"/>
          </a:xfrm>
          <a:prstGeom prst="borderCallout1">
            <a:avLst>
              <a:gd name="adj1" fmla="val 31032"/>
              <a:gd name="adj2" fmla="val 105088"/>
              <a:gd name="adj3" fmla="val -37500"/>
              <a:gd name="adj4" fmla="val 116648"/>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defTabSz="812810" eaLnBrk="1" hangingPunct="1">
              <a:defRPr/>
            </a:pPr>
            <a:r>
              <a:rPr lang="en-US" sz="1600">
                <a:solidFill>
                  <a:srgbClr val="000000"/>
                </a:solidFill>
                <a:latin typeface="Arial" charset="0"/>
                <a:ea typeface="+mn-ea"/>
              </a:rPr>
              <a:t>normalized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P spid="48135" grpId="0" animBg="1"/>
      <p:bldP spid="48136" grpId="0" animBg="1"/>
      <p:bldP spid="481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B5027E09-11D5-4AF6-9CDB-94218E4964E4}"/>
              </a:ext>
            </a:extLst>
          </p:cNvPr>
          <p:cNvSpPr>
            <a:spLocks noGrp="1"/>
          </p:cNvSpPr>
          <p:nvPr>
            <p:ph type="title"/>
          </p:nvPr>
        </p:nvSpPr>
        <p:spPr/>
        <p:txBody>
          <a:bodyPr/>
          <a:lstStyle/>
          <a:p>
            <a:pPr eaLnBrk="1" hangingPunct="1">
              <a:defRPr/>
            </a:pPr>
            <a:r>
              <a:rPr lang="en-US" altLang="en-US"/>
              <a:t>A/B testing</a:t>
            </a:r>
          </a:p>
        </p:txBody>
      </p:sp>
      <p:sp>
        <p:nvSpPr>
          <p:cNvPr id="54275" name="Content Placeholder 2">
            <a:extLst>
              <a:ext uri="{FF2B5EF4-FFF2-40B4-BE49-F238E27FC236}">
                <a16:creationId xmlns:a16="http://schemas.microsoft.com/office/drawing/2014/main" id="{64EA02FC-1102-4D5A-8580-8798DD006D3A}"/>
              </a:ext>
            </a:extLst>
          </p:cNvPr>
          <p:cNvSpPr>
            <a:spLocks noGrp="1" noChangeArrowheads="1"/>
          </p:cNvSpPr>
          <p:nvPr>
            <p:ph idx="1"/>
          </p:nvPr>
        </p:nvSpPr>
        <p:spPr/>
        <p:txBody>
          <a:bodyPr/>
          <a:lstStyle/>
          <a:p>
            <a:pPr eaLnBrk="1" hangingPunct="1">
              <a:lnSpc>
                <a:spcPct val="80000"/>
              </a:lnSpc>
            </a:pPr>
            <a:r>
              <a:rPr lang="en-US" altLang="en-US" sz="2400">
                <a:latin typeface="Minion"/>
              </a:rPr>
              <a:t>Purpose: Test a single innovation</a:t>
            </a:r>
          </a:p>
          <a:p>
            <a:pPr eaLnBrk="1" hangingPunct="1">
              <a:lnSpc>
                <a:spcPct val="80000"/>
              </a:lnSpc>
            </a:pPr>
            <a:r>
              <a:rPr lang="en-US" altLang="en-US" sz="2400">
                <a:latin typeface="Minion"/>
              </a:rPr>
              <a:t>Prerequisite: You have a large search engine up and running.</a:t>
            </a:r>
          </a:p>
          <a:p>
            <a:pPr eaLnBrk="1" hangingPunct="1">
              <a:lnSpc>
                <a:spcPct val="80000"/>
              </a:lnSpc>
            </a:pPr>
            <a:r>
              <a:rPr lang="en-US" altLang="en-US" sz="2400">
                <a:latin typeface="Minion"/>
              </a:rPr>
              <a:t>Have most users use old system</a:t>
            </a:r>
          </a:p>
          <a:p>
            <a:pPr eaLnBrk="1" hangingPunct="1">
              <a:lnSpc>
                <a:spcPct val="80000"/>
              </a:lnSpc>
            </a:pPr>
            <a:r>
              <a:rPr lang="en-US" altLang="en-US" sz="2400">
                <a:latin typeface="Minion"/>
              </a:rPr>
              <a:t>Divert a small proportion of traffic (e.g., 1%) to the new system that includes the innovation</a:t>
            </a:r>
          </a:p>
          <a:p>
            <a:pPr eaLnBrk="1" hangingPunct="1">
              <a:lnSpc>
                <a:spcPct val="80000"/>
              </a:lnSpc>
            </a:pPr>
            <a:r>
              <a:rPr lang="en-US" altLang="en-US" sz="2400">
                <a:latin typeface="Minion"/>
              </a:rPr>
              <a:t>Evaluate with an </a:t>
            </a:r>
            <a:r>
              <a:rPr lang="ja-JP" altLang="en-US" sz="2400">
                <a:latin typeface="Minion"/>
                <a:ea typeface="MS PGothic" panose="020B0600070205080204" pitchFamily="34" charset="-128"/>
              </a:rPr>
              <a:t>“</a:t>
            </a:r>
            <a:r>
              <a:rPr lang="en-US" altLang="ja-JP" sz="2400">
                <a:latin typeface="Minion"/>
                <a:ea typeface="MS PGothic" panose="020B0600070205080204" pitchFamily="34" charset="-128"/>
              </a:rPr>
              <a:t>automatic</a:t>
            </a:r>
            <a:r>
              <a:rPr lang="ja-JP" altLang="en-US" sz="2400">
                <a:latin typeface="Minion"/>
                <a:ea typeface="MS PGothic" panose="020B0600070205080204" pitchFamily="34" charset="-128"/>
              </a:rPr>
              <a:t>”</a:t>
            </a:r>
            <a:r>
              <a:rPr lang="en-US" altLang="ja-JP" sz="2400">
                <a:latin typeface="Minion"/>
                <a:ea typeface="MS PGothic" panose="020B0600070205080204" pitchFamily="34" charset="-128"/>
              </a:rPr>
              <a:t> measure like clickthrough on first result</a:t>
            </a:r>
          </a:p>
          <a:p>
            <a:pPr eaLnBrk="1" hangingPunct="1">
              <a:lnSpc>
                <a:spcPct val="80000"/>
              </a:lnSpc>
            </a:pPr>
            <a:r>
              <a:rPr lang="en-US" altLang="en-US" sz="2400">
                <a:latin typeface="Minion"/>
              </a:rPr>
              <a:t>Now we can directly see if the innovation does improve user happiness.</a:t>
            </a:r>
          </a:p>
          <a:p>
            <a:pPr eaLnBrk="1" hangingPunct="1">
              <a:lnSpc>
                <a:spcPct val="80000"/>
              </a:lnSpc>
            </a:pPr>
            <a:r>
              <a:rPr lang="en-US" altLang="en-US" sz="2400">
                <a:latin typeface="Minion"/>
              </a:rPr>
              <a:t>Probably the evaluation methodology that large search engines trust most</a:t>
            </a:r>
          </a:p>
          <a:p>
            <a:pPr eaLnBrk="1" hangingPunct="1">
              <a:lnSpc>
                <a:spcPct val="80000"/>
              </a:lnSpc>
            </a:pPr>
            <a:r>
              <a:rPr lang="en-US" altLang="en-US" sz="2400">
                <a:latin typeface="Minion"/>
              </a:rPr>
              <a:t>In principle less powerful than doing a multivariate regression analysis, but easier to understand</a:t>
            </a:r>
          </a:p>
        </p:txBody>
      </p:sp>
      <p:sp>
        <p:nvSpPr>
          <p:cNvPr id="54276" name="TextBox 4">
            <a:extLst>
              <a:ext uri="{FF2B5EF4-FFF2-40B4-BE49-F238E27FC236}">
                <a16:creationId xmlns:a16="http://schemas.microsoft.com/office/drawing/2014/main" id="{78F05626-1FC9-4E35-8716-D4F88EB995C9}"/>
              </a:ext>
            </a:extLst>
          </p:cNvPr>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8.6.3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D49AF5A-B4D4-4211-A04B-E9773BB35CFB}"/>
              </a:ext>
            </a:extLst>
          </p:cNvPr>
          <p:cNvSpPr>
            <a:spLocks noGrp="1" noChangeArrowheads="1"/>
          </p:cNvSpPr>
          <p:nvPr>
            <p:ph type="title"/>
          </p:nvPr>
        </p:nvSpPr>
        <p:spPr/>
        <p:txBody>
          <a:bodyPr/>
          <a:lstStyle/>
          <a:p>
            <a:pPr eaLnBrk="1" hangingPunct="1">
              <a:defRPr/>
            </a:pPr>
            <a:r>
              <a:rPr lang="en-US" altLang="en-US"/>
              <a:t>Critique of pure relevance</a:t>
            </a:r>
          </a:p>
        </p:txBody>
      </p:sp>
      <p:sp>
        <p:nvSpPr>
          <p:cNvPr id="57347" name="Rectangle 3">
            <a:extLst>
              <a:ext uri="{FF2B5EF4-FFF2-40B4-BE49-F238E27FC236}">
                <a16:creationId xmlns:a16="http://schemas.microsoft.com/office/drawing/2014/main" id="{25C0D4DD-3C45-4AE3-B8FD-86DB8989FB82}"/>
              </a:ext>
            </a:extLst>
          </p:cNvPr>
          <p:cNvSpPr>
            <a:spLocks noGrp="1" noChangeArrowheads="1"/>
          </p:cNvSpPr>
          <p:nvPr>
            <p:ph idx="1"/>
          </p:nvPr>
        </p:nvSpPr>
        <p:spPr/>
        <p:txBody>
          <a:bodyPr/>
          <a:lstStyle/>
          <a:p>
            <a:pPr marL="304804" indent="-304804" eaLnBrk="1" hangingPunct="1">
              <a:defRPr/>
            </a:pPr>
            <a:r>
              <a:rPr lang="en-US" altLang="en-US" dirty="0"/>
              <a:t>Relevance vs </a:t>
            </a:r>
            <a:r>
              <a:rPr lang="en-US" altLang="en-US" dirty="0">
                <a:solidFill>
                  <a:schemeClr val="folHlink"/>
                </a:solidFill>
              </a:rPr>
              <a:t>Marginal Relevance</a:t>
            </a:r>
          </a:p>
          <a:p>
            <a:pPr marL="660408" lvl="1" indent="-254003" eaLnBrk="1" hangingPunct="1">
              <a:defRPr/>
            </a:pPr>
            <a:r>
              <a:rPr lang="en-US" altLang="en-US" dirty="0"/>
              <a:t>A document can be redundant even if it is highly relevant</a:t>
            </a:r>
          </a:p>
          <a:p>
            <a:pPr marL="660408" lvl="1" indent="-254003" eaLnBrk="1" hangingPunct="1">
              <a:defRPr/>
            </a:pPr>
            <a:r>
              <a:rPr lang="en-US" altLang="en-US" dirty="0"/>
              <a:t>Duplicates</a:t>
            </a:r>
          </a:p>
          <a:p>
            <a:pPr marL="660408" lvl="1" indent="-254003" eaLnBrk="1" hangingPunct="1">
              <a:defRPr/>
            </a:pPr>
            <a:r>
              <a:rPr lang="en-US" altLang="en-US" dirty="0"/>
              <a:t>The same information from different sources</a:t>
            </a:r>
          </a:p>
          <a:p>
            <a:pPr marL="660408" lvl="1" indent="-254003" eaLnBrk="1" hangingPunct="1">
              <a:defRPr/>
            </a:pPr>
            <a:r>
              <a:rPr lang="en-US" altLang="en-US" dirty="0"/>
              <a:t>Marginal relevance is a better measure of utility for the user.</a:t>
            </a:r>
            <a:endParaRPr lang="en-US" altLang="en-US" dirty="0">
              <a:solidFill>
                <a:schemeClr val="folHlink"/>
              </a:solidFill>
            </a:endParaRPr>
          </a:p>
          <a:p>
            <a:pPr marL="304804" indent="-304804" eaLnBrk="1" hangingPunct="1">
              <a:defRPr/>
            </a:pPr>
            <a:r>
              <a:rPr lang="en-US" altLang="en-US" dirty="0"/>
              <a:t>Using facts/entities as evaluation units more directly measures true relevance.</a:t>
            </a:r>
          </a:p>
          <a:p>
            <a:pPr marL="304804" indent="-304804" eaLnBrk="1" hangingPunct="1">
              <a:defRPr/>
            </a:pPr>
            <a:r>
              <a:rPr lang="en-US" altLang="en-US" dirty="0"/>
              <a:t>But harder to create evaluation set</a:t>
            </a:r>
          </a:p>
          <a:p>
            <a:pPr marL="304804" indent="-304804" eaLnBrk="1" hangingPunct="1">
              <a:defRPr/>
            </a:pPr>
            <a:r>
              <a:rPr lang="en-US" dirty="0">
                <a:ea typeface="ＭＳ Ｐゴシック" panose="020B0600070205080204" pitchFamily="34" charset="-128"/>
              </a:rPr>
              <a:t>Diversity of search results?</a:t>
            </a:r>
          </a:p>
          <a:p>
            <a:pPr marL="304804" indent="-304804" eaLnBrk="1" hangingPunct="1">
              <a:defRPr/>
            </a:pPr>
            <a:r>
              <a:rPr lang="en-US" dirty="0">
                <a:ea typeface="ＭＳ Ｐゴシック" panose="020B0600070205080204" pitchFamily="34" charset="-128"/>
              </a:rPr>
              <a:t>Other factors: Freshness? Trustworthiness?</a:t>
            </a:r>
          </a:p>
          <a:p>
            <a:pPr marL="304804" indent="-304804" eaLnBrk="1" hangingPunct="1">
              <a:defRPr/>
            </a:pPr>
            <a:endParaRPr lang="en-US" altLang="en-US" dirty="0"/>
          </a:p>
        </p:txBody>
      </p:sp>
      <p:sp>
        <p:nvSpPr>
          <p:cNvPr id="55300" name="TextBox 4">
            <a:extLst>
              <a:ext uri="{FF2B5EF4-FFF2-40B4-BE49-F238E27FC236}">
                <a16:creationId xmlns:a16="http://schemas.microsoft.com/office/drawing/2014/main" id="{5FA49A0A-2723-4D50-AB7A-86242AC9F2DB}"/>
              </a:ext>
            </a:extLst>
          </p:cNvPr>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8.5.1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8F8E-4812-451C-80E4-4640EB637D92}"/>
              </a:ext>
            </a:extLst>
          </p:cNvPr>
          <p:cNvSpPr>
            <a:spLocks noGrp="1"/>
          </p:cNvSpPr>
          <p:nvPr>
            <p:ph type="title"/>
          </p:nvPr>
        </p:nvSpPr>
        <p:spPr/>
        <p:txBody>
          <a:bodyPr/>
          <a:lstStyle/>
          <a:p>
            <a:pPr>
              <a:defRPr/>
            </a:pPr>
            <a:r>
              <a:rPr lang="en-US" dirty="0"/>
              <a:t>Thanks!</a:t>
            </a:r>
          </a:p>
        </p:txBody>
      </p:sp>
      <p:sp>
        <p:nvSpPr>
          <p:cNvPr id="3" name="Content Placeholder 2">
            <a:extLst>
              <a:ext uri="{FF2B5EF4-FFF2-40B4-BE49-F238E27FC236}">
                <a16:creationId xmlns:a16="http://schemas.microsoft.com/office/drawing/2014/main" id="{D68F7021-F4A5-4784-87CC-EC0BD9ADE950}"/>
              </a:ext>
            </a:extLst>
          </p:cNvPr>
          <p:cNvSpPr>
            <a:spLocks noGrp="1"/>
          </p:cNvSpPr>
          <p:nvPr>
            <p:ph idx="1"/>
          </p:nvPr>
        </p:nvSpPr>
        <p:spPr/>
        <p:txBody>
          <a:bodyPr/>
          <a:lstStyle/>
          <a:p>
            <a:pPr marL="304804" indent="-304804">
              <a:defRP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81701CEF-3B55-4804-B05A-E102ACE20B8F}"/>
              </a:ext>
            </a:extLst>
          </p:cNvPr>
          <p:cNvSpPr>
            <a:spLocks noGrp="1" noChangeArrowheads="1"/>
          </p:cNvSpPr>
          <p:nvPr>
            <p:ph type="title"/>
          </p:nvPr>
        </p:nvSpPr>
        <p:spPr/>
        <p:txBody>
          <a:bodyPr/>
          <a:lstStyle/>
          <a:p>
            <a:pPr eaLnBrk="1" hangingPunct="1">
              <a:defRPr/>
            </a:pPr>
            <a:r>
              <a:rPr lang="en-US" altLang="en-US"/>
              <a:t>Measuring user happiness</a:t>
            </a:r>
          </a:p>
        </p:txBody>
      </p:sp>
      <p:sp>
        <p:nvSpPr>
          <p:cNvPr id="22531" name="Rectangle 1027">
            <a:extLst>
              <a:ext uri="{FF2B5EF4-FFF2-40B4-BE49-F238E27FC236}">
                <a16:creationId xmlns:a16="http://schemas.microsoft.com/office/drawing/2014/main" id="{AC5D5D2F-4F66-4963-8A10-C5E8FE5BD8BF}"/>
              </a:ext>
            </a:extLst>
          </p:cNvPr>
          <p:cNvSpPr>
            <a:spLocks noGrp="1" noChangeArrowheads="1"/>
          </p:cNvSpPr>
          <p:nvPr>
            <p:ph idx="1"/>
          </p:nvPr>
        </p:nvSpPr>
        <p:spPr>
          <a:xfrm>
            <a:off x="457200" y="1600200"/>
            <a:ext cx="8458200" cy="4953000"/>
          </a:xfrm>
        </p:spPr>
        <p:txBody>
          <a:bodyPr/>
          <a:lstStyle/>
          <a:p>
            <a:pPr marL="304804" indent="-304804" eaLnBrk="1" hangingPunct="1">
              <a:lnSpc>
                <a:spcPct val="90000"/>
              </a:lnSpc>
              <a:defRPr/>
            </a:pPr>
            <a:r>
              <a:rPr lang="en-US" altLang="en-US" dirty="0"/>
              <a:t>Issue: who is the user we are trying to make happy?</a:t>
            </a:r>
          </a:p>
          <a:p>
            <a:pPr marL="660408" lvl="1" indent="-254003" eaLnBrk="1" hangingPunct="1">
              <a:lnSpc>
                <a:spcPct val="90000"/>
              </a:lnSpc>
              <a:defRPr/>
            </a:pPr>
            <a:r>
              <a:rPr lang="en-US" altLang="en-US" dirty="0"/>
              <a:t>Depends on the setting</a:t>
            </a:r>
          </a:p>
          <a:p>
            <a:pPr marL="304804" indent="-304804" eaLnBrk="1" hangingPunct="1">
              <a:lnSpc>
                <a:spcPct val="90000"/>
              </a:lnSpc>
              <a:defRPr/>
            </a:pPr>
            <a:r>
              <a:rPr lang="en-US" altLang="en-US" u="sng" dirty="0"/>
              <a:t>Web engine</a:t>
            </a:r>
            <a:r>
              <a:rPr lang="en-US" altLang="en-US" dirty="0"/>
              <a:t>:</a:t>
            </a:r>
          </a:p>
          <a:p>
            <a:pPr marL="660408" lvl="1" indent="-254003" eaLnBrk="1" hangingPunct="1">
              <a:lnSpc>
                <a:spcPct val="90000"/>
              </a:lnSpc>
              <a:defRPr/>
            </a:pPr>
            <a:r>
              <a:rPr lang="en-US" altLang="en-US" dirty="0"/>
              <a:t>User finds what s/he wants and returns to the engine</a:t>
            </a:r>
          </a:p>
          <a:p>
            <a:pPr marL="1016013" lvl="2" indent="-203203" eaLnBrk="1" hangingPunct="1">
              <a:lnSpc>
                <a:spcPct val="90000"/>
              </a:lnSpc>
              <a:defRPr/>
            </a:pPr>
            <a:r>
              <a:rPr lang="en-US" altLang="en-US" dirty="0"/>
              <a:t>Can measure rate of return users</a:t>
            </a:r>
          </a:p>
          <a:p>
            <a:pPr marL="660408" lvl="1" indent="-254003" eaLnBrk="1" hangingPunct="1">
              <a:lnSpc>
                <a:spcPct val="90000"/>
              </a:lnSpc>
              <a:defRPr/>
            </a:pPr>
            <a:r>
              <a:rPr lang="en-US" altLang="en-US" dirty="0"/>
              <a:t>User completes task – search as a means, not end</a:t>
            </a:r>
          </a:p>
          <a:p>
            <a:pPr marL="304804" indent="-304804" eaLnBrk="1" hangingPunct="1">
              <a:lnSpc>
                <a:spcPct val="90000"/>
              </a:lnSpc>
              <a:defRPr/>
            </a:pPr>
            <a:r>
              <a:rPr lang="en-US" altLang="en-US" u="sng" dirty="0"/>
              <a:t>eCommerce site</a:t>
            </a:r>
            <a:r>
              <a:rPr lang="en-US" altLang="en-US" dirty="0"/>
              <a:t>: user finds what s/he wants and buys</a:t>
            </a:r>
          </a:p>
          <a:p>
            <a:pPr marL="660408" lvl="1" indent="-254003" eaLnBrk="1" hangingPunct="1">
              <a:lnSpc>
                <a:spcPct val="90000"/>
              </a:lnSpc>
              <a:defRPr/>
            </a:pPr>
            <a:r>
              <a:rPr lang="en-US" altLang="en-US" dirty="0"/>
              <a:t>Is it the end-user, or the eCommerce site, whose happiness we measure?</a:t>
            </a:r>
          </a:p>
          <a:p>
            <a:pPr marL="660408" lvl="1" indent="-254003" eaLnBrk="1" hangingPunct="1">
              <a:lnSpc>
                <a:spcPct val="90000"/>
              </a:lnSpc>
              <a:defRPr/>
            </a:pPr>
            <a:r>
              <a:rPr lang="en-US" altLang="en-US" dirty="0"/>
              <a:t>Measure time to purchase, or fraction of searchers who become buyers?</a:t>
            </a:r>
          </a:p>
          <a:p>
            <a:pPr marL="304804" indent="-304804" eaLnBrk="1" hangingPunct="1">
              <a:defRPr/>
            </a:pPr>
            <a:r>
              <a:rPr lang="en-US" altLang="en-US" u="sng" dirty="0"/>
              <a:t>Enterprise</a:t>
            </a:r>
            <a:r>
              <a:rPr lang="en-US" altLang="en-US" dirty="0"/>
              <a:t> (company/govt/academic): Care about </a:t>
            </a:r>
            <a:r>
              <a:rPr lang="ja-JP" altLang="en-US" dirty="0"/>
              <a:t>“</a:t>
            </a:r>
            <a:r>
              <a:rPr lang="en-US" altLang="ja-JP" dirty="0"/>
              <a:t>user productivity</a:t>
            </a:r>
            <a:r>
              <a:rPr lang="ja-JP" altLang="en-US" dirty="0"/>
              <a:t>”</a:t>
            </a:r>
            <a:endParaRPr lang="en-US" altLang="ja-JP" dirty="0"/>
          </a:p>
          <a:p>
            <a:pPr marL="660408" lvl="1" indent="-254003" eaLnBrk="1" hangingPunct="1">
              <a:defRPr/>
            </a:pPr>
            <a:r>
              <a:rPr lang="en-US" altLang="en-US" dirty="0"/>
              <a:t>How much time do my users save when looking for information?</a:t>
            </a:r>
          </a:p>
          <a:p>
            <a:pPr marL="660408" lvl="1" indent="-254003" eaLnBrk="1" hangingPunct="1">
              <a:defRPr/>
            </a:pPr>
            <a:r>
              <a:rPr lang="en-US" altLang="en-US" dirty="0"/>
              <a:t>Many other criteria having to do with breadth of access, secure access, etc.</a:t>
            </a:r>
          </a:p>
          <a:p>
            <a:pPr marL="304808" indent="-254003" eaLnBrk="1" hangingPunct="1">
              <a:lnSpc>
                <a:spcPct val="90000"/>
              </a:lnSpc>
              <a:defRPr/>
            </a:pPr>
            <a:endParaRPr lang="en-US" altLang="en-US" dirty="0"/>
          </a:p>
        </p:txBody>
      </p:sp>
      <p:sp>
        <p:nvSpPr>
          <p:cNvPr id="11268" name="TextBox 4">
            <a:extLst>
              <a:ext uri="{FF2B5EF4-FFF2-40B4-BE49-F238E27FC236}">
                <a16:creationId xmlns:a16="http://schemas.microsoft.com/office/drawing/2014/main" id="{A89CE870-53AF-42F5-8E8B-629C4E93FEDF}"/>
              </a:ext>
            </a:extLst>
          </p:cNvPr>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8.6.2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0D6AFCF-6E7A-4466-8A9A-B4E785C8CA52}"/>
              </a:ext>
            </a:extLst>
          </p:cNvPr>
          <p:cNvSpPr>
            <a:spLocks noGrp="1" noChangeArrowheads="1"/>
          </p:cNvSpPr>
          <p:nvPr>
            <p:ph type="title"/>
          </p:nvPr>
        </p:nvSpPr>
        <p:spPr/>
        <p:txBody>
          <a:bodyPr/>
          <a:lstStyle/>
          <a:p>
            <a:pPr eaLnBrk="1" hangingPunct="1">
              <a:defRPr/>
            </a:pPr>
            <a:r>
              <a:rPr lang="en-US" altLang="en-US"/>
              <a:t>Happiness: elusive to measure</a:t>
            </a:r>
          </a:p>
        </p:txBody>
      </p:sp>
      <p:sp>
        <p:nvSpPr>
          <p:cNvPr id="24579" name="Rectangle 3">
            <a:extLst>
              <a:ext uri="{FF2B5EF4-FFF2-40B4-BE49-F238E27FC236}">
                <a16:creationId xmlns:a16="http://schemas.microsoft.com/office/drawing/2014/main" id="{2DCED27B-985A-4EA2-B26F-C65CF1012CEC}"/>
              </a:ext>
            </a:extLst>
          </p:cNvPr>
          <p:cNvSpPr>
            <a:spLocks noGrp="1" noChangeArrowheads="1"/>
          </p:cNvSpPr>
          <p:nvPr>
            <p:ph idx="1"/>
          </p:nvPr>
        </p:nvSpPr>
        <p:spPr>
          <a:xfrm>
            <a:off x="685800" y="1752600"/>
            <a:ext cx="7848600" cy="4876800"/>
          </a:xfrm>
        </p:spPr>
        <p:txBody>
          <a:bodyPr/>
          <a:lstStyle/>
          <a:p>
            <a:pPr marL="495300" indent="-495300" eaLnBrk="1" hangingPunct="1">
              <a:defRPr/>
            </a:pPr>
            <a:r>
              <a:rPr lang="en-US" altLang="en-US" dirty="0"/>
              <a:t>Most common proxy: </a:t>
            </a:r>
            <a:r>
              <a:rPr lang="en-US" altLang="en-US" i="1" dirty="0"/>
              <a:t>relevance</a:t>
            </a:r>
            <a:r>
              <a:rPr lang="en-US" altLang="en-US" dirty="0"/>
              <a:t> of search results</a:t>
            </a:r>
          </a:p>
          <a:p>
            <a:pPr marL="495300" indent="-495300" eaLnBrk="1" hangingPunct="1">
              <a:defRPr/>
            </a:pPr>
            <a:r>
              <a:rPr lang="en-US" altLang="en-US" dirty="0"/>
              <a:t>But how do you measure relevance?</a:t>
            </a:r>
          </a:p>
          <a:p>
            <a:pPr marL="495300" indent="-495300" eaLnBrk="1" hangingPunct="1">
              <a:defRPr/>
            </a:pPr>
            <a:r>
              <a:rPr lang="en-US" altLang="en-US" dirty="0"/>
              <a:t>Relevance measurement requires 3 elements:</a:t>
            </a:r>
          </a:p>
          <a:p>
            <a:pPr marL="914400" lvl="1" indent="-457200" eaLnBrk="1" hangingPunct="1">
              <a:buFont typeface="Wingdings" panose="05000000000000000000" pitchFamily="2" charset="2"/>
              <a:buAutoNum type="arabicPeriod"/>
              <a:defRPr/>
            </a:pPr>
            <a:r>
              <a:rPr lang="en-US" altLang="en-US" dirty="0"/>
              <a:t>A benchmark document collection</a:t>
            </a:r>
          </a:p>
          <a:p>
            <a:pPr marL="914400" lvl="1" indent="-457200" eaLnBrk="1" hangingPunct="1">
              <a:buFont typeface="Wingdings" panose="05000000000000000000" pitchFamily="2" charset="2"/>
              <a:buAutoNum type="arabicPeriod"/>
              <a:defRPr/>
            </a:pPr>
            <a:r>
              <a:rPr lang="en-US" altLang="en-US" dirty="0"/>
              <a:t>A benchmark suite of queries</a:t>
            </a:r>
          </a:p>
          <a:p>
            <a:pPr marL="914400" lvl="1" indent="-457200" eaLnBrk="1" hangingPunct="1">
              <a:buFont typeface="Wingdings" panose="05000000000000000000" pitchFamily="2" charset="2"/>
              <a:buAutoNum type="arabicPeriod"/>
              <a:defRPr/>
            </a:pPr>
            <a:r>
              <a:rPr lang="en-US" altLang="en-US" dirty="0"/>
              <a:t>A usually binary assessment of either </a:t>
            </a:r>
            <a:r>
              <a:rPr lang="en-US" altLang="en-US" u="sng" dirty="0"/>
              <a:t>Relevant</a:t>
            </a:r>
            <a:r>
              <a:rPr lang="en-US" altLang="en-US" dirty="0"/>
              <a:t> or </a:t>
            </a:r>
            <a:r>
              <a:rPr lang="en-US" altLang="en-US" u="sng" dirty="0"/>
              <a:t>Nonrelevant</a:t>
            </a:r>
            <a:r>
              <a:rPr lang="en-US" altLang="en-US" dirty="0"/>
              <a:t> for each query and each document</a:t>
            </a:r>
          </a:p>
          <a:p>
            <a:pPr marL="1295400" lvl="2" indent="-381000" eaLnBrk="1" hangingPunct="1">
              <a:defRPr/>
            </a:pPr>
            <a:r>
              <a:rPr lang="en-US" altLang="en-US" dirty="0"/>
              <a:t>Some work on more-than-binary</a:t>
            </a:r>
          </a:p>
        </p:txBody>
      </p:sp>
      <p:sp>
        <p:nvSpPr>
          <p:cNvPr id="13316" name="TextBox 4">
            <a:extLst>
              <a:ext uri="{FF2B5EF4-FFF2-40B4-BE49-F238E27FC236}">
                <a16:creationId xmlns:a16="http://schemas.microsoft.com/office/drawing/2014/main" id="{CEC66BBA-E5B2-4942-8617-9E1CFA7ABB83}"/>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4A3B3B9-7928-4C18-AF2C-F49A4E77FC4E}"/>
              </a:ext>
            </a:extLst>
          </p:cNvPr>
          <p:cNvSpPr>
            <a:spLocks noGrp="1" noChangeArrowheads="1"/>
          </p:cNvSpPr>
          <p:nvPr>
            <p:ph type="title"/>
          </p:nvPr>
        </p:nvSpPr>
        <p:spPr/>
        <p:txBody>
          <a:bodyPr/>
          <a:lstStyle/>
          <a:p>
            <a:pPr eaLnBrk="1" hangingPunct="1">
              <a:defRPr/>
            </a:pPr>
            <a:r>
              <a:rPr lang="en-US" altLang="en-US"/>
              <a:t>Evaluating an IR system</a:t>
            </a:r>
          </a:p>
        </p:txBody>
      </p:sp>
      <p:sp>
        <p:nvSpPr>
          <p:cNvPr id="25603" name="Rectangle 3">
            <a:extLst>
              <a:ext uri="{FF2B5EF4-FFF2-40B4-BE49-F238E27FC236}">
                <a16:creationId xmlns:a16="http://schemas.microsoft.com/office/drawing/2014/main" id="{6BD78EC4-BED7-4660-BB15-2B2B306FECEE}"/>
              </a:ext>
            </a:extLst>
          </p:cNvPr>
          <p:cNvSpPr>
            <a:spLocks noGrp="1" noChangeArrowheads="1"/>
          </p:cNvSpPr>
          <p:nvPr>
            <p:ph idx="1"/>
          </p:nvPr>
        </p:nvSpPr>
        <p:spPr/>
        <p:txBody>
          <a:bodyPr/>
          <a:lstStyle/>
          <a:p>
            <a:pPr marL="304804" indent="-304804" eaLnBrk="1" hangingPunct="1">
              <a:defRPr/>
            </a:pPr>
            <a:r>
              <a:rPr lang="en-US" altLang="en-US"/>
              <a:t>Note: the </a:t>
            </a:r>
            <a:r>
              <a:rPr lang="en-US" altLang="en-US" b="1"/>
              <a:t>information need</a:t>
            </a:r>
            <a:r>
              <a:rPr lang="en-US" altLang="en-US"/>
              <a:t> is translated into a </a:t>
            </a:r>
            <a:r>
              <a:rPr lang="en-US" altLang="en-US" b="1"/>
              <a:t>query</a:t>
            </a:r>
          </a:p>
          <a:p>
            <a:pPr marL="304804" indent="-304804" eaLnBrk="1" hangingPunct="1">
              <a:defRPr/>
            </a:pPr>
            <a:r>
              <a:rPr lang="en-US" altLang="en-US"/>
              <a:t>Relevance is assessed relative to the </a:t>
            </a:r>
            <a:r>
              <a:rPr lang="en-US" altLang="en-US" b="1"/>
              <a:t>information need</a:t>
            </a:r>
            <a:r>
              <a:rPr lang="en-US" altLang="en-US" b="1" i="1"/>
              <a:t> </a:t>
            </a:r>
            <a:r>
              <a:rPr lang="en-US" altLang="en-US" i="1"/>
              <a:t>not </a:t>
            </a:r>
            <a:r>
              <a:rPr lang="en-US" altLang="en-US"/>
              <a:t>the</a:t>
            </a:r>
            <a:r>
              <a:rPr lang="en-US" altLang="en-US" i="1"/>
              <a:t> </a:t>
            </a:r>
            <a:r>
              <a:rPr lang="en-US" altLang="en-US" b="1"/>
              <a:t>query</a:t>
            </a:r>
          </a:p>
          <a:p>
            <a:pPr marL="304804" indent="-304804" eaLnBrk="1" hangingPunct="1">
              <a:defRPr/>
            </a:pPr>
            <a:r>
              <a:rPr lang="en-US" altLang="en-US"/>
              <a:t>E.g., </a:t>
            </a:r>
            <a:r>
              <a:rPr lang="en-US" altLang="en-US" u="sng"/>
              <a:t>Information need</a:t>
            </a:r>
            <a:r>
              <a:rPr lang="en-US" altLang="en-US"/>
              <a:t>: </a:t>
            </a:r>
            <a:r>
              <a:rPr lang="en-US" altLang="en-US" i="1"/>
              <a:t>I'm looking for information on whether drinking red wine is more effective at reducing your risk of heart attacks than white wine.</a:t>
            </a:r>
          </a:p>
          <a:p>
            <a:pPr marL="304804" indent="-304804" eaLnBrk="1" hangingPunct="1">
              <a:defRPr/>
            </a:pPr>
            <a:r>
              <a:rPr lang="en-US" altLang="en-US" u="sng"/>
              <a:t>Query</a:t>
            </a:r>
            <a:r>
              <a:rPr lang="en-US" altLang="en-US"/>
              <a:t>: </a:t>
            </a:r>
            <a:r>
              <a:rPr lang="en-US" altLang="en-US" b="1" i="1"/>
              <a:t>wine red white heart attack effective</a:t>
            </a:r>
          </a:p>
          <a:p>
            <a:pPr marL="304804" indent="-304804" eaLnBrk="1" hangingPunct="1">
              <a:defRPr/>
            </a:pPr>
            <a:r>
              <a:rPr lang="en-US" altLang="en-US"/>
              <a:t>Evaluate whether the doc addresses the information need, not whether it has these words</a:t>
            </a:r>
          </a:p>
        </p:txBody>
      </p:sp>
      <p:sp>
        <p:nvSpPr>
          <p:cNvPr id="14340" name="TextBox 4">
            <a:extLst>
              <a:ext uri="{FF2B5EF4-FFF2-40B4-BE49-F238E27FC236}">
                <a16:creationId xmlns:a16="http://schemas.microsoft.com/office/drawing/2014/main" id="{E518EA5B-C776-4C29-B9EB-9B23FA69BB16}"/>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F27374A-9C2B-423B-B480-75F6FA105A2C}"/>
              </a:ext>
            </a:extLst>
          </p:cNvPr>
          <p:cNvSpPr>
            <a:spLocks noGrp="1" noChangeArrowheads="1"/>
          </p:cNvSpPr>
          <p:nvPr>
            <p:ph type="title"/>
          </p:nvPr>
        </p:nvSpPr>
        <p:spPr/>
        <p:txBody>
          <a:bodyPr/>
          <a:lstStyle/>
          <a:p>
            <a:pPr eaLnBrk="1" hangingPunct="1">
              <a:defRPr/>
            </a:pPr>
            <a:r>
              <a:rPr lang="en-US" altLang="en-US"/>
              <a:t>Standard relevance benchmarks</a:t>
            </a:r>
          </a:p>
        </p:txBody>
      </p:sp>
      <p:sp>
        <p:nvSpPr>
          <p:cNvPr id="26627" name="Rectangle 3">
            <a:extLst>
              <a:ext uri="{FF2B5EF4-FFF2-40B4-BE49-F238E27FC236}">
                <a16:creationId xmlns:a16="http://schemas.microsoft.com/office/drawing/2014/main" id="{08719773-04EE-4833-881E-8EB6A4984412}"/>
              </a:ext>
            </a:extLst>
          </p:cNvPr>
          <p:cNvSpPr>
            <a:spLocks noGrp="1" noChangeArrowheads="1"/>
          </p:cNvSpPr>
          <p:nvPr>
            <p:ph idx="1"/>
          </p:nvPr>
        </p:nvSpPr>
        <p:spPr/>
        <p:txBody>
          <a:bodyPr/>
          <a:lstStyle/>
          <a:p>
            <a:pPr marL="304804" indent="-304804" eaLnBrk="1" hangingPunct="1">
              <a:defRPr/>
            </a:pPr>
            <a:r>
              <a:rPr lang="en-US" altLang="en-US"/>
              <a:t>TREC - National Institute of Standards and Technology (NIST) has run a large IR test bed for many years</a:t>
            </a:r>
          </a:p>
          <a:p>
            <a:pPr marL="304804" indent="-304804" eaLnBrk="1" hangingPunct="1">
              <a:defRPr/>
            </a:pPr>
            <a:r>
              <a:rPr lang="en-US" altLang="en-US"/>
              <a:t>Reuters and other benchmark doc collections used</a:t>
            </a:r>
          </a:p>
          <a:p>
            <a:pPr marL="304804" indent="-304804" eaLnBrk="1" hangingPunct="1">
              <a:defRPr/>
            </a:pPr>
            <a:r>
              <a:rPr lang="ja-JP" altLang="en-US"/>
              <a:t>“</a:t>
            </a:r>
            <a:r>
              <a:rPr lang="en-US" altLang="ja-JP"/>
              <a:t>Retrieval tasks</a:t>
            </a:r>
            <a:r>
              <a:rPr lang="ja-JP" altLang="en-US"/>
              <a:t>”</a:t>
            </a:r>
            <a:r>
              <a:rPr lang="en-US" altLang="ja-JP"/>
              <a:t> specified</a:t>
            </a:r>
          </a:p>
          <a:p>
            <a:pPr marL="660408" lvl="1" indent="-254003" eaLnBrk="1" hangingPunct="1">
              <a:defRPr/>
            </a:pPr>
            <a:r>
              <a:rPr lang="en-US" altLang="en-US"/>
              <a:t>sometimes as queries</a:t>
            </a:r>
          </a:p>
          <a:p>
            <a:pPr marL="304804" indent="-304804" eaLnBrk="1" hangingPunct="1">
              <a:defRPr/>
            </a:pPr>
            <a:r>
              <a:rPr lang="en-US" altLang="en-US"/>
              <a:t>Human experts mark, for each query and for each doc, </a:t>
            </a:r>
            <a:r>
              <a:rPr lang="en-US" altLang="en-US" u="sng"/>
              <a:t>Relevant</a:t>
            </a:r>
            <a:r>
              <a:rPr lang="en-US" altLang="en-US"/>
              <a:t> or </a:t>
            </a:r>
            <a:r>
              <a:rPr lang="en-US" altLang="en-US" u="sng"/>
              <a:t>Nonrelevant</a:t>
            </a:r>
          </a:p>
          <a:p>
            <a:pPr marL="660408" lvl="1" indent="-254003" eaLnBrk="1" hangingPunct="1">
              <a:defRPr/>
            </a:pPr>
            <a:r>
              <a:rPr lang="en-US" altLang="en-US"/>
              <a:t>or at least for subset of docs that some system returned for that query</a:t>
            </a:r>
          </a:p>
        </p:txBody>
      </p:sp>
      <p:sp>
        <p:nvSpPr>
          <p:cNvPr id="15364" name="TextBox 4">
            <a:extLst>
              <a:ext uri="{FF2B5EF4-FFF2-40B4-BE49-F238E27FC236}">
                <a16:creationId xmlns:a16="http://schemas.microsoft.com/office/drawing/2014/main" id="{2C03B26A-627B-4BED-B1C3-68CAA966EEE4}"/>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AB18132-60B0-4B83-A764-5644850C4329}"/>
              </a:ext>
            </a:extLst>
          </p:cNvPr>
          <p:cNvSpPr>
            <a:spLocks noGrp="1" noChangeArrowheads="1"/>
          </p:cNvSpPr>
          <p:nvPr>
            <p:ph type="title"/>
          </p:nvPr>
        </p:nvSpPr>
        <p:spPr/>
        <p:txBody>
          <a:bodyPr/>
          <a:lstStyle/>
          <a:p>
            <a:pPr eaLnBrk="1" hangingPunct="1"/>
            <a:r>
              <a:rPr lang="en-US" altLang="en-US" sz="3600">
                <a:latin typeface="Minion"/>
                <a:ea typeface="MASTERPLAN"/>
              </a:rPr>
              <a:t>Unranked retrieval evaluation:</a:t>
            </a:r>
            <a:br>
              <a:rPr lang="en-US" altLang="en-US" sz="3600">
                <a:latin typeface="Minion"/>
                <a:ea typeface="MASTERPLAN"/>
              </a:rPr>
            </a:br>
            <a:r>
              <a:rPr lang="en-US" altLang="en-US" sz="3600">
                <a:latin typeface="Minion"/>
                <a:ea typeface="MASTERPLAN"/>
              </a:rPr>
              <a:t>Precision and Recall</a:t>
            </a:r>
          </a:p>
        </p:txBody>
      </p:sp>
      <p:sp>
        <p:nvSpPr>
          <p:cNvPr id="27651" name="Rectangle 3">
            <a:extLst>
              <a:ext uri="{FF2B5EF4-FFF2-40B4-BE49-F238E27FC236}">
                <a16:creationId xmlns:a16="http://schemas.microsoft.com/office/drawing/2014/main" id="{335BC803-9E27-4349-B8B2-A88BE5203293}"/>
              </a:ext>
            </a:extLst>
          </p:cNvPr>
          <p:cNvSpPr>
            <a:spLocks noGrp="1" noChangeArrowheads="1"/>
          </p:cNvSpPr>
          <p:nvPr>
            <p:ph idx="1"/>
          </p:nvPr>
        </p:nvSpPr>
        <p:spPr/>
        <p:txBody>
          <a:bodyPr/>
          <a:lstStyle/>
          <a:p>
            <a:pPr marL="304804" indent="-304804" eaLnBrk="1" hangingPunct="1">
              <a:defRPr/>
            </a:pPr>
            <a:r>
              <a:rPr lang="en-US" altLang="en-US" b="1"/>
              <a:t>Precision</a:t>
            </a:r>
            <a:r>
              <a:rPr lang="en-US" altLang="en-US"/>
              <a:t>: fraction of retrieved docs that are relevant = P(relevant|retrieved)</a:t>
            </a:r>
          </a:p>
          <a:p>
            <a:pPr marL="304804" indent="-304804" eaLnBrk="1" hangingPunct="1">
              <a:defRPr/>
            </a:pPr>
            <a:r>
              <a:rPr lang="en-US" altLang="en-US" b="1"/>
              <a:t>Recall</a:t>
            </a:r>
            <a:r>
              <a:rPr lang="en-US" altLang="en-US"/>
              <a:t>: fraction of relevant docs that are retrieved</a:t>
            </a:r>
          </a:p>
          <a:p>
            <a:pPr marL="304804" indent="-304804" eaLnBrk="1" hangingPunct="1">
              <a:buFont typeface="Wingdings" panose="05000000000000000000" pitchFamily="2" charset="2"/>
              <a:buNone/>
              <a:defRPr/>
            </a:pPr>
            <a:r>
              <a:rPr lang="en-US" altLang="en-US"/>
              <a:t>	= P(retrieved|relevant)</a:t>
            </a:r>
          </a:p>
          <a:p>
            <a:pPr marL="304804" indent="-304804" eaLnBrk="1" hangingPunct="1">
              <a:defRPr/>
            </a:pPr>
            <a:endParaRPr lang="en-US" altLang="en-US"/>
          </a:p>
          <a:p>
            <a:pPr marL="304804" indent="-304804" eaLnBrk="1" hangingPunct="1">
              <a:defRPr/>
            </a:pPr>
            <a:endParaRPr lang="en-US" altLang="en-US"/>
          </a:p>
          <a:p>
            <a:pPr marL="304804" indent="-304804" eaLnBrk="1" hangingPunct="1">
              <a:defRPr/>
            </a:pPr>
            <a:endParaRPr lang="en-US" altLang="en-US"/>
          </a:p>
          <a:p>
            <a:pPr marL="304804" indent="-304804" eaLnBrk="1" hangingPunct="1">
              <a:defRPr/>
            </a:pPr>
            <a:endParaRPr lang="en-US" altLang="en-US"/>
          </a:p>
          <a:p>
            <a:pPr marL="304804" indent="-304804" algn="ctr" eaLnBrk="1" hangingPunct="1">
              <a:defRPr/>
            </a:pPr>
            <a:r>
              <a:rPr lang="en-US" altLang="en-US"/>
              <a:t>Precision P = tp/(tp + fp)</a:t>
            </a:r>
          </a:p>
          <a:p>
            <a:pPr marL="304804" indent="-304804" algn="ctr" eaLnBrk="1" hangingPunct="1">
              <a:defRPr/>
            </a:pPr>
            <a:r>
              <a:rPr lang="en-US" altLang="en-US"/>
              <a:t>Recall  </a:t>
            </a:r>
            <a:r>
              <a:rPr lang="en-US" altLang="en-US" sz="2000"/>
              <a:t> </a:t>
            </a:r>
            <a:r>
              <a:rPr lang="en-US" altLang="en-US"/>
              <a:t>   R = tp/(tp + fn)</a:t>
            </a:r>
          </a:p>
        </p:txBody>
      </p:sp>
      <p:graphicFrame>
        <p:nvGraphicFramePr>
          <p:cNvPr id="1201156" name="Group 4">
            <a:extLst>
              <a:ext uri="{FF2B5EF4-FFF2-40B4-BE49-F238E27FC236}">
                <a16:creationId xmlns:a16="http://schemas.microsoft.com/office/drawing/2014/main" id="{8C732EC9-481D-49F8-989D-96D7FFC58EA4}"/>
              </a:ext>
            </a:extLst>
          </p:cNvPr>
          <p:cNvGraphicFramePr>
            <a:graphicFrameLocks noGrp="1"/>
          </p:cNvGraphicFramePr>
          <p:nvPr/>
        </p:nvGraphicFramePr>
        <p:xfrm>
          <a:off x="990600" y="3138488"/>
          <a:ext cx="6172200" cy="144780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2200" b="0" i="0" u="none" strike="noStrike" cap="none" normalizeH="0" baseline="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Relevant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Nonrelevant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Retrieved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fp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Not Retrieved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a:ln>
                            <a:noFill/>
                          </a:ln>
                          <a:solidFill>
                            <a:schemeClr val="tx1"/>
                          </a:solidFill>
                          <a:effectLst/>
                          <a:latin typeface="Arial" charset="0"/>
                          <a:ea typeface="ＭＳ Ｐゴシック" charset="-128"/>
                        </a:rPr>
                        <a:t>fn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2200" b="0" i="0" u="none" strike="noStrike" cap="none" normalizeH="0" baseline="0" dirty="0" err="1">
                          <a:ln>
                            <a:noFill/>
                          </a:ln>
                          <a:solidFill>
                            <a:schemeClr val="tx1"/>
                          </a:solidFill>
                          <a:effectLst/>
                          <a:latin typeface="Arial" charset="0"/>
                          <a:ea typeface="ＭＳ Ｐゴシック" charset="-128"/>
                        </a:rPr>
                        <a:t>tn</a:t>
                      </a:r>
                      <a:endParaRPr kumimoji="0" lang="en-US" sz="2200" b="0" i="0" u="none" strike="noStrike" cap="none" normalizeH="0" baseline="0" dirty="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406" name="TextBox 4">
            <a:extLst>
              <a:ext uri="{FF2B5EF4-FFF2-40B4-BE49-F238E27FC236}">
                <a16:creationId xmlns:a16="http://schemas.microsoft.com/office/drawing/2014/main" id="{152C828F-99ED-4E57-A4AD-D5DCA9550D62}"/>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85D522A-0F86-4DC8-86F2-F2E45AB515A0}"/>
              </a:ext>
            </a:extLst>
          </p:cNvPr>
          <p:cNvSpPr>
            <a:spLocks noGrp="1" noChangeArrowheads="1"/>
          </p:cNvSpPr>
          <p:nvPr>
            <p:ph type="title"/>
          </p:nvPr>
        </p:nvSpPr>
        <p:spPr/>
        <p:txBody>
          <a:bodyPr/>
          <a:lstStyle/>
          <a:p>
            <a:pPr eaLnBrk="1" hangingPunct="1"/>
            <a:r>
              <a:rPr lang="en-US" altLang="en-US" sz="3600">
                <a:latin typeface="Minion"/>
                <a:ea typeface="MASTERPLAN"/>
              </a:rPr>
              <a:t>Should we instead use the accuracy measure for evaluation?</a:t>
            </a:r>
          </a:p>
        </p:txBody>
      </p:sp>
      <p:sp>
        <p:nvSpPr>
          <p:cNvPr id="28675" name="Rectangle 3">
            <a:extLst>
              <a:ext uri="{FF2B5EF4-FFF2-40B4-BE49-F238E27FC236}">
                <a16:creationId xmlns:a16="http://schemas.microsoft.com/office/drawing/2014/main" id="{8A786CEE-E80E-4F0D-AE8F-545723CA9E26}"/>
              </a:ext>
            </a:extLst>
          </p:cNvPr>
          <p:cNvSpPr>
            <a:spLocks noGrp="1" noChangeArrowheads="1"/>
          </p:cNvSpPr>
          <p:nvPr>
            <p:ph idx="1"/>
          </p:nvPr>
        </p:nvSpPr>
        <p:spPr/>
        <p:txBody>
          <a:bodyPr/>
          <a:lstStyle/>
          <a:p>
            <a:pPr marL="304804" indent="-304804" eaLnBrk="1" hangingPunct="1">
              <a:defRPr/>
            </a:pPr>
            <a:r>
              <a:rPr lang="en-US" altLang="en-US"/>
              <a:t>Given a query, an engine classifies each doc as </a:t>
            </a:r>
            <a:r>
              <a:rPr lang="ja-JP" altLang="en-US"/>
              <a:t>“</a:t>
            </a:r>
            <a:r>
              <a:rPr lang="en-US" altLang="ja-JP"/>
              <a:t>Relevant</a:t>
            </a:r>
            <a:r>
              <a:rPr lang="ja-JP" altLang="en-US"/>
              <a:t>”</a:t>
            </a:r>
            <a:r>
              <a:rPr lang="en-US" altLang="ja-JP"/>
              <a:t> or </a:t>
            </a:r>
            <a:r>
              <a:rPr lang="ja-JP" altLang="en-US"/>
              <a:t>“</a:t>
            </a:r>
            <a:r>
              <a:rPr lang="en-US" altLang="ja-JP"/>
              <a:t>Nonrelevant</a:t>
            </a:r>
            <a:r>
              <a:rPr lang="ja-JP" altLang="en-US"/>
              <a:t>”</a:t>
            </a:r>
            <a:endParaRPr lang="en-US" altLang="ja-JP"/>
          </a:p>
          <a:p>
            <a:pPr marL="304804" indent="-304804" eaLnBrk="1" hangingPunct="1">
              <a:defRPr/>
            </a:pPr>
            <a:r>
              <a:rPr lang="en-US" altLang="en-US"/>
              <a:t>The </a:t>
            </a:r>
            <a:r>
              <a:rPr lang="en-US" altLang="en-US" b="1"/>
              <a:t>accuracy </a:t>
            </a:r>
            <a:r>
              <a:rPr lang="en-US" altLang="en-US"/>
              <a:t>of an engine: the fraction of these classifications that are correct</a:t>
            </a:r>
          </a:p>
          <a:p>
            <a:pPr marL="660408" lvl="1" indent="-254003" eaLnBrk="1" hangingPunct="1">
              <a:defRPr/>
            </a:pPr>
            <a:r>
              <a:rPr lang="en-US" altLang="en-US"/>
              <a:t>(tp + tn) / ( tp + fp + fn + tn)</a:t>
            </a:r>
          </a:p>
          <a:p>
            <a:pPr marL="304804" indent="-304804" eaLnBrk="1" hangingPunct="1">
              <a:defRPr/>
            </a:pPr>
            <a:r>
              <a:rPr lang="en-US" altLang="en-US" b="1"/>
              <a:t>Accuracy</a:t>
            </a:r>
            <a:r>
              <a:rPr lang="en-US" altLang="en-US"/>
              <a:t> is a commonly used evaluation measure in machine learning classification work</a:t>
            </a:r>
          </a:p>
          <a:p>
            <a:pPr marL="304804" indent="-304804" eaLnBrk="1" hangingPunct="1">
              <a:defRPr/>
            </a:pPr>
            <a:r>
              <a:rPr lang="en-US" altLang="en-US"/>
              <a:t>Why is this not a very useful evaluation measure in IR?</a:t>
            </a:r>
          </a:p>
        </p:txBody>
      </p:sp>
      <p:sp>
        <p:nvSpPr>
          <p:cNvPr id="17412" name="TextBox 4">
            <a:extLst>
              <a:ext uri="{FF2B5EF4-FFF2-40B4-BE49-F238E27FC236}">
                <a16:creationId xmlns:a16="http://schemas.microsoft.com/office/drawing/2014/main" id="{1CF35D99-8E7A-4133-AF66-42FC89B2CF5F}"/>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Char char="•"/>
              <a:defRPr sz="21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20000"/>
              </a:spcBef>
              <a:spcAft>
                <a:spcPct val="0"/>
              </a:spcAft>
              <a:buChar char="»"/>
              <a:defRPr sz="17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spcBef>
                <a:spcPct val="0"/>
              </a:spcBef>
              <a:buFontTx/>
              <a:buNone/>
            </a:pPr>
            <a:r>
              <a:rPr lang="en-US" altLang="en-US" sz="1600">
                <a:solidFill>
                  <a:srgbClr val="FBFCFF"/>
                </a:solidFill>
                <a:latin typeface="Lucida Sans" panose="020B0602030504020204" pitchFamily="34" charset="0"/>
                <a:ea typeface="MS PGothic" panose="020B0600070205080204" pitchFamily="34" charset="-128"/>
              </a:rPr>
              <a:t>Sec. 8.3</a:t>
            </a:r>
          </a:p>
        </p:txBody>
      </p:sp>
    </p:spTree>
  </p:cSld>
  <p:clrMapOvr>
    <a:masterClrMapping/>
  </p:clrMapOvr>
</p:sld>
</file>

<file path=ppt/theme/theme1.xml><?xml version="1.0" encoding="utf-8"?>
<a:theme xmlns:a="http://schemas.openxmlformats.org/drawingml/2006/main" name="2_Last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16582</TotalTime>
  <Words>2220</Words>
  <Application>Microsoft Office PowerPoint</Application>
  <PresentationFormat>On-screen Show (4:3)</PresentationFormat>
  <Paragraphs>333</Paragraphs>
  <Slides>37</Slides>
  <Notes>9</Notes>
  <HiddenSlides>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7" baseType="lpstr">
      <vt:lpstr>Arial</vt:lpstr>
      <vt:lpstr>Lucida Sans</vt:lpstr>
      <vt:lpstr>Minion</vt:lpstr>
      <vt:lpstr>Tahoma</vt:lpstr>
      <vt:lpstr>Times New Roman</vt:lpstr>
      <vt:lpstr>Verdana</vt:lpstr>
      <vt:lpstr>Wingdings</vt:lpstr>
      <vt:lpstr>2_Last Slide</vt:lpstr>
      <vt:lpstr>Equation</vt:lpstr>
      <vt:lpstr>Chart</vt:lpstr>
      <vt:lpstr>PowerPoint Presentation</vt:lpstr>
      <vt:lpstr>Measures for a search engine</vt:lpstr>
      <vt:lpstr>Measures for a search engine</vt:lpstr>
      <vt:lpstr>Measuring user happiness</vt:lpstr>
      <vt:lpstr>Happiness: elusive to measure</vt:lpstr>
      <vt:lpstr>Evaluating an IR system</vt:lpstr>
      <vt:lpstr>Standard relevance benchmarks</vt:lpstr>
      <vt:lpstr>Unranked retrieval evaluation: Precision and Recall</vt:lpstr>
      <vt:lpstr>Should we instead use the accuracy measure for evaluation?</vt:lpstr>
      <vt:lpstr>Why not just use accuracy?</vt:lpstr>
      <vt:lpstr>Precision/Recall</vt:lpstr>
      <vt:lpstr>Difficulties in using precision/recall</vt:lpstr>
      <vt:lpstr>A combined measure: F</vt:lpstr>
      <vt:lpstr>Evaluating ranked results</vt:lpstr>
      <vt:lpstr>A precision-recall curve</vt:lpstr>
      <vt:lpstr>Averaging over queries</vt:lpstr>
      <vt:lpstr>Interpolated precision</vt:lpstr>
      <vt:lpstr>Evaluation</vt:lpstr>
      <vt:lpstr>Typical (good) 11 point precisions</vt:lpstr>
      <vt:lpstr>ROC Curve</vt:lpstr>
      <vt:lpstr>Area under ROC Curve (AUC)</vt:lpstr>
      <vt:lpstr>Yet more evaluation measures…</vt:lpstr>
      <vt:lpstr>PowerPoint Presentation</vt:lpstr>
      <vt:lpstr>Variance</vt:lpstr>
      <vt:lpstr>Test Collections</vt:lpstr>
      <vt:lpstr>From document collections  to test collections</vt:lpstr>
      <vt:lpstr>Kappa measure for inter-judge (dis)agreement</vt:lpstr>
      <vt:lpstr>Kappa Measure: Example</vt:lpstr>
      <vt:lpstr>Kappa Example</vt:lpstr>
      <vt:lpstr>TREC</vt:lpstr>
      <vt:lpstr>Standard relevance benchmarks: Others</vt:lpstr>
      <vt:lpstr>Impact of Inter-judge Agreement</vt:lpstr>
      <vt:lpstr>Evaluation at large search engines</vt:lpstr>
      <vt:lpstr>Normalized Discounted Cumulative Gain</vt:lpstr>
      <vt:lpstr>A/B testing</vt:lpstr>
      <vt:lpstr>Critique of pure relevance</vt:lpstr>
      <vt:lpstr>Thanks!</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Manish Gupta (BING-IDC)</cp:lastModifiedBy>
  <cp:revision>395</cp:revision>
  <cp:lastPrinted>2009-09-22T15:48:09Z</cp:lastPrinted>
  <dcterms:created xsi:type="dcterms:W3CDTF">2009-09-21T23:46:17Z</dcterms:created>
  <dcterms:modified xsi:type="dcterms:W3CDTF">2019-08-29T07:50:48Z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gmanish@microsoft.com</vt:lpwstr>
  </property>
  <property fmtid="{D5CDD505-2E9C-101B-9397-08002B2CF9AE}" pid="5" name="MSIP_Label_f42aa342-8706-4288-bd11-ebb85995028c_SetDate">
    <vt:lpwstr>2019-08-09T11:56:24.5929949Z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177b9a1e-0aa5-4cfc-be38-a1b0019c3431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