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7445f8b1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7445f8b1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27445f8b1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27445f8b1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27445f8b1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27445f8b1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7445f8b1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27445f8b1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27445f8b1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27445f8b1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7445f8b1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7445f8b1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445f8b1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27445f8b1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c97f9fde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c97f9fde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c97f9fde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c97f9fde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c5c690e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c5c690e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c5c690e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c5c690e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c755b67c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c755b67c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f15e580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f15e580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27445f8b1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27445f8b1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7445f8b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7445f8b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27445f8b1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27445f8b1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NER Extraction</a:t>
            </a:r>
            <a:endParaRPr/>
          </a:p>
        </p:txBody>
      </p:sp>
      <p:sp>
        <p:nvSpPr>
          <p:cNvPr id="135" name="Google Shape;135;p13"/>
          <p:cNvSpPr txBox="1"/>
          <p:nvPr>
            <p:ph idx="1" type="subTitle"/>
          </p:nvPr>
        </p:nvSpPr>
        <p:spPr>
          <a:xfrm>
            <a:off x="5083950" y="3444250"/>
            <a:ext cx="3470700" cy="1439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br>
              <a:rPr lang="en" sz="1317"/>
            </a:br>
            <a:br>
              <a:rPr lang="en" sz="1317"/>
            </a:br>
            <a:r>
              <a:rPr lang="en" sz="1317"/>
              <a:t>		</a:t>
            </a:r>
            <a:r>
              <a:rPr lang="en" sz="1317"/>
              <a:t>Aryan Jain (2019101056)   </a:t>
            </a:r>
            <a:endParaRPr sz="1317"/>
          </a:p>
          <a:p>
            <a:pPr indent="0" lvl="0" marL="0" rtl="0" algn="l">
              <a:lnSpc>
                <a:spcPct val="80000"/>
              </a:lnSpc>
              <a:spcBef>
                <a:spcPts val="0"/>
              </a:spcBef>
              <a:spcAft>
                <a:spcPts val="0"/>
              </a:spcAft>
              <a:buSzPts val="523"/>
              <a:buNone/>
            </a:pPr>
            <a:r>
              <a:t/>
            </a:r>
            <a:endParaRPr sz="1317"/>
          </a:p>
          <a:p>
            <a:pPr indent="0" lvl="0" marL="914400" rtl="0" algn="l">
              <a:lnSpc>
                <a:spcPct val="80000"/>
              </a:lnSpc>
              <a:spcBef>
                <a:spcPts val="0"/>
              </a:spcBef>
              <a:spcAft>
                <a:spcPts val="0"/>
              </a:spcAft>
              <a:buSzPts val="523"/>
              <a:buNone/>
            </a:pPr>
            <a:r>
              <a:rPr lang="en" sz="1317"/>
              <a:t>Palash Sharma (2019101082)</a:t>
            </a:r>
            <a:endParaRPr sz="1317"/>
          </a:p>
          <a:p>
            <a:pPr indent="0" lvl="0" marL="0" rtl="0" algn="l">
              <a:lnSpc>
                <a:spcPct val="80000"/>
              </a:lnSpc>
              <a:spcBef>
                <a:spcPts val="0"/>
              </a:spcBef>
              <a:spcAft>
                <a:spcPts val="0"/>
              </a:spcAft>
              <a:buSzPts val="523"/>
              <a:buNone/>
            </a:pPr>
            <a:r>
              <a:rPr lang="en" sz="1317"/>
              <a:t> </a:t>
            </a:r>
            <a:endParaRPr sz="1317"/>
          </a:p>
          <a:p>
            <a:pPr indent="457200" lvl="0" marL="457200" rtl="0" algn="l">
              <a:lnSpc>
                <a:spcPct val="80000"/>
              </a:lnSpc>
              <a:spcBef>
                <a:spcPts val="0"/>
              </a:spcBef>
              <a:spcAft>
                <a:spcPts val="0"/>
              </a:spcAft>
              <a:buSzPts val="523"/>
              <a:buNone/>
            </a:pPr>
            <a:r>
              <a:rPr lang="en" sz="1317"/>
              <a:t>Arth Raj (2019101094)</a:t>
            </a:r>
            <a:endParaRPr sz="1317"/>
          </a:p>
          <a:p>
            <a:pPr indent="0" lvl="0" marL="0" rtl="0" algn="l">
              <a:lnSpc>
                <a:spcPct val="80000"/>
              </a:lnSpc>
              <a:spcBef>
                <a:spcPts val="0"/>
              </a:spcBef>
              <a:spcAft>
                <a:spcPts val="0"/>
              </a:spcAft>
              <a:buSzPts val="523"/>
              <a:buNone/>
            </a:pPr>
            <a:r>
              <a:t/>
            </a:r>
            <a:endParaRPr sz="1317"/>
          </a:p>
        </p:txBody>
      </p:sp>
      <p:sp>
        <p:nvSpPr>
          <p:cNvPr id="136" name="Google Shape;136;p13"/>
          <p:cNvSpPr txBox="1"/>
          <p:nvPr/>
        </p:nvSpPr>
        <p:spPr>
          <a:xfrm>
            <a:off x="3903950" y="2263950"/>
            <a:ext cx="30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Lato"/>
                <a:ea typeface="Lato"/>
                <a:cs typeface="Lato"/>
                <a:sym typeface="Lato"/>
              </a:rPr>
              <a:t>Team Name: Cheese Maggi</a:t>
            </a:r>
            <a:endParaRPr>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Step :- Transfer learning via Bootstrapping (Fine-tuning)</a:t>
            </a:r>
            <a:endParaRPr/>
          </a:p>
        </p:txBody>
      </p:sp>
      <p:sp>
        <p:nvSpPr>
          <p:cNvPr id="191" name="Google Shape;19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This is the last part of the architecture where we need the pre-trained neural model to learn new domain specific information. Hence, we remove the last layer and replace it with 2 new FC layers, freeze the old layers and train the model on new, weakly labeled (by snorkel) dataset so that the new layers learn how to classify the new tags needed. Finally, all the layers are unfrozen and fine-tuned on 100-200 epochs to get a supreme F1-score.</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and Analysis	</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We ran our snorkel based weak supervision approach on re3d data and obtained an accuracy of ~65%. </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Cumulative F1 score came out to be around 0.58.</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Report &amp; Confusion Matrix on the snorkel labelled dataset</a:t>
            </a:r>
            <a:endParaRPr/>
          </a:p>
        </p:txBody>
      </p:sp>
      <p:sp>
        <p:nvSpPr>
          <p:cNvPr id="203" name="Google Shape;20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4" name="Google Shape;204;p24"/>
          <p:cNvPicPr preferRelativeResize="0"/>
          <p:nvPr/>
        </p:nvPicPr>
        <p:blipFill>
          <a:blip r:embed="rId3">
            <a:alphaModFix/>
          </a:blip>
          <a:stretch>
            <a:fillRect/>
          </a:stretch>
        </p:blipFill>
        <p:spPr>
          <a:xfrm>
            <a:off x="1338675" y="1567550"/>
            <a:ext cx="3233325" cy="3575950"/>
          </a:xfrm>
          <a:prstGeom prst="rect">
            <a:avLst/>
          </a:prstGeom>
          <a:noFill/>
          <a:ln>
            <a:noFill/>
          </a:ln>
        </p:spPr>
      </p:pic>
      <p:pic>
        <p:nvPicPr>
          <p:cNvPr id="205" name="Google Shape;205;p24"/>
          <p:cNvPicPr preferRelativeResize="0"/>
          <p:nvPr/>
        </p:nvPicPr>
        <p:blipFill>
          <a:blip r:embed="rId4">
            <a:alphaModFix/>
          </a:blip>
          <a:stretch>
            <a:fillRect/>
          </a:stretch>
        </p:blipFill>
        <p:spPr>
          <a:xfrm>
            <a:off x="4854775" y="1567550"/>
            <a:ext cx="3481625" cy="3575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Neural Model Training &amp; Transfer Learning Results</a:t>
            </a:r>
            <a:endParaRPr/>
          </a:p>
        </p:txBody>
      </p:sp>
      <p:sp>
        <p:nvSpPr>
          <p:cNvPr id="211" name="Google Shape;211;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25"/>
          <p:cNvPicPr preferRelativeResize="0"/>
          <p:nvPr/>
        </p:nvPicPr>
        <p:blipFill>
          <a:blip r:embed="rId3">
            <a:alphaModFix/>
          </a:blip>
          <a:stretch>
            <a:fillRect/>
          </a:stretch>
        </p:blipFill>
        <p:spPr>
          <a:xfrm>
            <a:off x="1297500" y="1176850"/>
            <a:ext cx="7038900" cy="3966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Arial"/>
                <a:ea typeface="Arial"/>
                <a:cs typeface="Arial"/>
                <a:sym typeface="Arial"/>
              </a:rPr>
              <a:t>It is visible above that the accuracies have reached a good value at the end of each training for all training steps involved in the architecture. Accuracies upto 96% were reached consistently.</a:t>
            </a:r>
            <a:endParaRPr sz="2400">
              <a:latin typeface="Arial"/>
              <a:ea typeface="Arial"/>
              <a:cs typeface="Arial"/>
              <a:sym typeface="Arial"/>
            </a:endParaRPr>
          </a:p>
          <a:p>
            <a:pPr indent="0" lvl="0" marL="0" rtl="0" algn="l">
              <a:spcBef>
                <a:spcPts val="0"/>
              </a:spcBef>
              <a:spcAft>
                <a:spcPts val="0"/>
              </a:spcAft>
              <a:buNone/>
            </a:pPr>
            <a:r>
              <a:t/>
            </a:r>
            <a:endParaRPr b="1" sz="2400">
              <a:latin typeface="Arial"/>
              <a:ea typeface="Arial"/>
              <a:cs typeface="Arial"/>
              <a:sym typeface="Arial"/>
            </a:endParaRPr>
          </a:p>
          <a:p>
            <a:pPr indent="0" lvl="0" marL="0" rtl="0" algn="l">
              <a:spcBef>
                <a:spcPts val="0"/>
              </a:spcBef>
              <a:spcAft>
                <a:spcPts val="12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24" name="Google Shape;224;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Arial"/>
                <a:ea typeface="Arial"/>
                <a:cs typeface="Arial"/>
                <a:sym typeface="Arial"/>
              </a:rPr>
              <a:t>Manual labeling has been a big problem in the field of Machine Learning. To solve this problem, one can label any unlabelled dataset, firstly using weak supervision with the help of snorkel and then, the tagged data can be passed to a pre-trained neural model with some fine tuning, results in significant accuracy improvement and high F1-score. This is achieved due to the transfer learning approach used.  Hence, unlabelled datasets can be labeled with sufficiently good F1 scores for use in various ML tasks.</a:t>
            </a:r>
            <a:endParaRPr sz="1800">
              <a:latin typeface="Arial"/>
              <a:ea typeface="Arial"/>
              <a:cs typeface="Arial"/>
              <a:sym typeface="Arial"/>
            </a:endParaRPr>
          </a:p>
          <a:p>
            <a:pPr indent="0" lvl="0" marL="0" rtl="0" algn="l">
              <a:spcBef>
                <a:spcPts val="1200"/>
              </a:spcBef>
              <a:spcAft>
                <a:spcPts val="1200"/>
              </a:spcAft>
              <a:buNone/>
            </a:pPr>
            <a:r>
              <a:t/>
            </a:r>
            <a:endParaRPr sz="1800">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Timeline</a:t>
            </a:r>
            <a:endParaRPr/>
          </a:p>
        </p:txBody>
      </p:sp>
      <p:sp>
        <p:nvSpPr>
          <p:cNvPr id="230" name="Google Shape;230;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28"/>
          <p:cNvPicPr preferRelativeResize="0"/>
          <p:nvPr/>
        </p:nvPicPr>
        <p:blipFill>
          <a:blip r:embed="rId3">
            <a:alphaModFix/>
          </a:blip>
          <a:stretch>
            <a:fillRect/>
          </a:stretch>
        </p:blipFill>
        <p:spPr>
          <a:xfrm>
            <a:off x="338975" y="1307850"/>
            <a:ext cx="8696250" cy="3632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2214650" y="18898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6900"/>
              <a:t>Thank You</a:t>
            </a:r>
            <a:endParaRPr sz="6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About the Project</a:t>
            </a:r>
            <a:endParaRPr sz="2600"/>
          </a:p>
        </p:txBody>
      </p:sp>
      <p:sp>
        <p:nvSpPr>
          <p:cNvPr id="142" name="Google Shape;142;p14"/>
          <p:cNvSpPr txBox="1"/>
          <p:nvPr>
            <p:ph idx="1" type="body"/>
          </p:nvPr>
        </p:nvSpPr>
        <p:spPr>
          <a:xfrm>
            <a:off x="1297500" y="1567550"/>
            <a:ext cx="7038900" cy="2892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 sz="2100"/>
              <a:t>Preparing Named Entity tagged data using weak supervision with help of snorkel.</a:t>
            </a:r>
            <a:endParaRPr sz="2100"/>
          </a:p>
          <a:p>
            <a:pPr indent="0" lvl="0" marL="457200" rtl="0" algn="l">
              <a:spcBef>
                <a:spcPts val="1200"/>
              </a:spcBef>
              <a:spcAft>
                <a:spcPts val="0"/>
              </a:spcAft>
              <a:buNone/>
            </a:pPr>
            <a:r>
              <a:t/>
            </a:r>
            <a:endParaRPr sz="2100"/>
          </a:p>
          <a:p>
            <a:pPr indent="-361950" lvl="0" marL="457200" rtl="0" algn="l">
              <a:spcBef>
                <a:spcPts val="1200"/>
              </a:spcBef>
              <a:spcAft>
                <a:spcPts val="0"/>
              </a:spcAft>
              <a:buSzPts val="2100"/>
              <a:buChar char="●"/>
            </a:pPr>
            <a:r>
              <a:rPr lang="en" sz="2100"/>
              <a:t>Performing Fine Tuning for F1 score improvement.</a:t>
            </a:r>
            <a:endParaRPr sz="2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NER  and Snorkel?</a:t>
            </a:r>
            <a:endParaRPr/>
          </a:p>
        </p:txBody>
      </p:sp>
      <p:sp>
        <p:nvSpPr>
          <p:cNvPr id="148" name="Google Shape;148;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NER is an information extraction technique to identify and classify named entities in text.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rPr lang="en" sz="2100"/>
              <a:t>Snorkel is a system that facilitates the process of building and managing training datasets without manual labeling. </a:t>
            </a:r>
            <a:endParaRPr sz="2100"/>
          </a:p>
          <a:p>
            <a:pPr indent="0" lvl="0" marL="0" rtl="0" algn="l">
              <a:spcBef>
                <a:spcPts val="0"/>
              </a:spcBef>
              <a:spcAft>
                <a:spcPts val="0"/>
              </a:spcAft>
              <a:buNone/>
            </a:pPr>
            <a:r>
              <a:t/>
            </a:r>
            <a:endParaRPr sz="2100"/>
          </a:p>
          <a:p>
            <a:pPr indent="0" lvl="0" marL="0" rtl="0" algn="l">
              <a:spcBef>
                <a:spcPts val="0"/>
              </a:spcBef>
              <a:spcAft>
                <a:spcPts val="0"/>
              </a:spcAft>
              <a:buNone/>
            </a:pPr>
            <a:r>
              <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00"/>
              <a:t>Motivation</a:t>
            </a:r>
            <a:endParaRPr sz="2600"/>
          </a:p>
        </p:txBody>
      </p:sp>
      <p:sp>
        <p:nvSpPr>
          <p:cNvPr id="154" name="Google Shape;154;p16"/>
          <p:cNvSpPr txBox="1"/>
          <p:nvPr>
            <p:ph idx="1" type="body"/>
          </p:nvPr>
        </p:nvSpPr>
        <p:spPr>
          <a:xfrm>
            <a:off x="1297500" y="1567550"/>
            <a:ext cx="7459500" cy="3074700"/>
          </a:xfrm>
          <a:prstGeom prst="rect">
            <a:avLst/>
          </a:prstGeom>
        </p:spPr>
        <p:txBody>
          <a:bodyPr anchorCtr="0" anchor="t" bIns="91425" lIns="91425" spcFirstLastPara="1" rIns="91425" wrap="square" tIns="91425">
            <a:normAutofit lnSpcReduction="20000"/>
          </a:bodyPr>
          <a:lstStyle/>
          <a:p>
            <a:pPr indent="-378126" lvl="0" marL="457200" rtl="0" algn="l">
              <a:spcBef>
                <a:spcPts val="0"/>
              </a:spcBef>
              <a:spcAft>
                <a:spcPts val="0"/>
              </a:spcAft>
              <a:buSzPts val="2355"/>
              <a:buChar char="●"/>
            </a:pPr>
            <a:r>
              <a:rPr lang="en" sz="2354"/>
              <a:t>NER has a wide variety of use cases in the business. </a:t>
            </a:r>
            <a:endParaRPr sz="2354"/>
          </a:p>
          <a:p>
            <a:pPr indent="0" lvl="0" marL="457200" rtl="0" algn="l">
              <a:spcBef>
                <a:spcPts val="1200"/>
              </a:spcBef>
              <a:spcAft>
                <a:spcPts val="0"/>
              </a:spcAft>
              <a:buNone/>
            </a:pPr>
            <a:r>
              <a:t/>
            </a:r>
            <a:endParaRPr sz="2354"/>
          </a:p>
          <a:p>
            <a:pPr indent="-378126" lvl="0" marL="457200" rtl="0" algn="l">
              <a:spcBef>
                <a:spcPts val="1200"/>
              </a:spcBef>
              <a:spcAft>
                <a:spcPts val="0"/>
              </a:spcAft>
              <a:buSzPts val="2355"/>
              <a:buChar char="●"/>
            </a:pPr>
            <a:r>
              <a:rPr lang="en" sz="2354"/>
              <a:t>Applications of NER include: </a:t>
            </a:r>
            <a:endParaRPr sz="2354"/>
          </a:p>
          <a:p>
            <a:pPr indent="-378126" lvl="1" marL="914400" rtl="0" algn="l">
              <a:spcBef>
                <a:spcPts val="0"/>
              </a:spcBef>
              <a:spcAft>
                <a:spcPts val="0"/>
              </a:spcAft>
              <a:buSzPts val="2355"/>
              <a:buChar char="○"/>
            </a:pPr>
            <a:r>
              <a:rPr lang="en" sz="2354"/>
              <a:t>Extracting important named entities from legal, financial, and medical documents</a:t>
            </a:r>
            <a:endParaRPr sz="2354"/>
          </a:p>
          <a:p>
            <a:pPr indent="-378126" lvl="1" marL="914400" rtl="0" algn="l">
              <a:spcBef>
                <a:spcPts val="0"/>
              </a:spcBef>
              <a:spcAft>
                <a:spcPts val="0"/>
              </a:spcAft>
              <a:buSzPts val="2355"/>
              <a:buChar char="○"/>
            </a:pPr>
            <a:r>
              <a:rPr lang="en" sz="2354"/>
              <a:t>Classifying content for news providers</a:t>
            </a:r>
            <a:endParaRPr sz="2354"/>
          </a:p>
          <a:p>
            <a:pPr indent="-378126" lvl="1" marL="914400" rtl="0" algn="l">
              <a:spcBef>
                <a:spcPts val="0"/>
              </a:spcBef>
              <a:spcAft>
                <a:spcPts val="0"/>
              </a:spcAft>
              <a:buSzPts val="2355"/>
              <a:buChar char="○"/>
            </a:pPr>
            <a:r>
              <a:rPr lang="en" sz="2354"/>
              <a:t>Improving the search algorithms, and etc.</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Datasets used </a:t>
            </a:r>
            <a:endParaRPr/>
          </a:p>
        </p:txBody>
      </p:sp>
      <p:sp>
        <p:nvSpPr>
          <p:cNvPr id="160" name="Google Shape;160;p17"/>
          <p:cNvSpPr txBox="1"/>
          <p:nvPr>
            <p:ph idx="1" type="body"/>
          </p:nvPr>
        </p:nvSpPr>
        <p:spPr>
          <a:xfrm>
            <a:off x="1297500" y="1393725"/>
            <a:ext cx="7038900" cy="2911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For Snorkel labelling:  We have used re3d defense dataset for our NER extraction.</a:t>
            </a:r>
            <a:endParaRPr sz="2000"/>
          </a:p>
          <a:p>
            <a:pPr indent="0" lvl="0" marL="457200" rtl="0" algn="l">
              <a:spcBef>
                <a:spcPts val="1200"/>
              </a:spcBef>
              <a:spcAft>
                <a:spcPts val="0"/>
              </a:spcAft>
              <a:buNone/>
            </a:pPr>
            <a:r>
              <a:t/>
            </a:r>
            <a:endParaRPr sz="2000"/>
          </a:p>
          <a:p>
            <a:pPr indent="-355600" lvl="0" marL="457200" rtl="0" algn="l">
              <a:spcBef>
                <a:spcPts val="1200"/>
              </a:spcBef>
              <a:spcAft>
                <a:spcPts val="0"/>
              </a:spcAft>
              <a:buSzPts val="2000"/>
              <a:buChar char="●"/>
            </a:pPr>
            <a:r>
              <a:rPr lang="en" sz="2000"/>
              <a:t>For training Neural Network:  We have used the Conll2003 News dataset. </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Procedure</a:t>
            </a:r>
            <a:endParaRPr/>
          </a:p>
        </p:txBody>
      </p:sp>
      <p:sp>
        <p:nvSpPr>
          <p:cNvPr id="166" name="Google Shape;166;p18"/>
          <p:cNvSpPr txBox="1"/>
          <p:nvPr>
            <p:ph idx="1" type="body"/>
          </p:nvPr>
        </p:nvSpPr>
        <p:spPr>
          <a:xfrm>
            <a:off x="1297500" y="1535075"/>
            <a:ext cx="7038900" cy="29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architecture is designed in three steps:</a:t>
            </a:r>
            <a:endParaRPr sz="1800"/>
          </a:p>
          <a:p>
            <a:pPr indent="-342900" lvl="0" marL="457200" rtl="0" algn="l">
              <a:spcBef>
                <a:spcPts val="1200"/>
              </a:spcBef>
              <a:spcAft>
                <a:spcPts val="0"/>
              </a:spcAft>
              <a:buSzPts val="1800"/>
              <a:buChar char="●"/>
            </a:pPr>
            <a:r>
              <a:rPr lang="en" sz="1800"/>
              <a:t>Firstly we build labelled data using weak supervision with the help of snorkel.</a:t>
            </a:r>
            <a:endParaRPr sz="1800"/>
          </a:p>
          <a:p>
            <a:pPr indent="-342900" lvl="0" marL="457200" rtl="0" algn="l">
              <a:spcBef>
                <a:spcPts val="0"/>
              </a:spcBef>
              <a:spcAft>
                <a:spcPts val="0"/>
              </a:spcAft>
              <a:buSzPts val="1800"/>
              <a:buChar char="●"/>
            </a:pPr>
            <a:r>
              <a:rPr lang="en" sz="1800"/>
              <a:t>In next step we pass this data to a pretrained model(which is trained in some other domain). </a:t>
            </a:r>
            <a:endParaRPr sz="1800"/>
          </a:p>
          <a:p>
            <a:pPr indent="-342900" lvl="0" marL="457200" rtl="0" algn="l">
              <a:spcBef>
                <a:spcPts val="0"/>
              </a:spcBef>
              <a:spcAft>
                <a:spcPts val="0"/>
              </a:spcAft>
              <a:buSzPts val="1800"/>
              <a:buChar char="●"/>
            </a:pPr>
            <a:r>
              <a:rPr lang="en" sz="1800"/>
              <a:t>After this we finetune(transfer learning via bootstrapping) it which results in significant improvements in accuracy and F1 score.</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Pipeline</a:t>
            </a:r>
            <a:endParaRPr/>
          </a:p>
        </p:txBody>
      </p:sp>
      <p:sp>
        <p:nvSpPr>
          <p:cNvPr id="172" name="Google Shape;172;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3" name="Google Shape;173;p19"/>
          <p:cNvPicPr preferRelativeResize="0"/>
          <p:nvPr/>
        </p:nvPicPr>
        <p:blipFill>
          <a:blip r:embed="rId3">
            <a:alphaModFix/>
          </a:blip>
          <a:stretch>
            <a:fillRect/>
          </a:stretch>
        </p:blipFill>
        <p:spPr>
          <a:xfrm>
            <a:off x="1297500" y="1268280"/>
            <a:ext cx="7531123" cy="36016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Step :- Weak Supervision  using  Snorkel</a:t>
            </a:r>
            <a:endParaRPr/>
          </a:p>
        </p:txBody>
      </p:sp>
      <p:sp>
        <p:nvSpPr>
          <p:cNvPr id="179" name="Google Shape;179;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To label unlabelled data, we can turn to a weak supervision approach, using labeling functions (LFs) in Snorkel: noisy, programmatic rules and heuristics that assign labels to unlabelled training data. We have used 8-10 labeling functions for the re3d dataset to classify them into classes: Money, Quantity, Document Reference, Location, Weapon, Nationality, Organization, Temporal. The tokens which do not fall in any of these classes are labeled as ‘O’, which means Out of Tag.</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Step</a:t>
            </a:r>
            <a:r>
              <a:rPr lang="en"/>
              <a:t> :- Learning using Neural Model</a:t>
            </a:r>
            <a:endParaRPr/>
          </a:p>
          <a:p>
            <a:pPr indent="0" lvl="0" marL="0" rtl="0" algn="l">
              <a:spcBef>
                <a:spcPts val="0"/>
              </a:spcBef>
              <a:spcAft>
                <a:spcPts val="0"/>
              </a:spcAft>
              <a:buNone/>
            </a:pPr>
            <a:r>
              <a:t/>
            </a:r>
            <a:endParaRPr/>
          </a:p>
        </p:txBody>
      </p:sp>
      <p:sp>
        <p:nvSpPr>
          <p:cNvPr id="185" name="Google Shape;185;p21"/>
          <p:cNvSpPr txBox="1"/>
          <p:nvPr>
            <p:ph idx="1" type="body"/>
          </p:nvPr>
        </p:nvSpPr>
        <p:spPr>
          <a:xfrm>
            <a:off x="1297500" y="1409300"/>
            <a:ext cx="7038900" cy="2911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604"/>
              <a:t>This part of the architecture tries to learn the intuition from this weak labeling to label the same dataset with a much better accuracy. The main architecture of the neural model consists of:</a:t>
            </a:r>
            <a:endParaRPr sz="1604"/>
          </a:p>
          <a:p>
            <a:pPr indent="0" lvl="0" marL="0" rtl="0" algn="l">
              <a:lnSpc>
                <a:spcPct val="95000"/>
              </a:lnSpc>
              <a:spcBef>
                <a:spcPts val="1200"/>
              </a:spcBef>
              <a:spcAft>
                <a:spcPts val="0"/>
              </a:spcAft>
              <a:buSzPts val="935"/>
              <a:buNone/>
            </a:pPr>
            <a:r>
              <a:rPr lang="en" sz="1604"/>
              <a:t>	Layer 1: Elmo Pretrained embedding model</a:t>
            </a:r>
            <a:endParaRPr sz="1604"/>
          </a:p>
          <a:p>
            <a:pPr indent="0" lvl="0" marL="0" rtl="0" algn="l">
              <a:lnSpc>
                <a:spcPct val="95000"/>
              </a:lnSpc>
              <a:spcBef>
                <a:spcPts val="1200"/>
              </a:spcBef>
              <a:spcAft>
                <a:spcPts val="0"/>
              </a:spcAft>
              <a:buSzPts val="935"/>
              <a:buNone/>
            </a:pPr>
            <a:r>
              <a:rPr lang="en" sz="1604"/>
              <a:t>	Layer 2: Bi-LSTM with dropout</a:t>
            </a:r>
            <a:endParaRPr sz="1604"/>
          </a:p>
          <a:p>
            <a:pPr indent="0" lvl="0" marL="0" rtl="0" algn="l">
              <a:lnSpc>
                <a:spcPct val="95000"/>
              </a:lnSpc>
              <a:spcBef>
                <a:spcPts val="1200"/>
              </a:spcBef>
              <a:spcAft>
                <a:spcPts val="0"/>
              </a:spcAft>
              <a:buSzPts val="935"/>
              <a:buNone/>
            </a:pPr>
            <a:r>
              <a:rPr lang="en" sz="1604"/>
              <a:t>	Layer 3: Bi-LSTM with dropout</a:t>
            </a:r>
            <a:endParaRPr sz="1604"/>
          </a:p>
          <a:p>
            <a:pPr indent="0" lvl="0" marL="0" rtl="0" algn="l">
              <a:lnSpc>
                <a:spcPct val="95000"/>
              </a:lnSpc>
              <a:spcBef>
                <a:spcPts val="1200"/>
              </a:spcBef>
              <a:spcAft>
                <a:spcPts val="0"/>
              </a:spcAft>
              <a:buSzPts val="935"/>
              <a:buNone/>
            </a:pPr>
            <a:r>
              <a:rPr lang="en" sz="1604"/>
              <a:t>	Layer 4: Fully connected layer with softmax activation</a:t>
            </a:r>
            <a:endParaRPr sz="1604"/>
          </a:p>
          <a:p>
            <a:pPr indent="0" lvl="0" marL="0" rtl="0" algn="l">
              <a:lnSpc>
                <a:spcPct val="95000"/>
              </a:lnSpc>
              <a:spcBef>
                <a:spcPts val="1200"/>
              </a:spcBef>
              <a:spcAft>
                <a:spcPts val="0"/>
              </a:spcAft>
              <a:buSzPts val="935"/>
              <a:buNone/>
            </a:pPr>
            <a:r>
              <a:rPr lang="en" sz="1604"/>
              <a:t>This model is trained on a sufficiently large dataset first so that the inherent nature of the problem and understanding required is gained by the LSTM layers. </a:t>
            </a:r>
            <a:endParaRPr sz="1604"/>
          </a:p>
          <a:p>
            <a:pPr indent="0" lvl="0" marL="0" rtl="0" algn="l">
              <a:lnSpc>
                <a:spcPct val="95000"/>
              </a:lnSpc>
              <a:spcBef>
                <a:spcPts val="1200"/>
              </a:spcBef>
              <a:spcAft>
                <a:spcPts val="0"/>
              </a:spcAft>
              <a:buSzPts val="935"/>
              <a:buNone/>
            </a:pPr>
            <a:r>
              <a:t/>
            </a:r>
            <a:endParaRPr sz="1604"/>
          </a:p>
          <a:p>
            <a:pPr indent="0" lvl="0" marL="0" rtl="0" algn="l">
              <a:lnSpc>
                <a:spcPct val="95000"/>
              </a:lnSpc>
              <a:spcBef>
                <a:spcPts val="1200"/>
              </a:spcBef>
              <a:spcAft>
                <a:spcPts val="1200"/>
              </a:spcAft>
              <a:buSzPts val="935"/>
              <a:buNone/>
            </a:pPr>
            <a:r>
              <a:t/>
            </a:r>
            <a:endParaRPr sz="1604"/>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