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74" r:id="rId3"/>
    <p:sldId id="275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5" r:id="rId12"/>
    <p:sldId id="286" r:id="rId13"/>
    <p:sldId id="287" r:id="rId14"/>
    <p:sldId id="283" r:id="rId15"/>
    <p:sldId id="284" r:id="rId16"/>
    <p:sldId id="288" r:id="rId17"/>
    <p:sldId id="289" r:id="rId18"/>
    <p:sldId id="290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9B9F7C5-1165-49FF-BC2A-F6A014B6A5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062CD10-E803-40A8-B133-EA34E8BC73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62E5917A-2ED2-409E-9014-CD380F24FDE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FCB5C90-18EC-4D65-A5C5-E72E00FF3D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183F2021-B954-40ED-A4DA-759CF96372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6947CB4E-274A-470C-8113-859FFE2D8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854D10E-7977-4777-BDBA-A6E1BA2208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3C6238-F7A8-4318-9F8A-13820CA17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7CEBF-14A9-440B-A850-9574B2006AF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FACA18E5-F02F-4E7F-82D9-E20136310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6B45FAC-EBEF-4C9B-B4C8-2ABC0DCDB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B4E99A9-7199-4646-8AC9-FB7E54D73FB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A90E6E1-8C9E-4806-A2C4-0A6024FA610C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C15CB37-8878-49BB-9CCF-9F75644359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7BC88F-AB69-4CF0-9F19-7D5F933AE8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8147F75-194C-47A2-A8CA-041618F4D3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E01DF99-F400-431A-9A78-564C535A59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CB4E876-5CA4-4B14-A487-EB487F4D81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D95B809-1ABE-463A-A088-7B1DF9E921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FCA92909-FFCF-4A3E-8A25-B8C1C108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1A7C-EE88-4013-AC69-B2922648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065FC-A454-408C-9D9C-BEAF5C49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6D32-0478-4120-BBB4-3ECFA2A4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2902B-FDE3-40FB-A8E7-3206C09A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8A71-B348-4F2E-9A87-E9E85B1C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39FE7-7495-4A65-900E-80718F5BF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59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D9471-B487-432B-9F25-69F2C193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FBB8F-8719-4EEB-AA18-BF8F38C6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3B0D-7B11-4C46-B096-B754EE25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876F-BFB7-471D-A97F-66435465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D6EE-AE9B-4AF6-963B-B1E3B4BA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65294-084D-4C0C-ADCC-8CAA0A1CB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2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6873-9914-4983-BFDF-83506DB1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E552-6884-43F4-8A6E-BEF3AFAB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67F4-A40A-446F-9132-B53BD0CE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68FC-45A7-4F00-98B5-CE6B4525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D624-9D30-4D39-8203-DC76AFD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B3047-3402-498C-BAA0-A0B14BDD8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3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9224-A208-4C80-A1AF-A9E292D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F864-0BD3-4219-A415-2CC5F7BF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1247-E607-4C52-ADCB-0433A312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D49C-55BF-4B12-84A7-2D2FBACB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757D-45C8-4EE8-901A-06F7539D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BF421-F35D-4550-9DA0-7F27FC1CC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4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457C-861C-4E5F-A832-A0593E10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F677-9A69-43ED-B2A4-280B9361B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CCF2-F128-4F96-B689-8987247E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7D78-230D-4B56-B909-2F2FBC0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B619-70D7-4E7C-BD09-7462F4E8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EC6E0-D3F9-4DBA-AB26-3017EC70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F5F52-AC39-4D40-A23D-6BB75C595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86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8449-8BD1-46B9-81E2-5CE0D76E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F02F-C297-42D6-AE1A-FBDCDC3E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215D-E6D8-4A4E-A18A-6EFA6751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3B1D5-79A8-4706-B832-597AE849B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00B6D-536A-412D-B87B-B2E08648F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584E9-B2D9-47ED-9415-D4C642D2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D5F9F-D6E8-4B12-921F-0C8BFDF7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B3685-A4D6-4FD8-8D02-F062BFFA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E01FB-5A1A-4B2C-83A1-886522D80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94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2D75-2D27-428A-9CA4-8D412354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9C9AA-F14C-47E0-BEA6-A001D164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B8D1-BE9A-4E86-BE9F-5C58BD59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846F9-C775-44CD-B9F5-F09AE915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17838-E358-4DCE-9662-8C7C69D853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84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60405-1E94-4875-AA19-E13DECD4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401F9-76D4-4C1E-954B-43424BB3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A132-EFD1-4495-BDEF-3BFA9DD0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E3C44-8C23-4E87-96E6-009015C59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26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9D7F-9A2B-41C6-AF95-9B55FF76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2E3E-6592-40AF-A745-858BB758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8C2E-DC12-47E4-9B5F-E0ACB0D30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A6B01-DFCC-4573-A5ED-5D8CEAF7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F8C53-BAAF-42BF-B00D-1F9B1FF1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A29A-0085-4AAE-AA96-36DA7136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65BE9-E123-4273-AE86-F94C086FD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0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63DD-0B40-4089-AA0A-D0A41696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E79FD-3708-4E4C-AF2A-F1805549D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4E51-A001-4B40-B8DF-FF5E7BB1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C1DD-DA43-42E7-BBB9-1151D51C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993B-E34F-4C61-8D8D-0182CE7E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9E76-F5E1-4E31-9676-FE938EE9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25A3E-4241-40BB-9BD7-96D2FDD25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16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575A47-0624-47EE-962D-378153EB2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66CFF1C-A946-41DE-96AF-15A12CB8C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31843E3C-D0A2-42FB-9B99-55977DED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DB67B2F4-F629-48E8-BD3C-D6011413C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2AE1872-A667-4395-A439-AE82C86820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8988CBF-3F19-4493-A18F-C6B6A0C608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8CD1E98F-A0BE-4530-853B-15F7EA0D72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A17974-4F63-43AF-9B19-F767CD39D3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2ACF06B-23DA-4E25-8933-1F2E731C28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hlink"/>
                </a:solidFill>
              </a:rPr>
              <a:t>PSEUDORANDOMNESS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E41335-A1CE-410E-AD60-A43265FCB9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And One-way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C974C8D-8D91-4F94-B3E7-9A43AFC30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600"/>
              <a:t>DESIGNING a SECURE ENCRYPTION SCHEME USING PRGs </a:t>
            </a:r>
            <a:br>
              <a:rPr lang="en-US" altLang="en-US" sz="2600"/>
            </a:br>
            <a:r>
              <a:rPr lang="en-US" altLang="en-US" sz="2600"/>
              <a:t>(just “pseurorandomize the one-time pad!)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6BC8C86D-EB10-45BF-8FBB-4E414610ADB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05000"/>
            <a:ext cx="8497888" cy="4191000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41A2FE4-428B-4BC0-A8F6-842E04906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Designing PRGs from Computational Hardness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40E5E08-4B75-4824-84D8-B45F82F34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981200"/>
            <a:ext cx="8001000" cy="4267200"/>
          </a:xfrm>
        </p:spPr>
        <p:txBody>
          <a:bodyPr/>
          <a:lstStyle/>
          <a:p>
            <a:r>
              <a:rPr lang="en-US" altLang="en-US"/>
              <a:t>Single bit expansion PRG to arbitrary expansion PRG</a:t>
            </a:r>
          </a:p>
          <a:p>
            <a:endParaRPr lang="en-US" altLang="en-US"/>
          </a:p>
          <a:p>
            <a:r>
              <a:rPr lang="en-US" altLang="en-US"/>
              <a:t>From One-way functions to single-bit expansion PRG</a:t>
            </a:r>
          </a:p>
          <a:p>
            <a:endParaRPr lang="en-US" altLang="en-US"/>
          </a:p>
          <a:p>
            <a:r>
              <a:rPr lang="en-US" altLang="en-US"/>
              <a:t>Candidate PRG from Discrete Logarithm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559417B-5F80-4F36-A3AA-D49CAE5D4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/>
              <a:t>Expanding the Expansion in PRG</a:t>
            </a: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76ECBE87-823A-462A-AFAC-4ED2C08F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28800"/>
            <a:ext cx="83423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705A7A6-AB91-4D20-A3F7-9A0F0D7B6E4E}"/>
              </a:ext>
            </a:extLst>
          </p:cNvPr>
          <p:cNvSpPr/>
          <p:nvPr/>
        </p:nvSpPr>
        <p:spPr>
          <a:xfrm>
            <a:off x="1295400" y="2286000"/>
            <a:ext cx="1074743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l → l+1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BB7C75C-E1B1-4341-9442-382531E78E23}"/>
              </a:ext>
            </a:extLst>
          </p:cNvPr>
          <p:cNvSpPr/>
          <p:nvPr/>
        </p:nvSpPr>
        <p:spPr>
          <a:xfrm>
            <a:off x="-1" y="2438400"/>
            <a:ext cx="129539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Length </a:t>
            </a:r>
            <a:r>
              <a:rPr lang="en-US" i="1" dirty="0"/>
              <a:t>l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7D8B23D9-4BCE-4D9D-B738-BF5C7A2F2AD7}"/>
              </a:ext>
            </a:extLst>
          </p:cNvPr>
          <p:cNvSpPr/>
          <p:nvPr/>
        </p:nvSpPr>
        <p:spPr>
          <a:xfrm>
            <a:off x="2362200" y="2550433"/>
            <a:ext cx="1524000" cy="2689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Length </a:t>
            </a:r>
            <a:r>
              <a:rPr lang="en-US" i="1" dirty="0"/>
              <a:t>l+1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70D783-EF25-49E9-A4D9-F9D68B288852}"/>
              </a:ext>
            </a:extLst>
          </p:cNvPr>
          <p:cNvCxnSpPr/>
          <p:nvPr/>
        </p:nvCxnSpPr>
        <p:spPr>
          <a:xfrm>
            <a:off x="3352800" y="2895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628F18-D078-475A-997E-15D71098CA75}"/>
              </a:ext>
            </a:extLst>
          </p:cNvPr>
          <p:cNvCxnSpPr/>
          <p:nvPr/>
        </p:nvCxnSpPr>
        <p:spPr>
          <a:xfrm rot="5400000">
            <a:off x="3544094" y="3313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A20DCD-4B23-4AE9-AEDE-13DAC17DDD65}"/>
              </a:ext>
            </a:extLst>
          </p:cNvPr>
          <p:cNvCxnSpPr/>
          <p:nvPr/>
        </p:nvCxnSpPr>
        <p:spPr>
          <a:xfrm>
            <a:off x="7239000" y="2895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24699D-7A59-4C1F-925B-2FFE0484B519}"/>
              </a:ext>
            </a:extLst>
          </p:cNvPr>
          <p:cNvCxnSpPr/>
          <p:nvPr/>
        </p:nvCxnSpPr>
        <p:spPr>
          <a:xfrm rot="5400000">
            <a:off x="7428707" y="3313906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19E4C9-B787-4298-A710-B027EA0C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0" y="2830513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…..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E6038-A69E-4305-B64B-FF0B7F55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338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output</a:t>
            </a:r>
            <a:r>
              <a:rPr lang="en-US" altLang="en-US" baseline="-25000">
                <a:latin typeface="Franklin Gothic Book" panose="020B0503020102020204" pitchFamily="34" charset="0"/>
              </a:rPr>
              <a:t>1</a:t>
            </a:r>
            <a:endParaRPr lang="en-US" altLang="en-US">
              <a:latin typeface="Franklin Gothic Book" panose="020B0503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DB856A-F38B-4D5B-A369-250F5B41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338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output</a:t>
            </a:r>
            <a:r>
              <a:rPr lang="en-US" altLang="en-US" baseline="-25000">
                <a:latin typeface="Franklin Gothic Book" panose="020B0503020102020204" pitchFamily="34" charset="0"/>
              </a:rPr>
              <a:t>2</a:t>
            </a:r>
            <a:endParaRPr lang="en-US" altLang="en-US">
              <a:latin typeface="Franklin Gothic Book" panose="020B0503020102020204" pitchFamily="34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FFFE7D1-FD15-447F-9DC8-5F2F98B04802}"/>
              </a:ext>
            </a:extLst>
          </p:cNvPr>
          <p:cNvSpPr/>
          <p:nvPr/>
        </p:nvSpPr>
        <p:spPr>
          <a:xfrm>
            <a:off x="5176833" y="2312601"/>
            <a:ext cx="1071567" cy="8115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l → l+1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316E6D6-31F9-4E6A-A5AD-304464176772}"/>
              </a:ext>
            </a:extLst>
          </p:cNvPr>
          <p:cNvSpPr/>
          <p:nvPr/>
        </p:nvSpPr>
        <p:spPr>
          <a:xfrm>
            <a:off x="3886200" y="2468243"/>
            <a:ext cx="1285866" cy="48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Length </a:t>
            </a:r>
            <a:r>
              <a:rPr lang="en-US" i="1" dirty="0"/>
              <a:t>l</a:t>
            </a: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711D0671-AE5F-4559-A1C7-6D6BDCCFD2DF}"/>
              </a:ext>
            </a:extLst>
          </p:cNvPr>
          <p:cNvSpPr/>
          <p:nvPr/>
        </p:nvSpPr>
        <p:spPr>
          <a:xfrm>
            <a:off x="6248400" y="2592520"/>
            <a:ext cx="1524000" cy="2268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Length </a:t>
            </a:r>
            <a:r>
              <a:rPr lang="en-US" i="1" dirty="0"/>
              <a:t>l+1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CB4E538-FDA0-4A62-A16F-E4FBA212172B}"/>
              </a:ext>
            </a:extLst>
          </p:cNvPr>
          <p:cNvSpPr/>
          <p:nvPr/>
        </p:nvSpPr>
        <p:spPr>
          <a:xfrm>
            <a:off x="7772400" y="2413649"/>
            <a:ext cx="1295400" cy="50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Length </a:t>
            </a:r>
            <a:r>
              <a:rPr lang="en-US" i="1" dirty="0"/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C4336-B949-4E20-9456-2E93932F63BB}"/>
              </a:ext>
            </a:extLst>
          </p:cNvPr>
          <p:cNvSpPr txBox="1"/>
          <p:nvPr/>
        </p:nvSpPr>
        <p:spPr>
          <a:xfrm>
            <a:off x="457200" y="4864100"/>
            <a:ext cx="8763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+mn-lt"/>
              </a:rPr>
              <a:t>Take the last bit from </a:t>
            </a:r>
            <a:r>
              <a:rPr lang="en-US" sz="2800" i="1" dirty="0">
                <a:latin typeface="+mn-lt"/>
              </a:rPr>
              <a:t>l + 1 </a:t>
            </a:r>
            <a:r>
              <a:rPr lang="en-US" sz="2800" dirty="0">
                <a:latin typeface="+mn-lt"/>
              </a:rPr>
              <a:t>length string for output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+mn-lt"/>
              </a:rPr>
              <a:t>Apply </a:t>
            </a:r>
            <a:r>
              <a:rPr lang="en-US" sz="2800" i="1" dirty="0">
                <a:latin typeface="+mn-lt"/>
              </a:rPr>
              <a:t>l’ </a:t>
            </a:r>
            <a:r>
              <a:rPr lang="en-US" sz="2800" dirty="0">
                <a:latin typeface="+mn-lt"/>
              </a:rPr>
              <a:t>times to get output of string </a:t>
            </a:r>
            <a:r>
              <a:rPr lang="en-US" sz="2800" i="1" dirty="0">
                <a:latin typeface="+mn-lt"/>
              </a:rPr>
              <a:t>l’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</p:txBody>
      </p:sp>
      <p:pic>
        <p:nvPicPr>
          <p:cNvPr id="49170" name="Picture 18">
            <a:extLst>
              <a:ext uri="{FF2B5EF4-FFF2-40B4-BE49-F238E27FC236}">
                <a16:creationId xmlns:a16="http://schemas.microsoft.com/office/drawing/2014/main" id="{55F576BE-7C27-4C82-95CE-7B14EF935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52400"/>
            <a:ext cx="83423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25" grpId="0"/>
      <p:bldP spid="27" grpId="0"/>
      <p:bldP spid="28" grpId="0"/>
      <p:bldP spid="19" grpId="0" animBg="1"/>
      <p:bldP spid="30" grpId="0" animBg="1"/>
      <p:bldP spid="31" grpId="0" animBg="1"/>
      <p:bldP spid="3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1D66619-31AC-4BFB-839B-781EB1BC9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Designing single-bit expansion PRGs from Computational Hardness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CF05C55-8D03-4C66-8C23-2C811369A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One-way Functions</a:t>
            </a:r>
          </a:p>
          <a:p>
            <a:pPr lvl="1"/>
            <a:r>
              <a:rPr lang="en-US" altLang="en-US" sz="2200"/>
              <a:t>Easy to compute, Hard to Invert</a:t>
            </a:r>
          </a:p>
          <a:p>
            <a:pPr lvl="1"/>
            <a:r>
              <a:rPr lang="en-US" altLang="en-US" sz="2200"/>
              <a:t>Textbook definition: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61AEFBC5-C03D-4F1E-B117-4E9CA832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121025"/>
            <a:ext cx="8378825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B886E23-8493-4409-A88A-801EA5B75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Candidate One-way Function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039896B-9474-491A-9162-886676BFC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Discrete Logarithm Problem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(in Z</a:t>
            </a:r>
            <a:r>
              <a:rPr lang="en-US" altLang="en-US" baseline="-25000"/>
              <a:t>p</a:t>
            </a:r>
            <a:r>
              <a:rPr lang="en-US" altLang="en-US" baseline="30000"/>
              <a:t>*</a:t>
            </a:r>
            <a:r>
              <a:rPr lang="en-US" altLang="en-US"/>
              <a:t>)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CA094764-D18E-42BF-8826-2B98CBD7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3406775"/>
            <a:ext cx="3773487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2557E56-490B-4B9A-9AD0-C6BFC550C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/>
              <a:t>HARDCORE PREDICATES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3588E30-EEDD-422F-B3AE-3265DA29E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Hardest bit of information about x to obtain from f(x)</a:t>
            </a:r>
          </a:p>
          <a:p>
            <a:r>
              <a:rPr lang="en-US" altLang="en-US"/>
              <a:t>Textbook definition: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5F8DA6F9-8C8E-4F81-9661-6DCB6FE2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3352800"/>
            <a:ext cx="8234362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1" name="Rectangle 5">
            <a:extLst>
              <a:ext uri="{FF2B5EF4-FFF2-40B4-BE49-F238E27FC236}">
                <a16:creationId xmlns:a16="http://schemas.microsoft.com/office/drawing/2014/main" id="{D88F2B58-874A-44CE-9CBA-BB26B66A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72200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hlink"/>
                </a:solidFill>
              </a:rPr>
              <a:t>MSB(x) is a Hardcore predicate of Discrete Logarithm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06057C32-DCD5-42CB-A299-0CCA5A72D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From One-way Functions to PRGs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7DF11BC7-1642-4A17-BAE5-B316EC292D1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057400"/>
            <a:ext cx="8001000" cy="1504950"/>
          </a:xfrm>
          <a:noFill/>
          <a:ln/>
        </p:spPr>
      </p:pic>
      <p:sp>
        <p:nvSpPr>
          <p:cNvPr id="51206" name="Text Box 6">
            <a:extLst>
              <a:ext uri="{FF2B5EF4-FFF2-40B4-BE49-F238E27FC236}">
                <a16:creationId xmlns:a16="http://schemas.microsoft.com/office/drawing/2014/main" id="{9D6B9CF8-2220-47C8-9AB8-6CE3FFA4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146550"/>
            <a:ext cx="7219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In case of discrete logarithms:</a:t>
            </a:r>
          </a:p>
          <a:p>
            <a:endParaRPr lang="en-US" altLang="en-US" sz="3600"/>
          </a:p>
          <a:p>
            <a:r>
              <a:rPr lang="en-US" altLang="en-US" sz="3600"/>
              <a:t>	G(s) = (g</a:t>
            </a:r>
            <a:r>
              <a:rPr lang="en-US" altLang="en-US" sz="3600" baseline="30000"/>
              <a:t>s</a:t>
            </a:r>
            <a:r>
              <a:rPr lang="en-US" altLang="en-US" sz="3600"/>
              <a:t> mod p, msb(s))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>
            <a:extLst>
              <a:ext uri="{FF2B5EF4-FFF2-40B4-BE49-F238E27FC236}">
                <a16:creationId xmlns:a16="http://schemas.microsoft.com/office/drawing/2014/main" id="{8ACAF3D3-F232-4F9A-A89B-1E42D67EB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4346575"/>
            <a:ext cx="8001000" cy="1216025"/>
          </a:xfrm>
          <a:noFill/>
          <a:ln/>
        </p:spPr>
        <p:txBody>
          <a:bodyPr/>
          <a:lstStyle/>
          <a:p>
            <a:r>
              <a:rPr lang="en-US" altLang="en-US" sz="7400"/>
              <a:t>Discrete Logarithm based PRG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8BCCD82-7B2E-4CFA-AE0A-4DCC715F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TASK: Implement your own provably secure pseudorandom generator assuming DLP is a one-way function.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B6DC4C03-3214-4499-8116-46A305E5BE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D849F72-9819-4A90-B7F9-189A1A1AFE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E1B1038-0A77-44B7-A9E4-C51B5EB9F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en-US" sz="3400">
                <a:solidFill>
                  <a:schemeClr val="accent2"/>
                </a:solidFill>
              </a:rPr>
            </a:br>
            <a:r>
              <a:rPr lang="en-US" altLang="en-US" sz="3400">
                <a:solidFill>
                  <a:schemeClr val="accent2"/>
                </a:solidFill>
              </a:rPr>
              <a:t>(RECALL)</a:t>
            </a:r>
            <a:br>
              <a:rPr lang="en-US" altLang="en-US" sz="3400">
                <a:solidFill>
                  <a:schemeClr val="accent2"/>
                </a:solidFill>
              </a:rPr>
            </a:br>
            <a:r>
              <a:rPr lang="en-US" altLang="en-US" sz="3400">
                <a:solidFill>
                  <a:schemeClr val="accent2"/>
                </a:solidFill>
              </a:rPr>
              <a:t>Two Relaxations to Perfect Secrecy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8205DEA-0209-4C05-ABAD-BFBA9351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74838"/>
            <a:ext cx="86868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Security is only preserved against </a:t>
            </a:r>
            <a:r>
              <a:rPr lang="en-US" altLang="en-US">
                <a:solidFill>
                  <a:schemeClr val="accent2"/>
                </a:solidFill>
              </a:rPr>
              <a:t>efficient </a:t>
            </a:r>
            <a:r>
              <a:rPr lang="en-US" altLang="en-US"/>
              <a:t>adversaries that run in a feasible amount of time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Adversaries can potentially succeed with some very small probability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sz="2600" b="1">
                <a:solidFill>
                  <a:schemeClr val="accent2"/>
                </a:solidFill>
              </a:rPr>
              <a:t>These two relaxations are necessary and (if certain interesting mathematical objects exist) are also sufficient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9479F28-5F89-45F1-81A1-83EE3457D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DEFINING “EFFICIENT” ADVERSARY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E84B8D7-712C-4509-BDEF-5B168B9A9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267200"/>
          </a:xfrm>
        </p:spPr>
        <p:txBody>
          <a:bodyPr/>
          <a:lstStyle/>
          <a:p>
            <a:r>
              <a:rPr lang="en-US" altLang="en-US"/>
              <a:t>Borrowing from Tenets of Theoretical Computer Science:</a:t>
            </a:r>
          </a:p>
          <a:p>
            <a:endParaRPr lang="en-US" altLang="en-US"/>
          </a:p>
          <a:p>
            <a:pPr lvl="1"/>
            <a:r>
              <a:rPr lang="en-US" altLang="en-US"/>
              <a:t>Efficiency = </a:t>
            </a:r>
            <a:r>
              <a:rPr lang="en-US" altLang="en-US" b="1">
                <a:solidFill>
                  <a:schemeClr val="hlink"/>
                </a:solidFill>
              </a:rPr>
              <a:t>PROBABILISTIC POLYNOMIAL TIME STRATEGIES (PPT)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6AC19BF-51D3-47C7-8AF0-A59CBBEA6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DEFINING “NEGLIGIBLE” PROBABILITY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8655999-9804-4D61-A281-D90753A1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b="1">
                <a:solidFill>
                  <a:schemeClr val="hlink"/>
                </a:solidFill>
              </a:rPr>
              <a:t>Negligible Functions (asymptotically) grow slower than the inverse of any polynomial. </a:t>
            </a:r>
          </a:p>
          <a:p>
            <a:pPr>
              <a:lnSpc>
                <a:spcPct val="80000"/>
              </a:lnSpc>
            </a:pPr>
            <a:endParaRPr lang="en-US" altLang="en-US" sz="2200" b="1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chemeClr val="hlink"/>
                </a:solidFill>
              </a:rPr>
              <a:t>Textbook Definition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9A424184-A384-425E-A572-E5A873B8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322638"/>
            <a:ext cx="8234363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954C4E1-3030-4F98-BECD-9B2DC5442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/>
              <a:t>Defining Computational Security Against Eavesdroppers</a:t>
            </a: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2952ADA3-957E-4F20-ACF9-ABB624355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805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 A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4AD88085-CC2D-45A6-A8F6-35C6F7BF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92650"/>
            <a:ext cx="2438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Encryption Algo</a:t>
            </a:r>
          </a:p>
          <a:p>
            <a:pPr algn="ctr"/>
            <a:r>
              <a:rPr lang="en-US" altLang="en-US" sz="1200"/>
              <a:t>(Gen, Enc, Dec)</a:t>
            </a:r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9C6D4C63-D685-43CB-A06B-C86B9ED7E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2AAC06AF-94BD-4C73-B7E7-26A229DF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3352800"/>
            <a:ext cx="9858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0</a:t>
            </a:r>
            <a:r>
              <a:rPr lang="en-US" altLang="en-US"/>
              <a:t>, m</a:t>
            </a:r>
            <a:r>
              <a:rPr lang="en-US" altLang="en-US" baseline="-25000"/>
              <a:t>1</a:t>
            </a:r>
            <a:endParaRPr lang="en-US" altLang="en-US" sz="1400" baseline="-25000"/>
          </a:p>
          <a:p>
            <a:r>
              <a:rPr lang="en-US" altLang="en-US" sz="1400"/>
              <a:t>Same</a:t>
            </a:r>
          </a:p>
          <a:p>
            <a:r>
              <a:rPr lang="en-US" altLang="en-US" sz="1400"/>
              <a:t>length</a:t>
            </a:r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134B3A8C-4C1C-4EAB-B650-2464460F95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AF163905-6753-4050-BE9F-5E471B53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981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182C7043-2015-41EC-8B5F-52DEF20BE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307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5BC6E4DE-4CBA-44FC-91ED-A70DC72A8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99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3657EAB5-40B4-4989-B249-DA9E5992E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0825"/>
            <a:ext cx="2341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k = Gen(1</a:t>
            </a:r>
            <a:r>
              <a:rPr lang="en-US" altLang="en-US" sz="1600" baseline="30000"/>
              <a:t>n</a:t>
            </a:r>
            <a:r>
              <a:rPr lang="en-US" altLang="en-US" sz="1600"/>
              <a:t>)</a:t>
            </a:r>
          </a:p>
          <a:p>
            <a:r>
              <a:rPr lang="en-US" altLang="en-US" sz="1600"/>
              <a:t>b (random) in {0,1} </a:t>
            </a:r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6BC62F94-CD57-4AE7-9319-61D25616A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038CF00E-5F8A-4EF8-8CED-C1E1BAD0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c=Enc</a:t>
            </a:r>
            <a:r>
              <a:rPr lang="en-US" altLang="en-US" baseline="-25000"/>
              <a:t>k</a:t>
            </a:r>
            <a:r>
              <a:rPr lang="en-US" altLang="en-US"/>
              <a:t>(m</a:t>
            </a:r>
            <a:r>
              <a:rPr lang="en-US" altLang="en-US" baseline="-25000"/>
              <a:t>b</a:t>
            </a:r>
            <a:r>
              <a:rPr lang="en-US" altLang="en-US"/>
              <a:t>) </a:t>
            </a: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4034EB3D-8D17-4CB6-9D2E-98DED045C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06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A19F0DB8-BA4E-4232-A372-EDFA54541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  <a:r>
              <a:rPr lang="en-US" altLang="en-US" baseline="-25000"/>
              <a:t>guess</a:t>
            </a: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22DAC606-C319-404D-A910-359C605B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39751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Cryptosystem is secure </a:t>
            </a:r>
          </a:p>
          <a:p>
            <a:r>
              <a:rPr lang="en-US" altLang="en-US" b="1"/>
              <a:t>against eavesdroppers if </a:t>
            </a:r>
          </a:p>
          <a:p>
            <a:r>
              <a:rPr lang="en-US" altLang="en-US" b="1"/>
              <a:t>for all PPT adversaries A:  </a:t>
            </a:r>
          </a:p>
          <a:p>
            <a:endParaRPr lang="en-US" altLang="en-US" b="1"/>
          </a:p>
          <a:p>
            <a:r>
              <a:rPr lang="en-US" altLang="en-US" b="1"/>
              <a:t>P[b</a:t>
            </a:r>
            <a:r>
              <a:rPr lang="en-US" altLang="en-US" b="1" baseline="-25000"/>
              <a:t>guess </a:t>
            </a:r>
            <a:r>
              <a:rPr lang="en-US" altLang="en-US" b="1"/>
              <a:t>= b] &lt;= ½ + negl(n)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  <p:bldP spid="32777" grpId="0"/>
      <p:bldP spid="32779" grpId="0"/>
      <p:bldP spid="32779" grpId="1"/>
      <p:bldP spid="32780" grpId="0"/>
      <p:bldP spid="32783" grpId="0"/>
      <p:bldP spid="32786" grpId="0"/>
      <p:bldP spid="32789" grpId="0"/>
      <p:bldP spid="327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>
            <a:extLst>
              <a:ext uri="{FF2B5EF4-FFF2-40B4-BE49-F238E27FC236}">
                <a16:creationId xmlns:a16="http://schemas.microsoft.com/office/drawing/2014/main" id="{CF4B63D2-E3B9-4615-ABC1-9C5EF2A3B6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PSEUDORANDOM GENERATORS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988E19B-E6B3-49CE-97D6-D419A3C9F2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And computational </a:t>
            </a:r>
          </a:p>
          <a:p>
            <a:pPr algn="r"/>
            <a:r>
              <a:rPr lang="en-US" altLang="en-US" i="1"/>
              <a:t>indistinguishability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F358-832D-4075-ABC5-5E75D9C7F2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Pseudo Random Generator (PRG)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2B50-5F3E-4818-BA13-2811FBAF370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 b="1"/>
              <a:t> </a:t>
            </a:r>
            <a:r>
              <a:rPr lang="en-US" altLang="en-US" sz="3400"/>
              <a:t>A </a:t>
            </a:r>
            <a:r>
              <a:rPr lang="en-US" altLang="en-US" sz="3400" i="1"/>
              <a:t>deterministic polynomial time algorithm</a:t>
            </a:r>
            <a:r>
              <a:rPr lang="en-US" altLang="en-US" sz="3400"/>
              <a:t> G, inputs n bits and outputs l(n) bits where: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/>
              <a:t>(a) l(n) &gt; n 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/>
              <a:t>And 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/>
              <a:t>(b) Output of G  is computationally indistinguishable from uniform distribution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2E172B2-5282-496E-AD4F-7F26F4822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PRG</a:t>
            </a:r>
            <a:br>
              <a:rPr lang="en-US" altLang="en-US"/>
            </a:br>
            <a:r>
              <a:rPr lang="en-US" altLang="en-US" sz="2600"/>
              <a:t>(Textbook Definition)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519C3CD9-4B1B-4A56-A89F-75C56083C68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1824038"/>
            <a:ext cx="8001000" cy="4122737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72BC0-BBBB-406D-83C7-029970B0FA0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86200" y="2362200"/>
            <a:ext cx="4876800" cy="2667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With </a:t>
            </a:r>
            <a:r>
              <a:rPr lang="en-US" altLang="en-US" i="1"/>
              <a:t>exponential </a:t>
            </a:r>
            <a:r>
              <a:rPr lang="en-US" altLang="en-US"/>
              <a:t>samples it is easy to distinguish pseudorandomness from randomness!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380364-461C-4F5B-A256-6DC2B171F0F1}"/>
              </a:ext>
            </a:extLst>
          </p:cNvPr>
          <p:cNvSpPr/>
          <p:nvPr/>
        </p:nvSpPr>
        <p:spPr>
          <a:xfrm>
            <a:off x="533400" y="1905000"/>
            <a:ext cx="3048000" cy="396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C00000"/>
                </a:solidFill>
                <a:latin typeface="Franklin Gothic Book" panose="020B0503020102020204" pitchFamily="34" charset="0"/>
              </a:rPr>
              <a:t>All strings of length l(n) (2</a:t>
            </a:r>
            <a:r>
              <a:rPr lang="en-US" altLang="en-US" baseline="30000">
                <a:solidFill>
                  <a:srgbClr val="C00000"/>
                </a:solidFill>
                <a:latin typeface="Franklin Gothic Book" panose="020B0503020102020204" pitchFamily="34" charset="0"/>
              </a:rPr>
              <a:t>l(n)</a:t>
            </a:r>
            <a:r>
              <a:rPr lang="en-US" altLang="en-US">
                <a:solidFill>
                  <a:srgbClr val="C00000"/>
                </a:solidFill>
                <a:latin typeface="Franklin Gothic Book" panose="020B0503020102020204" pitchFamily="34" charset="0"/>
              </a:rPr>
              <a:t>)</a:t>
            </a: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C45CAC-3DE7-4010-AD31-F2CFD076E9C3}"/>
              </a:ext>
            </a:extLst>
          </p:cNvPr>
          <p:cNvSpPr/>
          <p:nvPr/>
        </p:nvSpPr>
        <p:spPr>
          <a:xfrm>
            <a:off x="1219200" y="3657600"/>
            <a:ext cx="1600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Strings Mapped Using  PRG (2</a:t>
            </a:r>
            <a:r>
              <a:rPr lang="en-US" altLang="en-US" baseline="30000">
                <a:solidFill>
                  <a:srgbClr val="FFFFFF"/>
                </a:solidFill>
                <a:latin typeface="Franklin Gothic Book" panose="020B0503020102020204" pitchFamily="34" charset="0"/>
              </a:rPr>
              <a:t>n</a:t>
            </a:r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D9085B-0E0E-4C94-9F4E-BDA83152A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5" ma:contentTypeDescription="Create a new document." ma:contentTypeScope="" ma:versionID="a0a6b5590f2596d17e8e824bc76c673e">
  <xsd:schema xmlns:xsd="http://www.w3.org/2001/XMLSchema" xmlns:xs="http://www.w3.org/2001/XMLSchema" xmlns:p="http://schemas.microsoft.com/office/2006/metadata/properties" xmlns:ns2="eba02f85-95b9-4d1e-8958-bf3b9f1583b9" targetNamespace="http://schemas.microsoft.com/office/2006/metadata/properties" ma:root="true" ma:fieldsID="44eb4e4141908d89e317e33832e72193" ns2:_="">
    <xsd:import namespace="eba02f85-95b9-4d1e-8958-bf3b9f158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206730-DDBE-4C90-99DC-AFE7224E8684}"/>
</file>

<file path=customXml/itemProps2.xml><?xml version="1.0" encoding="utf-8"?>
<ds:datastoreItem xmlns:ds="http://schemas.openxmlformats.org/officeDocument/2006/customXml" ds:itemID="{6E89AB03-6BAD-4765-A349-7C6017B9C7A8}"/>
</file>

<file path=customXml/itemProps3.xml><?xml version="1.0" encoding="utf-8"?>
<ds:datastoreItem xmlns:ds="http://schemas.openxmlformats.org/officeDocument/2006/customXml" ds:itemID="{927BED58-D519-4F7B-A27E-C26B136829A3}"/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165</TotalTime>
  <Words>472</Words>
  <Application>Microsoft Office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Book</vt:lpstr>
      <vt:lpstr>Times New Roman</vt:lpstr>
      <vt:lpstr>Verdana</vt:lpstr>
      <vt:lpstr>Wingdings</vt:lpstr>
      <vt:lpstr>Profile</vt:lpstr>
      <vt:lpstr>PSEUDORANDOMNESS</vt:lpstr>
      <vt:lpstr> (RECALL) Two Relaxations to Perfect Secrecy</vt:lpstr>
      <vt:lpstr>DEFINING “EFFICIENT” ADVERSARY</vt:lpstr>
      <vt:lpstr>DEFINING “NEGLIGIBLE” PROBABILITY</vt:lpstr>
      <vt:lpstr>Defining Computational Security Against Eavesdroppers</vt:lpstr>
      <vt:lpstr>PSEUDORANDOM GENERATORS</vt:lpstr>
      <vt:lpstr>Pseudo Random Generator (PRG)</vt:lpstr>
      <vt:lpstr>PRG (Textbook Definition)</vt:lpstr>
      <vt:lpstr>Discussion</vt:lpstr>
      <vt:lpstr>DESIGNING a SECURE ENCRYPTION SCHEME USING PRGs  (just “pseurorandomize the one-time pad!)</vt:lpstr>
      <vt:lpstr>Designing PRGs from Computational Hardness</vt:lpstr>
      <vt:lpstr>Expanding the Expansion in PRG</vt:lpstr>
      <vt:lpstr>PowerPoint Presentation</vt:lpstr>
      <vt:lpstr>Designing single-bit expansion PRGs from Computational Hardness</vt:lpstr>
      <vt:lpstr>A Candidate One-way Function</vt:lpstr>
      <vt:lpstr>HARDCORE PREDICATES</vt:lpstr>
      <vt:lpstr>From One-way Functions to PRGs</vt:lpstr>
      <vt:lpstr>Discrete Logarithm based PRG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29</cp:revision>
  <cp:lastPrinted>1601-01-01T00:00:00Z</cp:lastPrinted>
  <dcterms:created xsi:type="dcterms:W3CDTF">1601-01-01T00:00:00Z</dcterms:created>
  <dcterms:modified xsi:type="dcterms:W3CDTF">2022-01-12T02:24:04Z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</Properties>
</file>