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56" r:id="rId2"/>
    <p:sldId id="282" r:id="rId3"/>
    <p:sldId id="300" r:id="rId4"/>
    <p:sldId id="276" r:id="rId5"/>
    <p:sldId id="283" r:id="rId6"/>
    <p:sldId id="284" r:id="rId7"/>
    <p:sldId id="285" r:id="rId8"/>
    <p:sldId id="287" r:id="rId9"/>
    <p:sldId id="286" r:id="rId10"/>
    <p:sldId id="288" r:id="rId11"/>
    <p:sldId id="289" r:id="rId12"/>
    <p:sldId id="290" r:id="rId13"/>
    <p:sldId id="291" r:id="rId14"/>
    <p:sldId id="292" r:id="rId15"/>
    <p:sldId id="294" r:id="rId16"/>
    <p:sldId id="295" r:id="rId17"/>
    <p:sldId id="296" r:id="rId18"/>
    <p:sldId id="297" r:id="rId19"/>
    <p:sldId id="298" r:id="rId20"/>
    <p:sldId id="299" r:id="rId21"/>
    <p:sldId id="273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5BE61AF-9B10-40B3-8AD4-DBCC3A54D3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9E56EEA-22A9-45CF-9CFE-B8E616DC0EB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6C131C7A-251F-4B55-8A6B-8D49B1F7887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5860B9A3-6E2B-4D65-87C1-9F9DC64D1D8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BB40DB4B-19EB-461B-8C75-C00BF77D86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61B0B886-642B-4059-B16A-D846F81297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C55E0DBB-4196-4757-B97C-2FABE7DADC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2BDCDB-2047-4619-9483-A7AF2BEBE5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56466-9E0B-4E96-8B51-35C40D04F25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7E241BDB-1B47-4A65-B581-5B05087241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343AAB1F-5363-4639-B9DB-CDF18ACE99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12A1DC9D-67BB-404B-9644-16901C396EA6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CFB20E6F-A8CC-4FE3-9D8D-8C6C8C036D03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8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450FDE2-3EAE-40FE-A14A-8967882E93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6E1D0AA-C46C-4968-8E8E-23245492F3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11B5ADFB-F595-4B38-A97E-EC7901BA18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FE769862-A5B2-4C6F-B049-72464D09F96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DF418401-F319-4EC5-B418-26ECA2BE11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50E2D99-9D3B-4E00-8504-B8A0BA978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199" name="AutoShape 7">
            <a:extLst>
              <a:ext uri="{FF2B5EF4-FFF2-40B4-BE49-F238E27FC236}">
                <a16:creationId xmlns:a16="http://schemas.microsoft.com/office/drawing/2014/main" id="{49C56A8F-CCC0-4882-A62E-714E23B5B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0D6F-9CD3-463D-BD0B-DFEA71FE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7973C-7A23-4E89-AD94-EB7BE37D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0AE14-E7D7-49D0-8CDE-A5AA7F3C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9A60-DD7A-4F2E-AE00-CBE6E0BA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D171-B39E-49D5-A043-55C27BFA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F5BBA-5BC9-4179-AB8E-2B66345408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74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0B3BF-6EDE-46BF-AEA6-F712C6547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3F7F8-5BD8-4171-A4B5-551AB92F8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0D34-7185-4B8B-BA98-E8AF8FB9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4A04D-8F37-4FF4-98D5-DD9422AE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A093A-274A-4801-AD2C-682D31B6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74962F-625C-4C94-A8C0-04325BFACB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73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F363-3F52-422C-A817-8CB83156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2528-FA2A-4F08-80B8-ECF3BE323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A64B-5DBB-4429-BC61-8D14393F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0CC87-FFD2-4666-8158-4D45679F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F2CCD-1836-48EB-9607-F142815B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9C3416-0A87-4113-BF66-1DEAAF3772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2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AECE-9587-4C0D-B99E-0CA7E4C5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3D992-169A-4CF1-803D-8848B76C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3357C-C72A-44F8-A863-7B892466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0BE9-AD5A-497B-AA0B-04FA5034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52E02-AFB1-4C77-AB95-C263EB8B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52794-586E-4294-AC83-4AE3E51707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86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B11D-13A5-4CE3-B959-7DFFD961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06AD-6CF0-4167-91BA-82078D5B0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C4876-F5FF-483A-A82E-904600FFA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8E129-567E-4A3B-83EF-020E0266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FA029-DE46-4F96-A15A-0B0645F8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075E5-586D-41B5-8C01-BEDDDB50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67B7E-A26B-400A-8819-F3F0FDA649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46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EBB4-378F-4798-B691-07253C57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866CD-E4AC-420C-858D-A2EF770EE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96A3B-D6F6-4D5E-984A-98003BD2D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9528E-C46D-4DB2-9C02-1E21EE659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CBAA3-4F9E-40B5-B928-F50933A8A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53183-37F5-451A-A477-0E509BC2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67CD4-5479-4A87-B4DD-96656B5C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61819-6116-4361-B675-5D85A9C6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8F4C4-0DCE-42DF-B4BA-6C3D0179A8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45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EB7E-76E3-4C12-8DC8-8D301905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1D45B-B0BF-4AE6-9318-C86C7ADB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2CE87-A777-40ED-AD62-1C1948F7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39798-B461-4FFD-A0AA-1CA61109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64C7F-3EC5-4A5C-B3DA-53BE91E4E2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51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32450-D2C1-4B64-AC7F-A701C7FA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E658D-5C1D-4330-ABAC-2F6ECEEF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DA2BB-550F-49F4-9AC2-2E47F9BC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B0FBD-D14E-4F69-8A2C-34A83A44FC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803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E291-D2E4-4DCF-AC0B-5B198FF0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3F70E-6766-44BC-8239-5B42D0263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65024-6BC8-4979-94E8-6BD7F17CE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BD71B-08E7-4504-AF25-53009F49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580DB-277F-4C69-A82D-62D45596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1902C-7325-492E-8115-5E7E9988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CD3FE-D0D6-4F7A-B873-6625AAA099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49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0478-6FBA-4C12-8FE8-2EB316B2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340E8-68E1-4D84-962B-644E2C0ED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FD911-1757-4DE9-8613-BB3333248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9CA4F-68B4-4753-84DE-6A31867A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899DF-866D-4CBA-974C-3DE1C247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E09AE-E075-4A7B-B110-6EA13D43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DDB3A-BB31-4C1A-8CF8-5A1DD8846A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32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D880281-2FD0-4E51-909A-1412DA4B5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E10443B-1DCF-428B-AA83-4B97CE281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2" name="AutoShape 4">
            <a:extLst>
              <a:ext uri="{FF2B5EF4-FFF2-40B4-BE49-F238E27FC236}">
                <a16:creationId xmlns:a16="http://schemas.microsoft.com/office/drawing/2014/main" id="{B7258DDA-347F-4256-B629-5F97014D3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FE076597-62C5-4C33-962F-8497D71A4C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818646A9-6F81-4C19-A805-378A291EBC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F3161260-1D5D-45A0-AF3D-8C5762DC529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94A5F589-7927-4611-87BF-A89BBCBAB76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7AC7EE6-C716-4B41-B7C9-620494E0070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9B5A757-9134-453E-9213-7AA6027B49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600" b="1">
                <a:solidFill>
                  <a:schemeClr val="hlink"/>
                </a:solidFill>
              </a:rPr>
              <a:t>CPA-SECURITY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51B1965-9C41-4F0E-9211-1F2FF70F82E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 sz="2400" b="1">
                <a:solidFill>
                  <a:schemeClr val="hlink"/>
                </a:solidFill>
              </a:rPr>
              <a:t>And </a:t>
            </a:r>
          </a:p>
          <a:p>
            <a:pPr algn="r"/>
            <a:r>
              <a:rPr lang="en-US" altLang="en-US" sz="2400" b="1">
                <a:solidFill>
                  <a:schemeClr val="hlink"/>
                </a:solidFill>
              </a:rPr>
              <a:t>PSEUDORANDOM 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068FE6F-B95D-486D-AE6F-4DE45BA19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/>
              <a:t>CPA-SECURE ENCRYPTION</a:t>
            </a:r>
          </a:p>
        </p:txBody>
      </p:sp>
      <p:pic>
        <p:nvPicPr>
          <p:cNvPr id="60420" name="Picture 4">
            <a:extLst>
              <a:ext uri="{FF2B5EF4-FFF2-40B4-BE49-F238E27FC236}">
                <a16:creationId xmlns:a16="http://schemas.microsoft.com/office/drawing/2014/main" id="{5D08E012-E66A-4A7D-9201-F535FAD46C53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938" y="1752600"/>
            <a:ext cx="7847012" cy="4267200"/>
          </a:xfrm>
          <a:noFill/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>
            <a:extLst>
              <a:ext uri="{FF2B5EF4-FFF2-40B4-BE49-F238E27FC236}">
                <a16:creationId xmlns:a16="http://schemas.microsoft.com/office/drawing/2014/main" id="{D0CBD747-8452-4158-8E78-4915811803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800"/>
              <a:t>MODES OF OPERATION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D30BA3D5-D95B-4EE2-B954-7E99886389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2000"/>
              <a:t>				Using Blockciphers/PRFs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D1AF7CE-C61C-42D6-A8B8-ADCB49329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CIPHER BLOCK CHAINING (CBC)</a:t>
            </a:r>
          </a:p>
        </p:txBody>
      </p:sp>
      <p:pic>
        <p:nvPicPr>
          <p:cNvPr id="63492" name="Picture 4">
            <a:extLst>
              <a:ext uri="{FF2B5EF4-FFF2-40B4-BE49-F238E27FC236}">
                <a16:creationId xmlns:a16="http://schemas.microsoft.com/office/drawing/2014/main" id="{7BD5F74E-8F47-40B1-8B59-0FC2EA5E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696200" cy="426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533D6C5-AD91-4468-8092-032BF981F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OUTPUT FEEDBACK MODE (OFB)</a:t>
            </a:r>
          </a:p>
        </p:txBody>
      </p:sp>
      <p:pic>
        <p:nvPicPr>
          <p:cNvPr id="64516" name="Picture 4">
            <a:extLst>
              <a:ext uri="{FF2B5EF4-FFF2-40B4-BE49-F238E27FC236}">
                <a16:creationId xmlns:a16="http://schemas.microsoft.com/office/drawing/2014/main" id="{D697D2B4-E451-4426-9B86-5EFE8B087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65325"/>
            <a:ext cx="7315200" cy="40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1A36D09-63E8-4710-AE01-59FB7F2E7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RANDOMIZED COUNTER MODE</a:t>
            </a:r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69C23BB7-6035-4A5E-BA7C-C5E1B0BCE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8500"/>
            <a:ext cx="739140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B460286-B6FE-4F4B-8953-4697EA341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7400"/>
              <a:t>PRF From PRG</a:t>
            </a:r>
          </a:p>
        </p:txBody>
      </p:sp>
      <p:pic>
        <p:nvPicPr>
          <p:cNvPr id="67588" name="Picture 4">
            <a:extLst>
              <a:ext uri="{FF2B5EF4-FFF2-40B4-BE49-F238E27FC236}">
                <a16:creationId xmlns:a16="http://schemas.microsoft.com/office/drawing/2014/main" id="{499403DF-7574-4781-AB1C-48FA30D62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660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9" name="Picture 5">
            <a:extLst>
              <a:ext uri="{FF2B5EF4-FFF2-40B4-BE49-F238E27FC236}">
                <a16:creationId xmlns:a16="http://schemas.microsoft.com/office/drawing/2014/main" id="{245EA1F5-CAB1-4890-B91B-81B8E1057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6172200"/>
            <a:ext cx="8234363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89DE7AC-C953-4436-AE4A-435F5CE0E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/>
              <a:t>PRF  from PRG (Contd.)</a:t>
            </a:r>
          </a:p>
        </p:txBody>
      </p:sp>
      <p:pic>
        <p:nvPicPr>
          <p:cNvPr id="68612" name="Picture 4">
            <a:extLst>
              <a:ext uri="{FF2B5EF4-FFF2-40B4-BE49-F238E27FC236}">
                <a16:creationId xmlns:a16="http://schemas.microsoft.com/office/drawing/2014/main" id="{0E59F1F3-EBE4-4187-80A3-0CF404D47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70063"/>
            <a:ext cx="7162800" cy="428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8CC58A4-7232-42E1-ABB9-05854EB56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/>
              <a:t>PRFs to Invertible PRFs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82E4A1E-B1E9-4CC4-A230-9CA610029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2209800"/>
            <a:ext cx="8001000" cy="1143000"/>
          </a:xfrm>
        </p:spPr>
        <p:txBody>
          <a:bodyPr/>
          <a:lstStyle/>
          <a:p>
            <a:r>
              <a:rPr lang="en-US" altLang="en-US" sz="4600"/>
              <a:t>Feistel Networks</a:t>
            </a:r>
          </a:p>
        </p:txBody>
      </p:sp>
      <p:pic>
        <p:nvPicPr>
          <p:cNvPr id="69636" name="Picture 4">
            <a:extLst>
              <a:ext uri="{FF2B5EF4-FFF2-40B4-BE49-F238E27FC236}">
                <a16:creationId xmlns:a16="http://schemas.microsoft.com/office/drawing/2014/main" id="{5CE50ABA-8688-4035-B902-EF55A1573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8375"/>
            <a:ext cx="792480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16D3AC1-99B7-4912-979F-22B51BE73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Round Feistel Structure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6B0E6C40-AEC8-4D07-8A2B-69C11B94E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14525"/>
            <a:ext cx="49942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676976F-ECF6-4DE6-A81C-925ED6E5D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800"/>
              <a:t>SUMMARY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C4869C2-52D3-41AD-8C43-491ECD1FAB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CPA attacks is easy in practice today</a:t>
            </a:r>
          </a:p>
          <a:p>
            <a:endParaRPr lang="en-US" altLang="en-US" sz="2600"/>
          </a:p>
          <a:p>
            <a:r>
              <a:rPr lang="en-US" altLang="en-US" sz="2600"/>
              <a:t>CPA-security requires probabilistic encryption</a:t>
            </a:r>
          </a:p>
          <a:p>
            <a:endParaRPr lang="en-US" altLang="en-US" sz="2600"/>
          </a:p>
          <a:p>
            <a:r>
              <a:rPr lang="en-US" altLang="en-US" sz="2600"/>
              <a:t>Pseudorandom Functions (PRF) in the right mode of operation</a:t>
            </a:r>
          </a:p>
          <a:p>
            <a:endParaRPr lang="en-US" altLang="en-US" sz="2600"/>
          </a:p>
          <a:p>
            <a:r>
              <a:rPr lang="en-US" altLang="en-US" sz="2600"/>
              <a:t>Designing PRFs from PRGs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DC3782A-93F3-455D-B9E7-A682106A9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5000"/>
              <a:t>RECALL: IT’S STILL ONE-TIME USAGE!</a:t>
            </a:r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id="{E25FF1D5-5694-4B75-8DFE-37131BFB5545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905000"/>
            <a:ext cx="8497888" cy="4191000"/>
          </a:xfrm>
          <a:noFill/>
          <a:ln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3EECD30B-BBAC-4B79-892B-4F087615A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6200"/>
              <a:t>TASK (till date)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5000C068-3672-4B53-A652-11BCB9B20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Assuming Discrete Logarithm Problem to be a one-way permutation:</a:t>
            </a:r>
          </a:p>
          <a:p>
            <a:endParaRPr lang="en-US" altLang="en-US"/>
          </a:p>
          <a:p>
            <a:pPr lvl="1"/>
            <a:r>
              <a:rPr lang="en-US" altLang="en-US"/>
              <a:t>Build a provable secure PRG</a:t>
            </a:r>
          </a:p>
          <a:p>
            <a:pPr lvl="1"/>
            <a:r>
              <a:rPr lang="en-US" altLang="en-US"/>
              <a:t>Build a provably secure PRF</a:t>
            </a:r>
          </a:p>
          <a:p>
            <a:pPr lvl="1"/>
            <a:r>
              <a:rPr lang="en-US" altLang="en-US"/>
              <a:t>Use the PRF in some secure mode of operation to obtain a CPA-secure encryption scheme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>
            <a:extLst>
              <a:ext uri="{FF2B5EF4-FFF2-40B4-BE49-F238E27FC236}">
                <a16:creationId xmlns:a16="http://schemas.microsoft.com/office/drawing/2014/main" id="{31C3A236-D0E0-46C0-B407-C5CC35D545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THANK YOU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59B58936-5767-4533-8355-1B9C57B35F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>
            <a:extLst>
              <a:ext uri="{FF2B5EF4-FFF2-40B4-BE49-F238E27FC236}">
                <a16:creationId xmlns:a16="http://schemas.microsoft.com/office/drawing/2014/main" id="{A50DDC9C-4AE5-45A9-86A6-4C0867E5F1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sz="4800" b="1">
                <a:solidFill>
                  <a:schemeClr val="folHlink"/>
                </a:solidFill>
              </a:rPr>
              <a:t>CHOSEN PLAINTEXT ATTACK (CPA)</a:t>
            </a:r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9C7AFB22-AE39-49AC-8841-F8F546E4991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953000" y="3429000"/>
            <a:ext cx="3505200" cy="1143000"/>
          </a:xfrm>
        </p:spPr>
        <p:txBody>
          <a:bodyPr/>
          <a:lstStyle/>
          <a:p>
            <a:pPr algn="r"/>
            <a:r>
              <a:rPr lang="en-US" altLang="en-US" sz="1800"/>
              <a:t>Adversary can obtain the ciphertexts of any message of his/her choice!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CFA35EB-7137-4E5C-8E1D-BE3B3E762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000"/>
              <a:t>Defining Computational Security Against CHOSEN PLAINTEXT ATTACK</a:t>
            </a:r>
          </a:p>
        </p:txBody>
      </p:sp>
      <p:sp>
        <p:nvSpPr>
          <p:cNvPr id="32772" name="Oval 4">
            <a:extLst>
              <a:ext uri="{FF2B5EF4-FFF2-40B4-BE49-F238E27FC236}">
                <a16:creationId xmlns:a16="http://schemas.microsoft.com/office/drawing/2014/main" id="{03549091-FDC8-45C2-8A8A-48B612937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178050"/>
            <a:ext cx="1219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Adv A</a:t>
            </a:r>
          </a:p>
        </p:txBody>
      </p:sp>
      <p:sp>
        <p:nvSpPr>
          <p:cNvPr id="32774" name="Oval 6">
            <a:extLst>
              <a:ext uri="{FF2B5EF4-FFF2-40B4-BE49-F238E27FC236}">
                <a16:creationId xmlns:a16="http://schemas.microsoft.com/office/drawing/2014/main" id="{3A7500CF-F539-4EB7-8E04-4A6A03527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692650"/>
            <a:ext cx="2438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Encryption Algo</a:t>
            </a:r>
          </a:p>
          <a:p>
            <a:pPr algn="ctr"/>
            <a:r>
              <a:rPr lang="en-US" altLang="en-US" sz="1200"/>
              <a:t>(Gen, Enc, Dec)</a:t>
            </a:r>
          </a:p>
        </p:txBody>
      </p:sp>
      <p:sp>
        <p:nvSpPr>
          <p:cNvPr id="32776" name="Line 8">
            <a:extLst>
              <a:ext uri="{FF2B5EF4-FFF2-40B4-BE49-F238E27FC236}">
                <a16:creationId xmlns:a16="http://schemas.microsoft.com/office/drawing/2014/main" id="{2BD2F6B2-53CF-4C6E-91FE-696364469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1145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F74928DF-08AD-49C6-85ED-BF48D59EE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3352800"/>
            <a:ext cx="9858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  <a:r>
              <a:rPr lang="en-US" altLang="en-US" baseline="-25000"/>
              <a:t>0</a:t>
            </a:r>
            <a:r>
              <a:rPr lang="en-US" altLang="en-US"/>
              <a:t>, m</a:t>
            </a:r>
            <a:r>
              <a:rPr lang="en-US" altLang="en-US" baseline="-25000"/>
              <a:t>1</a:t>
            </a:r>
            <a:endParaRPr lang="en-US" altLang="en-US" sz="1400" baseline="-25000"/>
          </a:p>
          <a:p>
            <a:r>
              <a:rPr lang="en-US" altLang="en-US" sz="1400"/>
              <a:t>Same</a:t>
            </a:r>
          </a:p>
          <a:p>
            <a:r>
              <a:rPr lang="en-US" altLang="en-US" sz="1400"/>
              <a:t>length</a:t>
            </a:r>
          </a:p>
        </p:txBody>
      </p:sp>
      <p:sp>
        <p:nvSpPr>
          <p:cNvPr id="32778" name="Line 10">
            <a:extLst>
              <a:ext uri="{FF2B5EF4-FFF2-40B4-BE49-F238E27FC236}">
                <a16:creationId xmlns:a16="http://schemas.microsoft.com/office/drawing/2014/main" id="{8DEBDFF0-1E7E-46F9-BBD4-71467A3D1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406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Text Box 11">
            <a:extLst>
              <a:ext uri="{FF2B5EF4-FFF2-40B4-BE49-F238E27FC236}">
                <a16:creationId xmlns:a16="http://schemas.microsoft.com/office/drawing/2014/main" id="{F1B89EF0-19FE-4FB4-AA48-752E6B2B1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19812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  <a:r>
              <a:rPr lang="en-US" altLang="en-US" baseline="30000"/>
              <a:t>n</a:t>
            </a:r>
          </a:p>
        </p:txBody>
      </p:sp>
      <p:sp>
        <p:nvSpPr>
          <p:cNvPr id="32780" name="Text Box 12">
            <a:extLst>
              <a:ext uri="{FF2B5EF4-FFF2-40B4-BE49-F238E27FC236}">
                <a16:creationId xmlns:a16="http://schemas.microsoft.com/office/drawing/2014/main" id="{A980B185-B960-4978-B74F-AFCEA64DF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3073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  <a:r>
              <a:rPr lang="en-US" altLang="en-US" baseline="30000"/>
              <a:t>n</a:t>
            </a:r>
          </a:p>
        </p:txBody>
      </p:sp>
      <p:sp>
        <p:nvSpPr>
          <p:cNvPr id="32781" name="Line 13">
            <a:extLst>
              <a:ext uri="{FF2B5EF4-FFF2-40B4-BE49-F238E27FC236}">
                <a16:creationId xmlns:a16="http://schemas.microsoft.com/office/drawing/2014/main" id="{1062C516-3C78-487A-B8C6-266C59D0A8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997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Text Box 15">
            <a:extLst>
              <a:ext uri="{FF2B5EF4-FFF2-40B4-BE49-F238E27FC236}">
                <a16:creationId xmlns:a16="http://schemas.microsoft.com/office/drawing/2014/main" id="{EF72749E-A816-4807-9B04-5CD0B9825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683250"/>
            <a:ext cx="234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b (random) in {0,1} </a:t>
            </a:r>
          </a:p>
        </p:txBody>
      </p:sp>
      <p:sp>
        <p:nvSpPr>
          <p:cNvPr id="32785" name="Line 17">
            <a:extLst>
              <a:ext uri="{FF2B5EF4-FFF2-40B4-BE49-F238E27FC236}">
                <a16:creationId xmlns:a16="http://schemas.microsoft.com/office/drawing/2014/main" id="{5BD04FAC-ABA5-4667-BD3F-B2DE43C6BB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71145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Text Box 18">
            <a:extLst>
              <a:ext uri="{FF2B5EF4-FFF2-40B4-BE49-F238E27FC236}">
                <a16:creationId xmlns:a16="http://schemas.microsoft.com/office/drawing/2014/main" id="{EF9DC0A1-EB6B-428C-B7C4-7DE1F90F6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c=Enc</a:t>
            </a:r>
            <a:r>
              <a:rPr lang="en-US" altLang="en-US" baseline="-25000"/>
              <a:t>k</a:t>
            </a:r>
            <a:r>
              <a:rPr lang="en-US" altLang="en-US"/>
              <a:t>(m</a:t>
            </a:r>
            <a:r>
              <a:rPr lang="en-US" altLang="en-US" baseline="-25000"/>
              <a:t>b</a:t>
            </a:r>
            <a:r>
              <a:rPr lang="en-US" altLang="en-US"/>
              <a:t>) </a:t>
            </a:r>
          </a:p>
        </p:txBody>
      </p:sp>
      <p:sp>
        <p:nvSpPr>
          <p:cNvPr id="32788" name="Line 20">
            <a:extLst>
              <a:ext uri="{FF2B5EF4-FFF2-40B4-BE49-F238E27FC236}">
                <a16:creationId xmlns:a16="http://schemas.microsoft.com/office/drawing/2014/main" id="{D6ADE298-E658-46A8-AE96-BA04B908F4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4066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Text Box 21">
            <a:extLst>
              <a:ext uri="{FF2B5EF4-FFF2-40B4-BE49-F238E27FC236}">
                <a16:creationId xmlns:a16="http://schemas.microsoft.com/office/drawing/2014/main" id="{40527F65-4BE9-483B-946E-091496B82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  <a:r>
              <a:rPr lang="en-US" altLang="en-US" baseline="-25000"/>
              <a:t>guess</a:t>
            </a:r>
          </a:p>
        </p:txBody>
      </p:sp>
      <p:sp>
        <p:nvSpPr>
          <p:cNvPr id="32792" name="Text Box 24">
            <a:extLst>
              <a:ext uri="{FF2B5EF4-FFF2-40B4-BE49-F238E27FC236}">
                <a16:creationId xmlns:a16="http://schemas.microsoft.com/office/drawing/2014/main" id="{B46FAFC2-E378-41F1-A568-ADE87946A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971800"/>
            <a:ext cx="4017446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Cryptosystem is CPA-secure </a:t>
            </a:r>
          </a:p>
          <a:p>
            <a:r>
              <a:rPr lang="en-US" altLang="en-US" b="1"/>
              <a:t> if for all PPT adversaries A:  </a:t>
            </a:r>
          </a:p>
          <a:p>
            <a:endParaRPr lang="en-US" altLang="en-US" b="1"/>
          </a:p>
          <a:p>
            <a:r>
              <a:rPr lang="en-US" altLang="en-US" b="1"/>
              <a:t>P[b</a:t>
            </a:r>
            <a:r>
              <a:rPr lang="en-US" altLang="en-US" b="1" baseline="-25000"/>
              <a:t>guess </a:t>
            </a:r>
            <a:r>
              <a:rPr lang="en-US" altLang="en-US" b="1"/>
              <a:t>= b] &lt;= ½ + negl(n) </a:t>
            </a:r>
          </a:p>
        </p:txBody>
      </p:sp>
      <p:sp>
        <p:nvSpPr>
          <p:cNvPr id="32794" name="Freeform 26">
            <a:extLst>
              <a:ext uri="{FF2B5EF4-FFF2-40B4-BE49-F238E27FC236}">
                <a16:creationId xmlns:a16="http://schemas.microsoft.com/office/drawing/2014/main" id="{FB39B46B-5F6C-4DCE-B576-30BFEB666BC5}"/>
              </a:ext>
            </a:extLst>
          </p:cNvPr>
          <p:cNvSpPr>
            <a:spLocks/>
          </p:cNvSpPr>
          <p:nvPr/>
        </p:nvSpPr>
        <p:spPr bwMode="auto">
          <a:xfrm>
            <a:off x="2667000" y="1828800"/>
            <a:ext cx="1371600" cy="381000"/>
          </a:xfrm>
          <a:custGeom>
            <a:avLst/>
            <a:gdLst>
              <a:gd name="T0" fmla="*/ 0 w 864"/>
              <a:gd name="T1" fmla="*/ 240 h 240"/>
              <a:gd name="T2" fmla="*/ 240 w 864"/>
              <a:gd name="T3" fmla="*/ 48 h 240"/>
              <a:gd name="T4" fmla="*/ 864 w 8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240">
                <a:moveTo>
                  <a:pt x="0" y="240"/>
                </a:moveTo>
                <a:cubicBezTo>
                  <a:pt x="48" y="164"/>
                  <a:pt x="96" y="88"/>
                  <a:pt x="240" y="48"/>
                </a:cubicBezTo>
                <a:cubicBezTo>
                  <a:pt x="384" y="8"/>
                  <a:pt x="760" y="8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Rectangle 27">
            <a:extLst>
              <a:ext uri="{FF2B5EF4-FFF2-40B4-BE49-F238E27FC236}">
                <a16:creationId xmlns:a16="http://schemas.microsoft.com/office/drawing/2014/main" id="{C90C9C5D-B3CA-44BA-B840-7ED5D0BD5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752600"/>
            <a:ext cx="1905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Enc</a:t>
            </a:r>
            <a:r>
              <a:rPr lang="en-US" altLang="en-US" baseline="-25000"/>
              <a:t>k</a:t>
            </a:r>
            <a:r>
              <a:rPr lang="en-US" altLang="en-US"/>
              <a:t>() Server</a:t>
            </a:r>
          </a:p>
        </p:txBody>
      </p:sp>
      <p:sp>
        <p:nvSpPr>
          <p:cNvPr id="32797" name="Text Box 29">
            <a:extLst>
              <a:ext uri="{FF2B5EF4-FFF2-40B4-BE49-F238E27FC236}">
                <a16:creationId xmlns:a16="http://schemas.microsoft.com/office/drawing/2014/main" id="{950108FF-2C36-43DA-AD76-F87285A82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48288"/>
            <a:ext cx="1576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 = Gen(1</a:t>
            </a:r>
            <a:r>
              <a:rPr lang="en-US" altLang="en-US" baseline="30000"/>
              <a:t>n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4" grpId="0" animBg="1"/>
      <p:bldP spid="32777" grpId="0"/>
      <p:bldP spid="32779" grpId="0"/>
      <p:bldP spid="32779" grpId="1"/>
      <p:bldP spid="32780" grpId="0"/>
      <p:bldP spid="32783" grpId="0"/>
      <p:bldP spid="32786" grpId="0"/>
      <p:bldP spid="32789" grpId="0"/>
      <p:bldP spid="32792" grpId="0" animBg="1"/>
      <p:bldP spid="32795" grpId="0" animBg="1"/>
      <p:bldP spid="327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D171912-A376-4220-8F36-5A1A9F110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THEOREM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D37D449-F1AB-4715-B2AB-87229195E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folHlink"/>
                </a:solidFill>
              </a:rPr>
              <a:t>No deterministic Encryption algortihm can be CPA-secure!</a:t>
            </a:r>
          </a:p>
          <a:p>
            <a:endParaRPr lang="en-US" altLang="en-US" b="1">
              <a:solidFill>
                <a:schemeClr val="folHlink"/>
              </a:solidFill>
            </a:endParaRPr>
          </a:p>
          <a:p>
            <a:r>
              <a:rPr lang="en-US" altLang="en-US"/>
              <a:t>Why?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F387D70C-9692-4024-93F5-94869EAD20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sz="4700" b="1"/>
              <a:t>PROBABILISTIC ENCRYPTION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A25B87C6-D1FF-4BA9-9497-66CFC7A632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Pseudorandom Functions F</a:t>
            </a:r>
            <a:r>
              <a:rPr lang="en-US" altLang="en-US" baseline="-25000"/>
              <a:t>k</a:t>
            </a:r>
          </a:p>
          <a:p>
            <a:pPr algn="r"/>
            <a:endParaRPr lang="en-US" altLang="en-US"/>
          </a:p>
          <a:p>
            <a:pPr algn="r"/>
            <a:r>
              <a:rPr lang="en-US" altLang="en-US"/>
              <a:t>Basic idea: c = (r, F</a:t>
            </a:r>
            <a:r>
              <a:rPr lang="en-US" altLang="en-US" baseline="-25000"/>
              <a:t>k</a:t>
            </a:r>
            <a:r>
              <a:rPr lang="en-US" altLang="en-US"/>
              <a:t>(r) + m)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7362FD4-AC42-4F08-A0D4-63D75D0F0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5000"/>
              <a:t>Pseudorandom Functions (PRF)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5C88501-17E1-4A23-AA73-BB35BF407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001000" cy="4267200"/>
          </a:xfrm>
        </p:spPr>
        <p:txBody>
          <a:bodyPr/>
          <a:lstStyle/>
          <a:p>
            <a:r>
              <a:rPr lang="en-US" altLang="en-US"/>
              <a:t>Functions that are easy to compute</a:t>
            </a:r>
          </a:p>
          <a:p>
            <a:endParaRPr lang="en-US" altLang="en-US"/>
          </a:p>
          <a:p>
            <a:r>
              <a:rPr lang="en-US" altLang="en-US"/>
              <a:t>Computationally indistinguishable from a random function, say from domain {0,1}</a:t>
            </a:r>
            <a:r>
              <a:rPr lang="en-US" altLang="en-US" baseline="30000"/>
              <a:t>n</a:t>
            </a:r>
            <a:r>
              <a:rPr lang="en-US" altLang="en-US"/>
              <a:t> to co-domain {0,1}</a:t>
            </a:r>
            <a:r>
              <a:rPr lang="en-US" altLang="en-US" baseline="30000"/>
              <a:t>n</a:t>
            </a:r>
          </a:p>
          <a:p>
            <a:endParaRPr lang="en-US" altLang="en-US" baseline="30000"/>
          </a:p>
          <a:p>
            <a:r>
              <a:rPr lang="en-US" altLang="en-US"/>
              <a:t>Recall that there are 2</a:t>
            </a:r>
            <a:r>
              <a:rPr lang="en-US" altLang="en-US" baseline="30000"/>
              <a:t>n2^n </a:t>
            </a:r>
            <a:r>
              <a:rPr lang="en-US" altLang="en-US"/>
              <a:t>possible functions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8054A-C1E1-41C5-B91F-87AE41C1C17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886200" y="2362200"/>
            <a:ext cx="4800600" cy="3429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With </a:t>
            </a:r>
            <a:r>
              <a:rPr lang="en-US" altLang="en-US" i="1"/>
              <a:t>exponential </a:t>
            </a:r>
            <a:r>
              <a:rPr lang="en-US" altLang="en-US"/>
              <a:t>queries it is easy to distinguish pseudorandom functions from truly random ones!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97E521-CF99-4146-8BBA-BE8780817681}"/>
              </a:ext>
            </a:extLst>
          </p:cNvPr>
          <p:cNvSpPr/>
          <p:nvPr/>
        </p:nvSpPr>
        <p:spPr>
          <a:xfrm>
            <a:off x="533400" y="1905000"/>
            <a:ext cx="3048000" cy="396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C00000"/>
                </a:solidFill>
                <a:latin typeface="Franklin Gothic Book" panose="020B0503020102020204" pitchFamily="34" charset="0"/>
              </a:rPr>
              <a:t>All 2</a:t>
            </a:r>
            <a:r>
              <a:rPr lang="en-US" altLang="en-US" baseline="30000">
                <a:solidFill>
                  <a:srgbClr val="C00000"/>
                </a:solidFill>
                <a:latin typeface="Franklin Gothic Book" panose="020B0503020102020204" pitchFamily="34" charset="0"/>
              </a:rPr>
              <a:t>n2^n </a:t>
            </a:r>
            <a:r>
              <a:rPr lang="en-US" altLang="en-US">
                <a:solidFill>
                  <a:srgbClr val="C00000"/>
                </a:solidFill>
                <a:latin typeface="Franklin Gothic Book" panose="020B0503020102020204" pitchFamily="34" charset="0"/>
              </a:rPr>
              <a:t>functions</a:t>
            </a:r>
          </a:p>
          <a:p>
            <a:pPr algn="ctr" eaLnBrk="1" hangingPunct="1"/>
            <a:endParaRPr lang="en-US" altLang="en-US">
              <a:solidFill>
                <a:srgbClr val="C0000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C0000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C0000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C0000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C0000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C0000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C0000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C0000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0070C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C32038A-9E95-4C3F-8536-C63912A67BC7}"/>
              </a:ext>
            </a:extLst>
          </p:cNvPr>
          <p:cNvSpPr/>
          <p:nvPr/>
        </p:nvSpPr>
        <p:spPr>
          <a:xfrm>
            <a:off x="1219200" y="3657600"/>
            <a:ext cx="16002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t>2</a:t>
            </a:r>
            <a:r>
              <a:rPr lang="en-US" altLang="en-US" baseline="30000">
                <a:solidFill>
                  <a:srgbClr val="FFFFFF"/>
                </a:solidFill>
                <a:latin typeface="Franklin Gothic Book" panose="020B0503020102020204" pitchFamily="34" charset="0"/>
              </a:rPr>
              <a:t>n</a:t>
            </a:r>
          </a:p>
          <a:p>
            <a:pPr algn="ctr" eaLnBrk="1" hangingPunct="1"/>
            <a:r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t>Functions</a:t>
            </a:r>
          </a:p>
          <a:p>
            <a:pPr algn="ctr" eaLnBrk="1" hangingPunct="1"/>
            <a:r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t>Indexed by n-bit key</a:t>
            </a:r>
          </a:p>
        </p:txBody>
      </p:sp>
      <p:sp>
        <p:nvSpPr>
          <p:cNvPr id="58374" name="Text Box 6">
            <a:extLst>
              <a:ext uri="{FF2B5EF4-FFF2-40B4-BE49-F238E27FC236}">
                <a16:creationId xmlns:a16="http://schemas.microsoft.com/office/drawing/2014/main" id="{33E57437-F5E7-474A-A002-3175AD08C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0"/>
            <a:ext cx="79565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800"/>
              <a:t>PRFs are even more “pseudo” than PRGs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8F33FBC-639B-4998-B778-5BDE80F95A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800"/>
              <a:t>PRF Definition</a:t>
            </a:r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8F0C1F45-20B8-4372-9EE0-744758B89F3B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38" y="1981200"/>
            <a:ext cx="8001000" cy="3962400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7" ma:contentTypeDescription="Create a new document." ma:contentTypeScope="" ma:versionID="7ecfdd57dd61fd171382dd1d7260a5d8">
  <xsd:schema xmlns:xsd="http://www.w3.org/2001/XMLSchema" xmlns:xs="http://www.w3.org/2001/XMLSchema" xmlns:p="http://schemas.microsoft.com/office/2006/metadata/properties" xmlns:ns2="eba02f85-95b9-4d1e-8958-bf3b9f1583b9" xmlns:ns3="7498ef00-a751-4e43-9bcd-4f3dac93fd8f" targetNamespace="http://schemas.microsoft.com/office/2006/metadata/properties" ma:root="true" ma:fieldsID="0a18ff2f677b577c84892bf498db68dc" ns2:_="" ns3:_="">
    <xsd:import namespace="eba02f85-95b9-4d1e-8958-bf3b9f1583b9"/>
    <xsd:import namespace="7498ef00-a751-4e43-9bcd-4f3dac93f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8ef00-a751-4e43-9bcd-4f3dac93fd8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943167-E810-469F-8CE2-9EDFEAAFA806}"/>
</file>

<file path=customXml/itemProps2.xml><?xml version="1.0" encoding="utf-8"?>
<ds:datastoreItem xmlns:ds="http://schemas.openxmlformats.org/officeDocument/2006/customXml" ds:itemID="{39D5697D-37C6-4D4E-A624-3F8EEAFFE262}"/>
</file>

<file path=customXml/itemProps3.xml><?xml version="1.0" encoding="utf-8"?>
<ds:datastoreItem xmlns:ds="http://schemas.openxmlformats.org/officeDocument/2006/customXml" ds:itemID="{98E88EEC-3F6C-45BB-B0D8-6182F0BEB700}"/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227</TotalTime>
  <Words>334</Words>
  <Application>Microsoft Office PowerPoint</Application>
  <PresentationFormat>On-screen Show (4:3)</PresentationFormat>
  <Paragraphs>82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Franklin Gothic Book</vt:lpstr>
      <vt:lpstr>Times New Roman</vt:lpstr>
      <vt:lpstr>Verdana</vt:lpstr>
      <vt:lpstr>Wingdings</vt:lpstr>
      <vt:lpstr>Profile</vt:lpstr>
      <vt:lpstr>CPA-SECURITY</vt:lpstr>
      <vt:lpstr>RECALL: IT’S STILL ONE-TIME USAGE!</vt:lpstr>
      <vt:lpstr>CHOSEN PLAINTEXT ATTACK (CPA)</vt:lpstr>
      <vt:lpstr>Defining Computational Security Against CHOSEN PLAINTEXT ATTACK</vt:lpstr>
      <vt:lpstr>THEOREM</vt:lpstr>
      <vt:lpstr>PROBABILISTIC ENCRYPTION</vt:lpstr>
      <vt:lpstr>Pseudorandom Functions (PRF)</vt:lpstr>
      <vt:lpstr>PowerPoint Presentation</vt:lpstr>
      <vt:lpstr>PRF Definition</vt:lpstr>
      <vt:lpstr>CPA-SECURE ENCRYPTION</vt:lpstr>
      <vt:lpstr>MODES OF OPERATION</vt:lpstr>
      <vt:lpstr>CIPHER BLOCK CHAINING (CBC)</vt:lpstr>
      <vt:lpstr>OUTPUT FEEDBACK MODE (OFB)</vt:lpstr>
      <vt:lpstr>RANDOMIZED COUNTER MODE</vt:lpstr>
      <vt:lpstr>PRF From PRG</vt:lpstr>
      <vt:lpstr>PRF  from PRG (Contd.)</vt:lpstr>
      <vt:lpstr>PRFs to Invertible PRFs</vt:lpstr>
      <vt:lpstr>Multiple Round Feistel Structure</vt:lpstr>
      <vt:lpstr>SUMMARY</vt:lpstr>
      <vt:lpstr>TASK (till date)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Srinathan</dc:creator>
  <cp:lastModifiedBy>Srinathan K</cp:lastModifiedBy>
  <cp:revision>47</cp:revision>
  <cp:lastPrinted>1601-01-01T00:00:00Z</cp:lastPrinted>
  <dcterms:created xsi:type="dcterms:W3CDTF">1601-01-01T00:00:00Z</dcterms:created>
  <dcterms:modified xsi:type="dcterms:W3CDTF">2022-01-15T05:10:34Z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0x01010015BCC50B40434847A090975301202254</vt:lpwstr>
  </property>
</Properties>
</file>