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C9FFACA-0EE7-403F-A3BF-6940C6D073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5A2DA36-3E65-4E68-84F6-618F5B2957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2E2D487-1EA8-494B-8EA7-DE9922B44D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ACB1DD4-5136-4D99-9FD5-67238EDA0F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D8876A4E-F066-40F7-92EF-233016A23E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0F18198F-7E22-4F4B-BD18-8433C159C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947F3A7-A2C7-4F53-AC33-09392D7043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57B1227-F2CA-4D03-BB11-52EC737946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E761F72-05E4-42C3-ABB7-555855DF65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4EF0124-8032-4B1F-841C-BD3BA0CE79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A66BD6A-CF54-4DC8-BA3D-6B10BB4F0F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104463E9-A766-490D-A1AF-14529C5E46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6E4A0F-34EA-4F70-A142-1A19AD6E45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6E31D3C0-3D48-4731-8BDF-38927CC7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F0D3-E463-4DA4-A090-912BE3B1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CF63-E92F-4C7D-B8B2-56695494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30F2-480C-492F-922C-839FEC32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22BA-F0BB-44DC-BB92-6A339F0C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3704-BEB7-4F05-948B-BE5BDF8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BCAEF-2F22-4C29-8FC4-77DFE49693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2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C654B-6443-4C55-9316-56043B3D9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08A0B-9E1A-4D07-AD00-ED5C92B3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DB32-B97A-48E5-9D65-945B8E1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9CAB-9834-4C2F-9A6E-29BF6B0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5B48-48FA-4F33-99C0-820829EF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C2CA3-9E9F-4689-9A50-15F4263557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26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71F9-9BBE-414C-B05A-70CD6738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CA16CD8-4052-4EB3-8A32-00D9B490A66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9635-EAFC-4051-B9D4-8FEF27A2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9F402-7DAA-45A9-A85D-489622A4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446E-D36E-472A-A373-FE2F8549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6B3A4B81-3A82-4B75-A75B-D8D6D14B9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181-1B98-47BD-8F76-014A9AC1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4B24-8B57-4F34-9AC7-5C6AD967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CCCC-4EE0-4751-83E3-10679271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BD4A-A28D-48D5-AFC5-A54A39F2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435D-EC57-4EBE-8BD5-480D57E3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126C6-A2EE-4F1A-B8E6-14E446E2A9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4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6BC8-4C7B-4922-9992-FD6C17D2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5DA08-6CFE-4928-8D14-FD8AC564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E567-A15C-405E-A9AC-5117B923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CE0A-8012-4A96-B477-1BC7A010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482F-F0A3-45B0-98E1-8F46AD8E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AF2D3-7DBE-47DD-8F3C-E914DF6BA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05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917E-B35F-436C-B0F2-D60E9527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5A50-C4E9-40F5-9F91-43F4A581B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569B-0859-4750-A2B7-80913E973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7F677-E1FC-4210-8DE2-6304F2F0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4ECE-E50B-405C-9C79-D2290BDB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C3A6-345C-4A84-932D-CEC4462B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70CE3-8E97-44C3-A61D-6D90A2735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76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6020-EC81-42E5-985E-2FD218D0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B992-2B1E-4A00-A242-FACBB268B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88C7-7235-4B27-98D6-3315D002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81FB-0A57-44C2-ACE1-45F9E7E28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F7E80-66ED-4561-BAD9-0C0112536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EA3F6-8948-4B03-AFB3-E9BA8844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DCDD6-6C80-4DAC-B6DB-9094EE65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9E20B-A907-42FD-9094-B6B8199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F914F-15A7-4BA1-9CAA-52ED38F5D7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5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8D9-FE04-4007-BA98-3C366C9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0CFC0-F9F7-4E81-89A0-5B918445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8777F-873C-4BC3-9CFA-26E98A31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A93BE-F13F-46E5-B490-A3367199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4D2F3-5371-44D2-B0D8-7B9CCBD1F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41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024CB-EB51-4DAD-8D2F-762E468A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713CD-FC8E-4846-B4AB-8A8B887E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E4168-EF8D-4769-82EE-181CF73A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DEE90-FF97-4F82-8C2F-892C84079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2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48E0-9A5F-4336-87AD-07098D1F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77C0-3158-4E26-8031-9F246345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3706-F927-4742-8B1C-A763E39B9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EBA09-F7AF-4B5B-A56F-16E21F19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B5E9-4180-4397-BA4A-72C4EC12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25340-DE5A-4E3A-9393-DCCC8B6F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B09F9-E889-4851-89AB-2729C5A718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74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9C01-93D8-4BE5-875D-7FE92D55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C9C-32D2-478A-A563-5F5CEFA7F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99D5C-C3FA-4722-BF67-B4C27FC23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7E16-3B06-4D1D-8079-36B9E3C4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4E428-AEC1-4180-8AFE-AD33C11C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399E-7AFA-4C18-8C04-035ABDE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3D1DE-3879-421D-B647-6D483846C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4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19126E-E400-4228-98A1-023BB74BA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E5050C1-2EE1-4206-BB8B-FAA574F7D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13E1A6A8-1F87-4FE0-B909-45ED9111E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881EC599-13FE-421D-AB00-61CE11E638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E779A295-D34D-4B50-A6C8-99A506D9B1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A47DE14-09EC-45D8-A85F-B256FADA2D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58240089-061A-4A5E-9ED3-AB6F7FD67C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27F0CB-D708-409A-A371-05DA7231A2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00F860-5369-45EF-9EAF-A46DDCB31D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b="1">
                <a:solidFill>
                  <a:schemeClr val="hlink"/>
                </a:solidFill>
              </a:rPr>
              <a:t>PUBLIC-KEY REVOLUTION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E65EBF6-F9E6-4270-A0E3-CD38841C3F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010400" cy="1600200"/>
          </a:xfrm>
        </p:spPr>
        <p:txBody>
          <a:bodyPr/>
          <a:lstStyle/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And</a:t>
            </a:r>
          </a:p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Key Distribution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D2C210C5-743A-4F3D-8834-655AEB225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altLang="en-US"/>
              <a:t>Why is the Decimal System Popular?</a:t>
            </a:r>
          </a:p>
        </p:txBody>
      </p:sp>
      <p:graphicFrame>
        <p:nvGraphicFramePr>
          <p:cNvPr id="117800" name="Group 40">
            <a:extLst>
              <a:ext uri="{FF2B5EF4-FFF2-40B4-BE49-F238E27FC236}">
                <a16:creationId xmlns:a16="http://schemas.microsoft.com/office/drawing/2014/main" id="{22A3E440-092A-4917-B79E-E9739DC119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820863"/>
          <a:ext cx="8382000" cy="4274504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8028747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78954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7257927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4193908"/>
                    </a:ext>
                  </a:extLst>
                </a:gridCol>
              </a:tblGrid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575639"/>
                  </a:ext>
                </a:extLst>
              </a:tr>
              <a:tr h="833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ROMAN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11817"/>
                  </a:ext>
                </a:extLst>
              </a:tr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83948"/>
                  </a:ext>
                </a:extLst>
              </a:tr>
              <a:tr h="768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PRIME PRODUCT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18921"/>
                  </a:ext>
                </a:extLst>
              </a:tr>
              <a:tr h="768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</a:rPr>
                        <a:t>RESIDUE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FAST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671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0239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n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341438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17986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2558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27130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170238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E30803"/>
                          </a:solidFill>
                          <a:effectLst/>
                          <a:latin typeface="Verdana" panose="020B0604030504040204" pitchFamily="34" charset="0"/>
                        </a:rPr>
                        <a:t>MEDIUM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10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4F3FF83-0150-45B9-ABE6-247F733C3E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Slowness is ADVANTAGEOUS too!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6CC33589-0697-4E87-BD28-EE28B0B0E5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Public Key Cryptography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5C4F9DF-B4FE-4326-887B-2E2E7256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/>
              <a:t>Public-Key Revolution</a:t>
            </a:r>
          </a:p>
        </p:txBody>
      </p:sp>
      <p:grpSp>
        <p:nvGrpSpPr>
          <p:cNvPr id="119811" name="Group 3">
            <a:extLst>
              <a:ext uri="{FF2B5EF4-FFF2-40B4-BE49-F238E27FC236}">
                <a16:creationId xmlns:a16="http://schemas.microsoft.com/office/drawing/2014/main" id="{0E7114A3-9595-45D5-ABA5-0C5F84CE1E3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524000"/>
            <a:ext cx="7624763" cy="1698625"/>
            <a:chOff x="816" y="1392"/>
            <a:chExt cx="4803" cy="1070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78CC881E-8A23-4653-A0C1-A866D23F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Oval 5">
              <a:extLst>
                <a:ext uri="{FF2B5EF4-FFF2-40B4-BE49-F238E27FC236}">
                  <a16:creationId xmlns:a16="http://schemas.microsoft.com/office/drawing/2014/main" id="{2E9F950E-E80A-448C-AED1-6F5A5BB3A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4" name="Line 6">
              <a:extLst>
                <a:ext uri="{FF2B5EF4-FFF2-40B4-BE49-F238E27FC236}">
                  <a16:creationId xmlns:a16="http://schemas.microsoft.com/office/drawing/2014/main" id="{8A666566-B88E-44D1-B611-D32150423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06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5" name="Line 7">
              <a:extLst>
                <a:ext uri="{FF2B5EF4-FFF2-40B4-BE49-F238E27FC236}">
                  <a16:creationId xmlns:a16="http://schemas.microsoft.com/office/drawing/2014/main" id="{EBACCFC3-D3EB-428D-8B1B-9DA49A4A2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7954220B-7D45-43AF-875D-3CBC06FD8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655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E</a:t>
              </a:r>
              <a:r>
                <a:rPr lang="en-US" altLang="en-US" baseline="-25000">
                  <a:latin typeface="Arial" panose="020B0604020202020204" pitchFamily="34" charset="0"/>
                </a:rPr>
                <a:t>K</a:t>
              </a:r>
              <a:r>
                <a:rPr lang="en-US" altLang="en-US">
                  <a:latin typeface="Arial" panose="020B0604020202020204" pitchFamily="34" charset="0"/>
                </a:rPr>
                <a:t>(m)</a:t>
              </a:r>
            </a:p>
          </p:txBody>
        </p:sp>
        <p:sp>
          <p:nvSpPr>
            <p:cNvPr id="119817" name="Text Box 9">
              <a:extLst>
                <a:ext uri="{FF2B5EF4-FFF2-40B4-BE49-F238E27FC236}">
                  <a16:creationId xmlns:a16="http://schemas.microsoft.com/office/drawing/2014/main" id="{47FA12B7-6618-438F-B49E-90E15A00A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23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19818" name="Text Box 10">
              <a:extLst>
                <a:ext uri="{FF2B5EF4-FFF2-40B4-BE49-F238E27FC236}">
                  <a16:creationId xmlns:a16="http://schemas.microsoft.com/office/drawing/2014/main" id="{25E26D29-11A9-4DA8-9704-00DB11EAA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2231"/>
              <a:ext cx="11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>
                  <a:latin typeface="Arial" panose="020B0604020202020204" pitchFamily="34" charset="0"/>
                </a:rPr>
                <a:t>E</a:t>
              </a:r>
              <a:r>
                <a:rPr lang="en-US" altLang="en-US" baseline="30000">
                  <a:latin typeface="Arial" panose="020B0604020202020204" pitchFamily="34" charset="0"/>
                </a:rPr>
                <a:t>-1</a:t>
              </a:r>
              <a:r>
                <a:rPr lang="en-US" altLang="en-US" baseline="-25000">
                  <a:latin typeface="Arial" panose="020B0604020202020204" pitchFamily="34" charset="0"/>
                </a:rPr>
                <a:t>K</a:t>
              </a:r>
              <a:r>
                <a:rPr lang="en-US" altLang="en-US">
                  <a:latin typeface="Arial" panose="020B0604020202020204" pitchFamily="34" charset="0"/>
                </a:rPr>
                <a:t>(E</a:t>
              </a:r>
              <a:r>
                <a:rPr lang="en-US" altLang="en-US" baseline="-25000">
                  <a:latin typeface="Arial" panose="020B0604020202020204" pitchFamily="34" charset="0"/>
                </a:rPr>
                <a:t>K</a:t>
              </a:r>
              <a:r>
                <a:rPr lang="en-US" altLang="en-US">
                  <a:latin typeface="Arial" panose="020B0604020202020204" pitchFamily="34" charset="0"/>
                </a:rPr>
                <a:t>(m)) = m</a:t>
              </a:r>
            </a:p>
          </p:txBody>
        </p:sp>
        <p:sp>
          <p:nvSpPr>
            <p:cNvPr id="119819" name="Line 11">
              <a:extLst>
                <a:ext uri="{FF2B5EF4-FFF2-40B4-BE49-F238E27FC236}">
                  <a16:creationId xmlns:a16="http://schemas.microsoft.com/office/drawing/2014/main" id="{85950306-2885-4A5D-9774-4979DB8A1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20" name="Text Box 12">
              <a:extLst>
                <a:ext uri="{FF2B5EF4-FFF2-40B4-BE49-F238E27FC236}">
                  <a16:creationId xmlns:a16="http://schemas.microsoft.com/office/drawing/2014/main" id="{8B3FBB71-9B7D-4735-B7ED-CBB9B6C04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2044"/>
              <a:ext cx="148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en-US">
                  <a:latin typeface="Arial" panose="020B0604020202020204" pitchFamily="34" charset="0"/>
                </a:rPr>
                <a:t>Key K </a:t>
              </a:r>
            </a:p>
            <a:p>
              <a:pPr algn="r" eaLnBrk="1" hangingPunct="1"/>
              <a:r>
                <a:rPr lang="en-US" altLang="en-US">
                  <a:latin typeface="Arial" panose="020B0604020202020204" pitchFamily="34" charset="0"/>
                </a:rPr>
                <a:t>(in representation R</a:t>
              </a:r>
              <a:r>
                <a:rPr lang="en-US" altLang="en-US" baseline="-25000">
                  <a:latin typeface="Arial" panose="020B0604020202020204" pitchFamily="34" charset="0"/>
                </a:rPr>
                <a:t>2</a:t>
              </a:r>
              <a:r>
                <a:rPr lang="en-US" altLang="en-US">
                  <a:latin typeface="Arial" panose="020B0604020202020204" pitchFamily="34" charset="0"/>
                </a:rPr>
                <a:t>)</a:t>
              </a:r>
              <a:endParaRPr lang="en-US" altLang="en-US" baseline="-25000">
                <a:latin typeface="Arial" panose="020B0604020202020204" pitchFamily="34" charset="0"/>
              </a:endParaRPr>
            </a:p>
          </p:txBody>
        </p:sp>
        <p:sp>
          <p:nvSpPr>
            <p:cNvPr id="119821" name="Text Box 13">
              <a:extLst>
                <a:ext uri="{FF2B5EF4-FFF2-40B4-BE49-F238E27FC236}">
                  <a16:creationId xmlns:a16="http://schemas.microsoft.com/office/drawing/2014/main" id="{59BF71E7-E9AF-4C1E-8BFC-6D0CEA2D4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1392"/>
              <a:ext cx="148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altLang="en-US">
                  <a:latin typeface="Arial" panose="020B0604020202020204" pitchFamily="34" charset="0"/>
                </a:rPr>
                <a:t>Choose Key K </a:t>
              </a:r>
            </a:p>
            <a:p>
              <a:pPr algn="r" eaLnBrk="1" hangingPunct="1"/>
              <a:r>
                <a:rPr lang="en-US" altLang="en-US">
                  <a:latin typeface="Arial" panose="020B0604020202020204" pitchFamily="34" charset="0"/>
                </a:rPr>
                <a:t>(in representation R</a:t>
              </a:r>
              <a:r>
                <a:rPr lang="en-US" altLang="en-US" baseline="-25000">
                  <a:latin typeface="Arial" panose="020B0604020202020204" pitchFamily="34" charset="0"/>
                </a:rPr>
                <a:t>1</a:t>
              </a:r>
              <a:r>
                <a:rPr lang="en-US" altLang="en-US">
                  <a:latin typeface="Arial" panose="020B0604020202020204" pitchFamily="34" charset="0"/>
                </a:rPr>
                <a:t>)</a:t>
              </a:r>
              <a:endParaRPr lang="en-US" altLang="en-US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3EB4F5A4-51D2-434A-AB88-261DE0DA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03613"/>
            <a:ext cx="4114800" cy="243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u="sng">
                <a:solidFill>
                  <a:srgbClr val="000099"/>
                </a:solidFill>
                <a:latin typeface="Arial" panose="020B0604020202020204" pitchFamily="34" charset="0"/>
              </a:rPr>
              <a:t>In Representation R</a:t>
            </a:r>
            <a:r>
              <a:rPr lang="en-US" altLang="en-US" b="1" u="sng" baseline="-25000">
                <a:solidFill>
                  <a:srgbClr val="000099"/>
                </a:solidFill>
                <a:latin typeface="Arial" panose="020B0604020202020204" pitchFamily="34" charset="0"/>
              </a:rPr>
              <a:t>2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b="1" baseline="-25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Operation E</a:t>
            </a:r>
            <a:r>
              <a:rPr lang="en-US" altLang="en-US" b="1" baseline="-25000">
                <a:solidFill>
                  <a:srgbClr val="000099"/>
                </a:solidFill>
                <a:latin typeface="Arial" panose="020B0604020202020204" pitchFamily="34" charset="0"/>
              </a:rPr>
              <a:t>K</a:t>
            </a: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 is FAST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 Operation E</a:t>
            </a:r>
            <a:r>
              <a:rPr lang="en-US" altLang="en-US" b="1" baseline="-25000">
                <a:solidFill>
                  <a:srgbClr val="000099"/>
                </a:solidFill>
                <a:latin typeface="Arial" panose="020B0604020202020204" pitchFamily="34" charset="0"/>
              </a:rPr>
              <a:t>K</a:t>
            </a:r>
            <a:r>
              <a:rPr lang="en-US" altLang="en-US" b="1" baseline="30000">
                <a:solidFill>
                  <a:srgbClr val="000099"/>
                </a:solidFill>
                <a:latin typeface="Arial" panose="020B0604020202020204" pitchFamily="34" charset="0"/>
              </a:rPr>
              <a:t>-1 </a:t>
            </a: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is </a:t>
            </a:r>
            <a:r>
              <a:rPr lang="en-US" altLang="en-US" b="1" u="sng">
                <a:solidFill>
                  <a:srgbClr val="000099"/>
                </a:solidFill>
                <a:latin typeface="Arial" panose="020B0604020202020204" pitchFamily="34" charset="0"/>
              </a:rPr>
              <a:t>VERY SLOW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endParaRPr lang="en-US" altLang="en-US" b="1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 u="sng">
                <a:solidFill>
                  <a:srgbClr val="000099"/>
                </a:solidFill>
                <a:latin typeface="Arial" panose="020B0604020202020204" pitchFamily="34" charset="0"/>
              </a:rPr>
              <a:t>In Representation R</a:t>
            </a:r>
            <a:r>
              <a:rPr lang="en-US" altLang="en-US" b="1" u="sng" baseline="-25000">
                <a:solidFill>
                  <a:srgbClr val="000099"/>
                </a:solidFill>
                <a:latin typeface="Arial" panose="020B0604020202020204" pitchFamily="34" charset="0"/>
              </a:rPr>
              <a:t>1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Operation E</a:t>
            </a:r>
            <a:r>
              <a:rPr lang="en-US" altLang="en-US" b="1" baseline="-25000">
                <a:solidFill>
                  <a:srgbClr val="000099"/>
                </a:solidFill>
                <a:latin typeface="Arial" panose="020B0604020202020204" pitchFamily="34" charset="0"/>
              </a:rPr>
              <a:t>K</a:t>
            </a:r>
            <a:r>
              <a:rPr lang="en-US" altLang="en-US" b="1" baseline="30000">
                <a:solidFill>
                  <a:srgbClr val="000099"/>
                </a:solidFill>
                <a:latin typeface="Arial" panose="020B0604020202020204" pitchFamily="34" charset="0"/>
              </a:rPr>
              <a:t>-1</a:t>
            </a:r>
            <a:r>
              <a:rPr lang="en-US" altLang="en-US" b="1">
                <a:solidFill>
                  <a:srgbClr val="000099"/>
                </a:solidFill>
                <a:latin typeface="Arial" panose="020B0604020202020204" pitchFamily="34" charset="0"/>
              </a:rPr>
              <a:t> is FAST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29698DF-B5FC-4C48-B63D-2B9A13E8F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 b="1">
                <a:solidFill>
                  <a:schemeClr val="hlink"/>
                </a:solidFill>
              </a:rPr>
              <a:t>Diffie-Hellman Key Exchange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C419DE6-2434-423A-A472-3017C0745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Defining the key-exchange problem:</a:t>
            </a:r>
          </a:p>
        </p:txBody>
      </p:sp>
      <p:pic>
        <p:nvPicPr>
          <p:cNvPr id="120836" name="Picture 4">
            <a:extLst>
              <a:ext uri="{FF2B5EF4-FFF2-40B4-BE49-F238E27FC236}">
                <a16:creationId xmlns:a16="http://schemas.microsoft.com/office/drawing/2014/main" id="{67755361-031C-44D5-8438-0017636A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7613"/>
            <a:ext cx="7299325" cy="330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8" name="Picture 6">
            <a:extLst>
              <a:ext uri="{FF2B5EF4-FFF2-40B4-BE49-F238E27FC236}">
                <a16:creationId xmlns:a16="http://schemas.microsoft.com/office/drawing/2014/main" id="{97BCA113-45BB-43E9-8CED-1C6E3DFB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6237288"/>
            <a:ext cx="3627437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9" name="Text Box 7">
            <a:extLst>
              <a:ext uri="{FF2B5EF4-FFF2-40B4-BE49-F238E27FC236}">
                <a16:creationId xmlns:a16="http://schemas.microsoft.com/office/drawing/2014/main" id="{D46C9408-7C23-4EB9-ACED-62550923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338888"/>
            <a:ext cx="313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 all PPT adversaries 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FA7DF436-0E56-4909-97A4-DBB14A52F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 b="1"/>
              <a:t>The PROTOCOL</a:t>
            </a:r>
          </a:p>
        </p:txBody>
      </p:sp>
      <p:pic>
        <p:nvPicPr>
          <p:cNvPr id="121862" name="Picture 6">
            <a:extLst>
              <a:ext uri="{FF2B5EF4-FFF2-40B4-BE49-F238E27FC236}">
                <a16:creationId xmlns:a16="http://schemas.microsoft.com/office/drawing/2014/main" id="{5F8D4F4A-CD3D-482C-9307-27D367BF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6588"/>
            <a:ext cx="6075363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582B8C4-90B7-438A-AC36-E0992FBDA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/>
              <a:t>The DDH Assumption</a:t>
            </a:r>
          </a:p>
        </p:txBody>
      </p:sp>
      <p:pic>
        <p:nvPicPr>
          <p:cNvPr id="122884" name="Picture 4">
            <a:extLst>
              <a:ext uri="{FF2B5EF4-FFF2-40B4-BE49-F238E27FC236}">
                <a16:creationId xmlns:a16="http://schemas.microsoft.com/office/drawing/2014/main" id="{967B56C6-F231-4D4A-94ED-CCB92019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10600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>
            <a:extLst>
              <a:ext uri="{FF2B5EF4-FFF2-40B4-BE49-F238E27FC236}">
                <a16:creationId xmlns:a16="http://schemas.microsoft.com/office/drawing/2014/main" id="{8C0E7EA9-7A49-4C8D-AD39-0ADA84BD85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400" b="1">
                <a:solidFill>
                  <a:schemeClr val="hlink"/>
                </a:solidFill>
              </a:rPr>
              <a:t>RSA Public/Secret Key Generation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C2076AEF-9935-4672-8AB6-EB642EEB78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And</a:t>
            </a:r>
          </a:p>
          <a:p>
            <a:pPr algn="r"/>
            <a:r>
              <a:rPr lang="en-US" altLang="en-US" b="1">
                <a:solidFill>
                  <a:schemeClr val="accent2"/>
                </a:solidFill>
              </a:rPr>
              <a:t>RSA Assumption</a:t>
            </a:r>
            <a:r>
              <a:rPr lang="en-US" altLang="en-US"/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21ACDA88-3432-454F-B15D-035BAD99D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>
                <a:solidFill>
                  <a:schemeClr val="hlink"/>
                </a:solidFill>
              </a:rPr>
              <a:t>RSA Key Generation Algorithm</a:t>
            </a:r>
          </a:p>
        </p:txBody>
      </p:sp>
      <p:pic>
        <p:nvPicPr>
          <p:cNvPr id="125956" name="Picture 4">
            <a:extLst>
              <a:ext uri="{FF2B5EF4-FFF2-40B4-BE49-F238E27FC236}">
                <a16:creationId xmlns:a16="http://schemas.microsoft.com/office/drawing/2014/main" id="{A41002D3-D36F-49C8-88DC-0B1BD8E9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69620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AEB87358-1A47-41CD-B767-5E6D21110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600" b="1"/>
              <a:t>RSA ASSUMPTION</a:t>
            </a:r>
          </a:p>
        </p:txBody>
      </p:sp>
      <p:pic>
        <p:nvPicPr>
          <p:cNvPr id="126980" name="Picture 4">
            <a:extLst>
              <a:ext uri="{FF2B5EF4-FFF2-40B4-BE49-F238E27FC236}">
                <a16:creationId xmlns:a16="http://schemas.microsoft.com/office/drawing/2014/main" id="{D05A7621-0F18-4DAC-8F56-823271A2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828800"/>
            <a:ext cx="72263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1" name="Picture 5">
            <a:extLst>
              <a:ext uri="{FF2B5EF4-FFF2-40B4-BE49-F238E27FC236}">
                <a16:creationId xmlns:a16="http://schemas.microsoft.com/office/drawing/2014/main" id="{B529D51B-DA56-4FC1-9061-2828BC18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572000"/>
            <a:ext cx="8342313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AA2AF641-6647-4267-B35B-D232922146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B84E7C7F-8C9C-4897-B398-EDE8FE9B10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5D5418B-60CF-4004-A6D7-DF165B875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>
                <a:solidFill>
                  <a:schemeClr val="hlink"/>
                </a:solidFill>
              </a:rPr>
              <a:t>Issues With Private-Key Cryptography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41DB670B-4B32-4207-855A-99F6022A6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Private-key cryptography requires a shared secret key</a:t>
            </a:r>
          </a:p>
          <a:p>
            <a:endParaRPr lang="en-US" altLang="en-US" sz="2600"/>
          </a:p>
          <a:p>
            <a:r>
              <a:rPr lang="en-US" altLang="en-US" sz="2600"/>
              <a:t>Initial key sharing requires a secure channel (</a:t>
            </a:r>
            <a:r>
              <a:rPr lang="en-US" altLang="en-US" sz="2600" b="1">
                <a:solidFill>
                  <a:schemeClr val="hlink"/>
                </a:solidFill>
              </a:rPr>
              <a:t>Key Distribution Problem</a:t>
            </a:r>
            <a:r>
              <a:rPr lang="en-US" altLang="en-US" sz="2600"/>
              <a:t>)</a:t>
            </a:r>
          </a:p>
          <a:p>
            <a:endParaRPr lang="en-US" altLang="en-US" sz="2600"/>
          </a:p>
          <a:p>
            <a:r>
              <a:rPr lang="en-US" altLang="en-US" sz="2600"/>
              <a:t>Not scalable (</a:t>
            </a:r>
            <a:r>
              <a:rPr lang="en-US" altLang="en-US" sz="2600" b="1">
                <a:solidFill>
                  <a:schemeClr val="hlink"/>
                </a:solidFill>
              </a:rPr>
              <a:t>Key Management Problem</a:t>
            </a:r>
            <a:r>
              <a:rPr lang="en-US" altLang="en-US" sz="2600"/>
              <a:t>)</a:t>
            </a:r>
          </a:p>
          <a:p>
            <a:endParaRPr lang="en-US" altLang="en-US" sz="2600"/>
          </a:p>
          <a:p>
            <a:r>
              <a:rPr lang="en-US" altLang="en-US" sz="2600"/>
              <a:t>What about </a:t>
            </a:r>
            <a:r>
              <a:rPr lang="en-US" altLang="en-US" sz="2600" b="1">
                <a:solidFill>
                  <a:schemeClr val="hlink"/>
                </a:solidFill>
              </a:rPr>
              <a:t>Open Systems</a:t>
            </a:r>
            <a:r>
              <a:rPr lang="en-US" altLang="en-US" sz="26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CB0B185-D613-4C4E-9E0B-C275D0E2B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chemeClr val="hlink"/>
                </a:solidFill>
              </a:rPr>
              <a:t>First-Cut Solution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A13DAFE-BE29-48B2-A6F5-7B7B99E1C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Use a Key “Controller”</a:t>
            </a:r>
          </a:p>
          <a:p>
            <a:endParaRPr lang="en-US" altLang="en-US" sz="2600"/>
          </a:p>
          <a:p>
            <a:r>
              <a:rPr lang="en-US" altLang="en-US" sz="2600"/>
              <a:t>Issues:</a:t>
            </a:r>
          </a:p>
          <a:p>
            <a:endParaRPr lang="en-US" altLang="en-US" sz="2600"/>
          </a:p>
          <a:p>
            <a:pPr lvl="1"/>
            <a:r>
              <a:rPr lang="en-US" altLang="en-US" sz="2400"/>
              <a:t>Not “fully” secure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Large secure-storage required 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Still focused on </a:t>
            </a:r>
            <a:r>
              <a:rPr lang="en-US" altLang="en-US" sz="2400" i="1"/>
              <a:t>Closed Systems</a:t>
            </a:r>
            <a:r>
              <a:rPr lang="en-US" altLang="en-US" sz="24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>
            <a:extLst>
              <a:ext uri="{FF2B5EF4-FFF2-40B4-BE49-F238E27FC236}">
                <a16:creationId xmlns:a16="http://schemas.microsoft.com/office/drawing/2014/main" id="{713FA0C4-0130-49A2-83C7-B1BC5694D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Key Distribution Centers (KDC)</a:t>
            </a:r>
          </a:p>
          <a:p>
            <a:pPr>
              <a:lnSpc>
                <a:spcPct val="90000"/>
              </a:lnSpc>
            </a:pPr>
            <a:endParaRPr lang="en-US" altLang="en-US" sz="2600"/>
          </a:p>
          <a:p>
            <a:pPr lvl="1">
              <a:lnSpc>
                <a:spcPct val="90000"/>
              </a:lnSpc>
            </a:pPr>
            <a:r>
              <a:rPr lang="en-US" altLang="en-US" sz="2200"/>
              <a:t>Key distribution is simplified</a:t>
            </a:r>
          </a:p>
          <a:p>
            <a:pPr>
              <a:lnSpc>
                <a:spcPct val="90000"/>
              </a:lnSpc>
            </a:pPr>
            <a:endParaRPr lang="en-US" altLang="en-US" sz="2600"/>
          </a:p>
          <a:p>
            <a:pPr lvl="1">
              <a:lnSpc>
                <a:spcPct val="90000"/>
              </a:lnSpc>
            </a:pPr>
            <a:r>
              <a:rPr lang="en-US" altLang="en-US" sz="2200"/>
              <a:t>Solves the key storage problem using “just-in-time” </a:t>
            </a:r>
            <a:r>
              <a:rPr lang="en-US" altLang="en-US" sz="2200" i="1"/>
              <a:t>session keys</a:t>
            </a:r>
          </a:p>
          <a:p>
            <a:pPr lvl="1">
              <a:lnSpc>
                <a:spcPct val="90000"/>
              </a:lnSpc>
            </a:pPr>
            <a:endParaRPr lang="en-US" altLang="en-US" sz="2200" i="1"/>
          </a:p>
          <a:p>
            <a:pPr lvl="1">
              <a:lnSpc>
                <a:spcPct val="90000"/>
              </a:lnSpc>
            </a:pPr>
            <a:r>
              <a:rPr lang="en-US" altLang="en-US" sz="2200"/>
              <a:t>New issue: </a:t>
            </a:r>
            <a:r>
              <a:rPr lang="en-US" altLang="en-US" sz="2200" i="1"/>
              <a:t>single-point-of-failure</a:t>
            </a:r>
            <a:r>
              <a:rPr lang="en-US" altLang="en-US" sz="2200"/>
              <a:t> versus </a:t>
            </a:r>
            <a:r>
              <a:rPr lang="en-US" altLang="en-US" sz="2200" i="1"/>
              <a:t>multiple-points-of-trust</a:t>
            </a:r>
          </a:p>
          <a:p>
            <a:pPr lvl="1">
              <a:lnSpc>
                <a:spcPct val="90000"/>
              </a:lnSpc>
            </a:pPr>
            <a:endParaRPr lang="en-US" altLang="en-US" sz="2200" i="1"/>
          </a:p>
          <a:p>
            <a:pPr lvl="1">
              <a:lnSpc>
                <a:spcPct val="90000"/>
              </a:lnSpc>
            </a:pPr>
            <a:r>
              <a:rPr lang="en-US" altLang="en-US" sz="2200"/>
              <a:t>Open systems are still</a:t>
            </a:r>
            <a:r>
              <a:rPr lang="en-US" altLang="en-US" sz="2200" i="1"/>
              <a:t> open!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2DE488EC-5EB8-4DF0-AFF2-C1E5D2A56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6800" b="1">
                <a:solidFill>
                  <a:schemeClr val="hlink"/>
                </a:solidFill>
              </a:rPr>
              <a:t>Partial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>
            <a:extLst>
              <a:ext uri="{FF2B5EF4-FFF2-40B4-BE49-F238E27FC236}">
                <a16:creationId xmlns:a16="http://schemas.microsoft.com/office/drawing/2014/main" id="{ADAB09B5-AC73-4B81-BBF1-ACC170C082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8001000" cy="2133600"/>
          </a:xfrm>
        </p:spPr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PUBLIC-KEY CRYPTOGRAPHY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554A1E53-A503-4291-A0A9-3A6B1BA54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762000"/>
          </a:xfrm>
        </p:spPr>
        <p:txBody>
          <a:bodyPr/>
          <a:lstStyle/>
          <a:p>
            <a:pPr algn="r"/>
            <a:r>
              <a:rPr lang="en-US" altLang="en-US" sz="1800"/>
              <a:t>If the encryption </a:t>
            </a:r>
            <a:r>
              <a:rPr lang="en-US" altLang="en-US" sz="1800" i="1"/>
              <a:t>key</a:t>
            </a:r>
            <a:r>
              <a:rPr lang="en-US" altLang="en-US" sz="1800"/>
              <a:t> is public, </a:t>
            </a:r>
          </a:p>
          <a:p>
            <a:pPr algn="r"/>
            <a:r>
              <a:rPr lang="en-US" altLang="en-US" sz="1800"/>
              <a:t>how (the hell!) can it be </a:t>
            </a:r>
            <a:r>
              <a:rPr lang="en-US" altLang="en-US" sz="1800" i="1"/>
              <a:t>secure?</a:t>
            </a:r>
          </a:p>
          <a:p>
            <a:pPr algn="r"/>
            <a:endParaRPr lang="en-US" altLang="en-US" sz="1800" i="1"/>
          </a:p>
        </p:txBody>
      </p:sp>
      <p:sp>
        <p:nvSpPr>
          <p:cNvPr id="111622" name="Text Box 6">
            <a:extLst>
              <a:ext uri="{FF2B5EF4-FFF2-40B4-BE49-F238E27FC236}">
                <a16:creationId xmlns:a16="http://schemas.microsoft.com/office/drawing/2014/main" id="{9FBC3E21-7E71-4CC6-827B-4BEA178D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746750"/>
            <a:ext cx="632936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In a nutshell:</a:t>
            </a:r>
          </a:p>
          <a:p>
            <a:r>
              <a:rPr lang="en-US" altLang="en-US" sz="2400" b="1" u="sng">
                <a:solidFill>
                  <a:schemeClr val="accent2"/>
                </a:solidFill>
              </a:rPr>
              <a:t>Full </a:t>
            </a:r>
            <a:r>
              <a:rPr lang="en-US" altLang="en-US" sz="2400" b="1" i="1" u="sng">
                <a:solidFill>
                  <a:schemeClr val="accent2"/>
                </a:solidFill>
              </a:rPr>
              <a:t>information</a:t>
            </a:r>
            <a:r>
              <a:rPr lang="en-US" altLang="en-US" sz="2400" b="1" u="sng">
                <a:solidFill>
                  <a:schemeClr val="accent2"/>
                </a:solidFill>
              </a:rPr>
              <a:t>, but no </a:t>
            </a:r>
            <a:r>
              <a:rPr lang="en-US" altLang="en-US" sz="2400" b="1" i="1" u="sng">
                <a:solidFill>
                  <a:schemeClr val="accent2"/>
                </a:solidFill>
              </a:rPr>
              <a:t>knowledge</a:t>
            </a:r>
            <a:r>
              <a:rPr lang="en-US" altLang="en-US" sz="2400" b="1" u="sng">
                <a:solidFill>
                  <a:schemeClr val="accent2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uiExpand="1" build="p"/>
      <p:bldP spid="1116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BFEE3D6-7D7E-4577-967F-6F49BE7AA2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3600"/>
              <a:t>Ease of Computation Depends on the Representation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A4B3A36-2072-464F-BBB1-A38781E1F2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It also depends on the operation!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768598C-342B-42EE-A8F3-E00EB38DD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/>
              <a:t>Ease/Speed of Operation Depends on The Representation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6206681-442F-479F-A11E-8629FF8E5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5181600" cy="422592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400"/>
              <a:t>viii * xvi = cxxviii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8 * 16 = 128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</a:t>
            </a:r>
            <a:r>
              <a:rPr lang="en-US" altLang="en-US" sz="2400" baseline="30000"/>
              <a:t>3 </a:t>
            </a:r>
            <a:r>
              <a:rPr lang="en-US" altLang="en-US" sz="2400"/>
              <a:t>* 2</a:t>
            </a:r>
            <a:r>
              <a:rPr lang="en-US" altLang="en-US" sz="2400" baseline="30000"/>
              <a:t>4 </a:t>
            </a:r>
            <a:r>
              <a:rPr lang="en-US" altLang="en-US" sz="2400"/>
              <a:t>= 2</a:t>
            </a:r>
            <a:r>
              <a:rPr lang="en-US" altLang="en-US" sz="2400" baseline="30000"/>
              <a:t>7</a:t>
            </a:r>
          </a:p>
          <a:p>
            <a:pPr lvl="1">
              <a:lnSpc>
                <a:spcPct val="90000"/>
              </a:lnSpc>
            </a:pPr>
            <a:endParaRPr lang="en-US" altLang="en-US" sz="2400" baseline="30000"/>
          </a:p>
          <a:p>
            <a:pPr lvl="1">
              <a:lnSpc>
                <a:spcPct val="90000"/>
              </a:lnSpc>
            </a:pPr>
            <a:r>
              <a:rPr lang="en-US" altLang="en-US" sz="2400"/>
              <a:t>viii + xvi = xxiv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8  + 16 = 24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</a:t>
            </a:r>
            <a:r>
              <a:rPr lang="en-US" altLang="en-US" sz="2400" baseline="30000"/>
              <a:t>3 </a:t>
            </a:r>
            <a:r>
              <a:rPr lang="en-US" altLang="en-US" sz="2400"/>
              <a:t> + 2</a:t>
            </a:r>
            <a:r>
              <a:rPr lang="en-US" altLang="en-US" sz="2400" baseline="30000"/>
              <a:t>4 </a:t>
            </a:r>
            <a:r>
              <a:rPr lang="en-US" altLang="en-US" sz="2400"/>
              <a:t>= 2</a:t>
            </a:r>
            <a:r>
              <a:rPr lang="en-US" altLang="en-US" sz="2400" baseline="30000"/>
              <a:t>3</a:t>
            </a:r>
            <a:r>
              <a:rPr lang="en-US" altLang="en-US" sz="2400"/>
              <a:t>.3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viii &lt; ix 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8 &lt; 9 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2</a:t>
            </a:r>
            <a:r>
              <a:rPr lang="en-US" altLang="en-US" sz="2400" baseline="30000"/>
              <a:t>3 </a:t>
            </a:r>
            <a:r>
              <a:rPr lang="en-US" altLang="en-US" sz="2400"/>
              <a:t>&lt; 3</a:t>
            </a:r>
            <a:r>
              <a:rPr lang="en-US" altLang="en-US" sz="2400" baseline="30000"/>
              <a:t>2</a:t>
            </a:r>
            <a:r>
              <a:rPr lang="en-US" altLang="en-US" sz="2400"/>
              <a:t>  is true</a:t>
            </a:r>
            <a:endParaRPr lang="en-US" altLang="en-US" sz="2400" baseline="30000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4ADBEB1F-0309-46D7-AB5D-C75CF93F92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530725"/>
          </a:xfrm>
        </p:spPr>
        <p:txBody>
          <a:bodyPr/>
          <a:lstStyle/>
          <a:p>
            <a:endParaRPr lang="en-US" altLang="en-US" sz="2600"/>
          </a:p>
          <a:p>
            <a:endParaRPr lang="en-US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AE513A9-9255-4377-A28D-18A49DDF2D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800"/>
              <a:t>Is There a Representation Where all Common Operations are FAST?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3791EC3-BCFB-4C8D-8429-21134EA059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Not Easy!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0512BC7A-84B2-48B2-B3D1-93A04657D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Top Three Most Frequent Operations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97C5E4C-5EC8-4FBA-BD8B-71DFB4DD5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Comparison (&lt;)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Addition (+)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Multiplication (*)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7" ma:contentTypeDescription="Create a new document." ma:contentTypeScope="" ma:versionID="7ecfdd57dd61fd171382dd1d7260a5d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0a18ff2f677b577c84892bf498db68dc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202EA-8DA1-4B55-B6EB-03F66FB40BD7}"/>
</file>

<file path=customXml/itemProps2.xml><?xml version="1.0" encoding="utf-8"?>
<ds:datastoreItem xmlns:ds="http://schemas.openxmlformats.org/officeDocument/2006/customXml" ds:itemID="{9B0233AD-6F2F-4212-A1AF-74AFA970A87D}"/>
</file>

<file path=customXml/itemProps3.xml><?xml version="1.0" encoding="utf-8"?>
<ds:datastoreItem xmlns:ds="http://schemas.openxmlformats.org/officeDocument/2006/customXml" ds:itemID="{13AAEC57-3EC1-45C0-8748-F12FFA9793BA}"/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360</TotalTime>
  <Words>349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Verdana</vt:lpstr>
      <vt:lpstr>Wingdings</vt:lpstr>
      <vt:lpstr>Profile</vt:lpstr>
      <vt:lpstr>PUBLIC-KEY REVOLUTION</vt:lpstr>
      <vt:lpstr>Issues With Private-Key Cryptography</vt:lpstr>
      <vt:lpstr>First-Cut Solution</vt:lpstr>
      <vt:lpstr>Partial Solution</vt:lpstr>
      <vt:lpstr>PUBLIC-KEY CRYPTOGRAPHY</vt:lpstr>
      <vt:lpstr>Ease of Computation Depends on the Representation</vt:lpstr>
      <vt:lpstr>Ease/Speed of Operation Depends on The Representation</vt:lpstr>
      <vt:lpstr>Is There a Representation Where all Common Operations are FAST?</vt:lpstr>
      <vt:lpstr>Top Three Most Frequent Operations</vt:lpstr>
      <vt:lpstr>Why is the Decimal System Popular?</vt:lpstr>
      <vt:lpstr>Slowness is ADVANTAGEOUS too!</vt:lpstr>
      <vt:lpstr>Public-Key Revolution</vt:lpstr>
      <vt:lpstr>Diffie-Hellman Key Exchange</vt:lpstr>
      <vt:lpstr>The PROTOCOL</vt:lpstr>
      <vt:lpstr>The DDH Assumption</vt:lpstr>
      <vt:lpstr>RSA Public/Secret Key Generation</vt:lpstr>
      <vt:lpstr>RSA Key Generation Algorithm</vt:lpstr>
      <vt:lpstr>RSA ASSUMPTION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77</cp:revision>
  <cp:lastPrinted>1601-01-01T00:00:00Z</cp:lastPrinted>
  <dcterms:created xsi:type="dcterms:W3CDTF">1601-01-01T00:00:00Z</dcterms:created>
  <dcterms:modified xsi:type="dcterms:W3CDTF">2022-02-02T04:39:17Z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</Properties>
</file>