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24"/>
  </p:notesMasterIdLst>
  <p:sldIdLst>
    <p:sldId id="256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13FC3EE-1EBA-48FC-9842-219ADE24C5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8A9D4B5-1B76-46A0-9AE1-2DBAFEE6C5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E8B65058-FE62-43FD-8094-944CE15A3A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B3F7568-0847-4010-AFDA-4AB9317F45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D42F03D5-5BB0-462D-B1E1-F720CA910E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DA6D1139-FFB6-467D-B20B-C2140594E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BCE8EF25-D7D6-487D-B5FF-6D06B134D0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8B759BF-53E6-4C84-8F2C-F4C3D6E845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F52DB1-3EEE-46CE-8DFA-58816DB35A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0B0F099-7DEE-4E0B-A2FA-065B8238DA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E3A2F6F1-9304-4E30-BB7D-305EEF3AE9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4A93C394-2995-44F7-9859-C1E33A6FFE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ADDBA84-A53D-4C0B-873D-1A61CA29FC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C1341192-F9AC-4305-8DEE-4F43978D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7C1A-A69C-44D8-A329-1CAE7885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C95EB-812C-4A56-9017-370E9AC7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651B-BA78-4375-8D1E-B991D09A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8919-392F-4E83-BA4B-B6237316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8A3B-AFE3-4E3E-892F-F09DC20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B714A-D499-44F2-881E-C7CA57399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76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7D4C2-6D8C-49BD-8C8F-A440E06AE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01FCB-E23B-4C8C-B212-B7C5FFB3D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F052-859F-4B82-9C5D-832766AE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59E1-A4E6-472E-A42E-6A91D5CB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D490A-E488-4169-B8DE-AA81233C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F6191-6116-43AA-97EC-421B7640BA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96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B528-196F-49D2-BDC1-1432E7368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42514-DD2A-44C2-A254-4CD90802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5971-8F4F-4A36-BEE8-E5B61FF7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1FD2-7018-4471-A3CC-9AAF11DB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CDEE-5416-468A-903D-03E0759D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B917B-7B34-4C90-8ECD-382ADEC95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682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F525-28BB-43F2-93C1-FED088DA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DC3A-9AB1-4362-ACCF-CC1A5127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FEDC-46B0-4844-9E9C-4D636F81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2DC8-2253-4029-9875-03A3E177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0B41-D781-4E92-8541-5C6333A9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E3D71-E913-4634-974E-618C0235D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026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315C-59B0-4D28-AC8B-03C6D89E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19424-BA14-4578-9ED8-5D367206B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BE29B-55B9-42BA-84EB-644BA068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33F4-22AD-4415-BD8E-E6E8EF96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5573-E431-44CC-8F69-51EB1589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D3692-6D0E-4B99-8076-47B204E752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468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E599-0A80-4F14-BAB8-D5E50DCE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B004-FC3D-4787-8514-51A62F9D3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F7A8F-4D31-4221-A587-9A061099F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014CB-0B53-4C3A-BA33-90AD5FDF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E253-2AC6-4DEE-9227-2F512FEA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5495-19AD-42E7-BF88-4ADD59F1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6E6D7-9365-4F46-98EC-51DBFC578D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446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D259-A31A-4636-9260-6519CF1B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91A7-0395-4AF0-9E49-252080A79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FB710-107F-4D7D-9FEE-CB33AB54D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D2E8A-1E2C-4F16-82AC-D0AE08F9D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934AB-A307-4E7D-BA19-5286D3322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0FAB7-5255-4C93-9096-FC3B4020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D79BF-09A3-49D0-BCD3-A3EC7765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88156-D444-4B7E-B46F-426BD487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248C2-ABEF-4E94-AF55-5A90D11B4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80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3D4-120C-47B3-9D92-3F4C135F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1D64D-8902-43C2-871A-D12486CB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4C9D1-8DAB-4A94-83B3-E7DB1286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30E74-FBFD-4643-AFCC-C87543F6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14104-3FF7-42EB-89C2-6EB108D983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129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949E0-401C-4101-B74E-37CD37FF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1CB44-7942-4E13-B080-67185E12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8797C-6490-4B03-A964-41F276EB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43F6A-93D9-4D51-80B2-9AC3ADC3C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284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5BC0-D3C6-4AD9-9E8C-37B8CDDA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0B9E-6386-427E-B233-47B39212A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28383-2E66-4125-A1FA-B383AAF6D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F4C0F-330A-419F-8723-8D0409AA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64725-78CD-4268-922C-58195302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2DD68-D9C2-4826-9784-8BAD4114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C3AEB-0BF3-4146-B99F-488E3BB806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9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98D6-3015-4848-86D9-2DA85095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5DA2-B420-4817-8E78-D1A4528C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2DF5C-722D-4341-91E3-87BBAF3D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7880-0BF1-4D4D-A51E-717F4AE1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B3F9-796A-409D-B665-49D79E7C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F7B56-A35E-404B-8566-CCB5D3034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956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BFE1-7F44-4DA2-92AC-D99BCD26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F5563-52D6-4154-AA80-3DDF72310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79436-C738-4708-A754-A7A839B0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8BD2C-8D54-4A4D-8E6E-6C7D5AD5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92BC4-F283-448E-BF2B-31FEFACF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75AF-6788-40A9-9B72-BD98132A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F5F56-28ED-47CD-9401-32A007BD78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919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98B9-44DA-4B58-8E5F-7454BB47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31A12-A4E8-4584-BCFF-26E03C7F1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8D7C-AF36-471E-8CA6-D8B8F01E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8E1A-22B5-4500-902D-FB8938A5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B194-7ECA-45A7-9EAA-EC8ADB2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B2EBF-FE29-4D39-814F-F4723346F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812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A376B-6E5C-480A-8B84-2072A3AE0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82563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97B74-DA9C-4F7C-B99A-37F32106B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82563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91B7-A813-4001-BDEE-C941A1AC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D08F1-AFEA-438D-9C9F-3BD03A71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A681-4FEC-44E1-90E9-ECFC5ABE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A04D-7C95-487E-8617-F23E937716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34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AB6C-6CAF-4DF8-8CD9-6D98149B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DA643-8EFF-43AA-A2BD-3ABFF757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9E669-9401-4A48-B040-39787F51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52081-CD07-40B9-9B49-1A08A03D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7DE20-9C10-4655-8E63-2902D3A9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3E8CA-E65D-4E72-A38F-5F7E50181B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1AB5-122C-4409-BCE4-C3EF032C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662F-0907-4A09-A0CC-BD5362E6F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5214D-6A05-4D97-99E7-55B80955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D9346-ACAE-4D9E-A102-8DC25EC0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D2681-3E93-4B16-91F8-4083E278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89D3-9929-4EBF-94BB-CC3D045E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A0C8B-B371-477B-B69E-FBF9BDCE69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16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1FF1-974E-4BFD-A356-19ED0CB9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1A39B-D106-464C-95DC-C1A7178E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D6FB8-C72C-40A4-A8C4-46FE3FDF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76DD9-B124-4039-A3A2-FF873541D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20878-EDD1-483B-8460-881499334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186A0-B5DC-42D1-A4FA-7C273C80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2ABC2-4A8E-4AEA-8C14-89B33DDD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99B44-5AFD-4210-A6DA-79A77733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AB5A2-2993-411E-8433-FE1AC854F8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57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AC44-DC46-4A65-B886-CD4C5D90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5D255-1D0B-4EFA-9F0B-5CDCB9CB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C4D00-73E8-4861-99BD-7C78BF3A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40529-19DC-409A-8024-63644B05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6B0AC-D728-44BE-9906-CF00212361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50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77056-9940-4485-923A-56136D8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5989A-BC5D-4973-837F-BA8F3BC4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24B9-C840-47FD-A067-14AAB292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CCF6F-8F80-4D9D-962D-4FF40FE81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67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098B-A5DC-4554-9327-82CF8588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B9D5-EF63-4B5F-A9E5-EA9730BDF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C5DF4-3F83-41D2-AE05-3BED8F254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76CC8-78D8-44A0-91C6-E58A2BF4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F6887-CD67-4B3E-B414-0F61BBA8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E74CC-B8F5-45AE-87A3-B26AB3F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627D1-B810-499C-85DF-8DE97F9D00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35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2CEF-BB71-42C0-ABFE-A47A60D9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135A9-969A-434C-A023-1979BAC92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B6653-7B8F-4A7C-9C84-004C8526A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5BA60-4B04-4A22-9691-A6D60D98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5E628-3A7A-41E6-8D4C-99DC8C13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335E0-5915-44A8-B3FE-D9D1AB20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6218F-63F3-4532-BF03-4F57F7A353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49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5BB9707-197F-434D-BAF7-63E2053CC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340DD27-E55C-4726-B6A9-5AFF91C2C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7DF80240-9218-4D6E-A6FD-4EC1881AF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4870C89B-5F3F-424E-8CF8-EA1CF61E55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5C533670-C4ED-4CB6-A53D-BE46A94B0FD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850A94D8-ED24-4261-BD1B-985845B081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AB3243C9-542A-48CD-922B-35D5488A73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BAC9F25-E8FA-448E-B00E-CE5E0BE39C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D4B50"/>
            </a:gs>
            <a:gs pos="47501">
              <a:srgbClr val="7C7B7F"/>
            </a:gs>
            <a:gs pos="58501">
              <a:srgbClr val="868589"/>
            </a:gs>
            <a:gs pos="100000">
              <a:srgbClr val="4D4B5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542ED6-ED9F-4413-AEE0-580EEADCBE6E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9D69F6-7B15-4EF0-AEC4-AB60A22709BD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668B5-BA27-4815-B8B2-D9CB290717F4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C509E-18F8-4C25-B34B-E5B6360ABEFB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3200" spc="150" dirty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A89CE-FDAF-4609-B5E9-4E575D5419EC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spc="150" dirty="0">
                <a:solidFill>
                  <a:schemeClr val="accent1"/>
                </a:solidFill>
                <a:latin typeface="Arial" pitchFamily="34" charset="0"/>
                <a:cs typeface="Arial" pitchFamily="34" charset="0"/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BFBC6-C5C2-448E-99CD-27555445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7224" name="Text Placeholder 2">
            <a:extLst>
              <a:ext uri="{FF2B5EF4-FFF2-40B4-BE49-F238E27FC236}">
                <a16:creationId xmlns:a16="http://schemas.microsoft.com/office/drawing/2014/main" id="{001BDA9F-3933-4175-9FE7-938F6D4574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37488C3-98FD-46E8-BDE1-F4E546FC3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hangingPunct="1">
              <a:defRPr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0DD784B-537F-4880-82A5-C03EF5526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CD33CA-E637-44BC-A89F-367A6FC90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62400" y="4392613"/>
            <a:ext cx="121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140DC140-A265-4B62-94BC-F4FE30C4C5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BA6486C-C294-475D-B1DA-3E14D4D48F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b="1">
                <a:solidFill>
                  <a:schemeClr val="hlink"/>
                </a:solidFill>
              </a:rPr>
              <a:t>PUBLIC-KEY ENCRYPTION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AB9513D-4081-418C-B6C2-F4324C6132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10000"/>
            <a:ext cx="7010400" cy="1600200"/>
          </a:xfrm>
        </p:spPr>
        <p:txBody>
          <a:bodyPr/>
          <a:lstStyle/>
          <a:p>
            <a:pPr algn="r"/>
            <a:endParaRPr lang="en-US" altLang="en-US" sz="24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89F5-D639-42D7-AD7A-50CEA24FA57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7200" y="609600"/>
            <a:ext cx="8305800" cy="1295400"/>
          </a:xfrm>
        </p:spPr>
        <p:txBody>
          <a:bodyPr anchor="b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7200" dirty="0">
              <a:ln w="13970" cmpd="sng">
                <a:solidFill>
                  <a:srgbClr val="FFFFFF"/>
                </a:solidFill>
                <a:prstDash val="solid"/>
              </a:ln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6171A-D9BB-42AD-876C-F759AFAF6D7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743200"/>
            <a:ext cx="8305800" cy="3810000"/>
          </a:xfrm>
          <a:noFill/>
        </p:spPr>
        <p:txBody>
          <a:bodyPr rtlCol="0">
            <a:normAutofit/>
          </a:bodyPr>
          <a:lstStyle/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6000" b="1" cap="all" dirty="0">
                <a:ln w="9000" cmpd="sng">
                  <a:solidFill>
                    <a:srgbClr val="FFFF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+mn-lt"/>
              </a:rPr>
              <a:t>RSA Encryption</a:t>
            </a: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>
              <a:solidFill>
                <a:srgbClr val="FFFFFF"/>
              </a:solidFill>
              <a:latin typeface="+mn-lt"/>
            </a:endParaRP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				</a:t>
            </a: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>
              <a:solidFill>
                <a:srgbClr val="FFFFFF"/>
              </a:solidFill>
              <a:latin typeface="+mn-lt"/>
            </a:endParaRP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			</a:t>
            </a: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>
              <a:solidFill>
                <a:srgbClr val="FFFFFF"/>
              </a:solidFill>
              <a:latin typeface="+mn-lt"/>
            </a:endParaRP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>
              <a:solidFill>
                <a:srgbClr val="FFFFFF"/>
              </a:solidFill>
              <a:latin typeface="+mn-lt"/>
            </a:endParaRPr>
          </a:p>
          <a:p>
            <a:pPr marL="0" indent="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B65A428-41EB-43BA-9783-651E558C6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b="1">
                <a:solidFill>
                  <a:schemeClr val="folHlink"/>
                </a:solidFill>
              </a:rPr>
              <a:t>KEY GENERATION (Textbook)</a:t>
            </a:r>
          </a:p>
        </p:txBody>
      </p:sp>
      <p:pic>
        <p:nvPicPr>
          <p:cNvPr id="144389" name="Picture 5">
            <a:extLst>
              <a:ext uri="{FF2B5EF4-FFF2-40B4-BE49-F238E27FC236}">
                <a16:creationId xmlns:a16="http://schemas.microsoft.com/office/drawing/2014/main" id="{536328B5-5074-4DF6-AF31-804137E8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1213"/>
            <a:ext cx="7391400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93533E58-73CA-410D-BD12-255558DEE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216025"/>
          </a:xfrm>
        </p:spPr>
        <p:txBody>
          <a:bodyPr/>
          <a:lstStyle/>
          <a:p>
            <a:r>
              <a:rPr lang="en-US" altLang="en-US" sz="4200" b="1"/>
              <a:t>RSA “Textbook” Encryption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686B7E06-315F-469D-B253-781C74AB0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45412" name="Picture 4">
            <a:extLst>
              <a:ext uri="{FF2B5EF4-FFF2-40B4-BE49-F238E27FC236}">
                <a16:creationId xmlns:a16="http://schemas.microsoft.com/office/drawing/2014/main" id="{7552377C-8BA7-4A18-AD65-B32DF6812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875588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1A7928AD-EE7A-4A66-B116-7446EC98D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000" b="1"/>
              <a:t>ATTACKS ON TEXTBOOK RSA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436EAFB7-C21F-4F9D-AA07-0476BC23C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/>
              <a:t>Encrypting short messages using small e (say 3).</a:t>
            </a:r>
          </a:p>
          <a:p>
            <a:endParaRPr lang="en-US" altLang="en-US" sz="2200"/>
          </a:p>
          <a:p>
            <a:endParaRPr lang="en-US" altLang="en-US" sz="2200"/>
          </a:p>
          <a:p>
            <a:r>
              <a:rPr lang="en-US" altLang="en-US" sz="2200"/>
              <a:t>A general attack when small e is used (say e =3).</a:t>
            </a:r>
          </a:p>
          <a:p>
            <a:endParaRPr lang="en-US" altLang="en-US" sz="2200"/>
          </a:p>
          <a:p>
            <a:endParaRPr lang="en-US" altLang="en-US" sz="2200"/>
          </a:p>
          <a:p>
            <a:endParaRPr lang="en-US" altLang="en-US" sz="2200"/>
          </a:p>
          <a:p>
            <a:pPr lvl="1"/>
            <a:r>
              <a:rPr lang="en-US" altLang="en-US" sz="2000"/>
              <a:t>Use Chinese Remainder Theorem to solve for m</a:t>
            </a:r>
            <a:r>
              <a:rPr lang="en-US" altLang="en-US" sz="2000" baseline="30000"/>
              <a:t>3</a:t>
            </a:r>
          </a:p>
          <a:p>
            <a:endParaRPr lang="en-US" altLang="en-US" sz="2200" baseline="30000"/>
          </a:p>
          <a:p>
            <a:r>
              <a:rPr lang="en-US" altLang="en-US" sz="2200"/>
              <a:t>Common Modulus Attack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200"/>
          </a:p>
          <a:p>
            <a:pPr>
              <a:buFont typeface="Wingdings" panose="05000000000000000000" pitchFamily="2" charset="2"/>
              <a:buNone/>
            </a:pPr>
            <a:endParaRPr lang="en-US" altLang="en-US" sz="2200"/>
          </a:p>
        </p:txBody>
      </p:sp>
      <p:pic>
        <p:nvPicPr>
          <p:cNvPr id="146436" name="Picture 4">
            <a:extLst>
              <a:ext uri="{FF2B5EF4-FFF2-40B4-BE49-F238E27FC236}">
                <a16:creationId xmlns:a16="http://schemas.microsoft.com/office/drawing/2014/main" id="{CA6632DF-2CC5-49CA-B9E7-9EAA353F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38306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38" name="Picture 6">
            <a:extLst>
              <a:ext uri="{FF2B5EF4-FFF2-40B4-BE49-F238E27FC236}">
                <a16:creationId xmlns:a16="http://schemas.microsoft.com/office/drawing/2014/main" id="{0598D7BA-4702-45A2-87C7-B00402666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2038"/>
            <a:ext cx="7478713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39" name="Picture 7">
            <a:extLst>
              <a:ext uri="{FF2B5EF4-FFF2-40B4-BE49-F238E27FC236}">
                <a16:creationId xmlns:a16="http://schemas.microsoft.com/office/drawing/2014/main" id="{3E7855A4-7BA7-4C2A-8E33-3779DD5E9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638800"/>
            <a:ext cx="463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40" name="Picture 8">
            <a:extLst>
              <a:ext uri="{FF2B5EF4-FFF2-40B4-BE49-F238E27FC236}">
                <a16:creationId xmlns:a16="http://schemas.microsoft.com/office/drawing/2014/main" id="{49137FAB-2B32-4638-AB65-974F8DD9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248400"/>
            <a:ext cx="712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>
            <a:extLst>
              <a:ext uri="{FF2B5EF4-FFF2-40B4-BE49-F238E27FC236}">
                <a16:creationId xmlns:a16="http://schemas.microsoft.com/office/drawing/2014/main" id="{38721990-5AD6-484D-A3D3-DCCA2C6573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8000" b="1">
                <a:solidFill>
                  <a:schemeClr val="folHlink"/>
                </a:solidFill>
              </a:rPr>
              <a:t>PADDED RSA</a:t>
            </a: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BD773585-22FC-4473-8284-6C78FE462A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6AB588E1-DCE7-4883-974C-0ACA03635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Probabilistic RSA Encryption</a:t>
            </a:r>
          </a:p>
        </p:txBody>
      </p:sp>
      <p:pic>
        <p:nvPicPr>
          <p:cNvPr id="149508" name="Picture 4">
            <a:extLst>
              <a:ext uri="{FF2B5EF4-FFF2-40B4-BE49-F238E27FC236}">
                <a16:creationId xmlns:a16="http://schemas.microsoft.com/office/drawing/2014/main" id="{798A42D2-627E-46E8-9E52-CC56CF121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752600"/>
            <a:ext cx="7839075" cy="433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>
            <a:extLst>
              <a:ext uri="{FF2B5EF4-FFF2-40B4-BE49-F238E27FC236}">
                <a16:creationId xmlns:a16="http://schemas.microsoft.com/office/drawing/2014/main" id="{F0B348B9-FBB3-43AB-8C95-9C182D16D3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8153400" cy="1371600"/>
          </a:xfrm>
        </p:spPr>
        <p:txBody>
          <a:bodyPr/>
          <a:lstStyle/>
          <a:p>
            <a:r>
              <a:rPr lang="en-US" altLang="en-US" sz="5400" b="1">
                <a:solidFill>
                  <a:schemeClr val="folHlink"/>
                </a:solidFill>
              </a:rPr>
              <a:t>El Gamal Encryption</a:t>
            </a:r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1CA01B88-F1ED-4523-972A-88D2A82F0B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EDFF3CE-B526-4B44-8967-BBB1409BF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2580" name="Picture 4">
            <a:extLst>
              <a:ext uri="{FF2B5EF4-FFF2-40B4-BE49-F238E27FC236}">
                <a16:creationId xmlns:a16="http://schemas.microsoft.com/office/drawing/2014/main" id="{DC893209-51A4-4DAC-9525-F60241BBF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2057400"/>
            <a:ext cx="8307387" cy="345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F3234ACB-A915-47D1-A688-09709C882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6800" b="1"/>
              <a:t>The Scheme</a:t>
            </a:r>
          </a:p>
        </p:txBody>
      </p:sp>
      <p:pic>
        <p:nvPicPr>
          <p:cNvPr id="153604" name="Picture 4">
            <a:extLst>
              <a:ext uri="{FF2B5EF4-FFF2-40B4-BE49-F238E27FC236}">
                <a16:creationId xmlns:a16="http://schemas.microsoft.com/office/drawing/2014/main" id="{58EB2FDF-74FF-4039-BD9B-B5215906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852613"/>
            <a:ext cx="7839075" cy="416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>
            <a:extLst>
              <a:ext uri="{FF2B5EF4-FFF2-40B4-BE49-F238E27FC236}">
                <a16:creationId xmlns:a16="http://schemas.microsoft.com/office/drawing/2014/main" id="{F4D6A1E2-7FEA-401A-A093-093C769849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4630" name="Picture 6">
            <a:extLst>
              <a:ext uri="{FF2B5EF4-FFF2-40B4-BE49-F238E27FC236}">
                <a16:creationId xmlns:a16="http://schemas.microsoft.com/office/drawing/2014/main" id="{C348EA6F-D542-45AD-A62C-660619237F93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971800"/>
            <a:ext cx="8229600" cy="2209800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BD9E070-C8E0-4253-B002-33AE124FB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1216025"/>
          </a:xfrm>
        </p:spPr>
        <p:txBody>
          <a:bodyPr/>
          <a:lstStyle/>
          <a:p>
            <a:r>
              <a:rPr lang="en-US" altLang="en-US" sz="5600" b="1">
                <a:solidFill>
                  <a:schemeClr val="folHlink"/>
                </a:solidFill>
              </a:rPr>
              <a:t>Defining Secure PKC</a:t>
            </a:r>
          </a:p>
        </p:txBody>
      </p:sp>
      <p:pic>
        <p:nvPicPr>
          <p:cNvPr id="128005" name="Picture 5">
            <a:extLst>
              <a:ext uri="{FF2B5EF4-FFF2-40B4-BE49-F238E27FC236}">
                <a16:creationId xmlns:a16="http://schemas.microsoft.com/office/drawing/2014/main" id="{59327426-CA92-4DE8-91E5-F1AA20B5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924800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F783DF30-20C6-4426-9B17-93BFC66B0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>
                <a:solidFill>
                  <a:schemeClr val="folHlink"/>
                </a:solidFill>
              </a:rPr>
              <a:t>CHOSEN CIPHERTEXT ATTACK on EL GAMAL CRYPTOSYSTEM</a:t>
            </a:r>
          </a:p>
        </p:txBody>
      </p:sp>
      <p:pic>
        <p:nvPicPr>
          <p:cNvPr id="156676" name="Picture 4">
            <a:extLst>
              <a:ext uri="{FF2B5EF4-FFF2-40B4-BE49-F238E27FC236}">
                <a16:creationId xmlns:a16="http://schemas.microsoft.com/office/drawing/2014/main" id="{5877DCBA-00AD-4999-8928-E348E2F2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562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77" name="Picture 5">
            <a:extLst>
              <a:ext uri="{FF2B5EF4-FFF2-40B4-BE49-F238E27FC236}">
                <a16:creationId xmlns:a16="http://schemas.microsoft.com/office/drawing/2014/main" id="{1A9CFD48-FB98-4AE7-81B7-EAE51FF64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641725"/>
            <a:ext cx="65436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59E0FEF4-B21E-4C8B-AA41-7FC840B247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C889F70E-C224-44E9-8F31-C9A2B112A9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460A97D-B529-45A8-B3C5-DFC110E04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 b="1">
                <a:solidFill>
                  <a:schemeClr val="folHlink"/>
                </a:solidFill>
              </a:rPr>
              <a:t>Definition (Contd.)</a:t>
            </a:r>
          </a:p>
        </p:txBody>
      </p:sp>
      <p:pic>
        <p:nvPicPr>
          <p:cNvPr id="129029" name="Picture 5">
            <a:extLst>
              <a:ext uri="{FF2B5EF4-FFF2-40B4-BE49-F238E27FC236}">
                <a16:creationId xmlns:a16="http://schemas.microsoft.com/office/drawing/2014/main" id="{30951506-3B7E-48E1-B344-F263D6E5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2097088"/>
            <a:ext cx="8270875" cy="32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67538ED9-B861-483A-A130-144C9E17E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b="1">
                <a:solidFill>
                  <a:schemeClr val="folHlink"/>
                </a:solidFill>
              </a:rPr>
              <a:t>Eavesdropping vs. CPA</a:t>
            </a:r>
          </a:p>
        </p:txBody>
      </p:sp>
      <p:pic>
        <p:nvPicPr>
          <p:cNvPr id="130052" name="Picture 4">
            <a:extLst>
              <a:ext uri="{FF2B5EF4-FFF2-40B4-BE49-F238E27FC236}">
                <a16:creationId xmlns:a16="http://schemas.microsoft.com/office/drawing/2014/main" id="{A8C75581-1E76-409D-AAE3-E1942AFB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514600"/>
            <a:ext cx="827246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A4842012-541E-4743-8A45-0356E6510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>
                <a:solidFill>
                  <a:schemeClr val="folHlink"/>
                </a:solidFill>
              </a:rPr>
              <a:t>IMPOSSIBILITY OF PERFECT PKC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980CF40E-4672-4AEC-B177-6BF9E9079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9800"/>
            <a:ext cx="75438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3200"/>
              <a:t> Perfectly-secret public-key encryption is impossible</a:t>
            </a:r>
          </a:p>
          <a:p>
            <a:pPr>
              <a:buFontTx/>
              <a:buChar char="•"/>
            </a:pPr>
            <a:endParaRPr lang="en-US" altLang="en-US" sz="3200"/>
          </a:p>
          <a:p>
            <a:pPr>
              <a:buFontTx/>
              <a:buChar char="•"/>
            </a:pPr>
            <a:r>
              <a:rPr lang="en-US" altLang="en-US" sz="3200"/>
              <a:t> Regardless of how long the keys are and how short the message 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1752E0B-4731-4719-B79A-D1C375B8D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>
                <a:solidFill>
                  <a:schemeClr val="folHlink"/>
                </a:solidFill>
              </a:rPr>
              <a:t>Insecurity of Deterministic Public-Key Encryption</a:t>
            </a:r>
          </a:p>
        </p:txBody>
      </p:sp>
      <p:pic>
        <p:nvPicPr>
          <p:cNvPr id="132100" name="Picture 4">
            <a:extLst>
              <a:ext uri="{FF2B5EF4-FFF2-40B4-BE49-F238E27FC236}">
                <a16:creationId xmlns:a16="http://schemas.microsoft.com/office/drawing/2014/main" id="{90507C1E-513C-4897-82D7-BC10DEA61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327275"/>
            <a:ext cx="8342313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EBE1F53-3B74-495D-91B2-BB66B42C4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b="1">
                <a:solidFill>
                  <a:schemeClr val="folHlink"/>
                </a:solidFill>
              </a:rPr>
              <a:t>Encrypting Arbitrary-Length Messages</a:t>
            </a:r>
          </a:p>
        </p:txBody>
      </p:sp>
      <p:pic>
        <p:nvPicPr>
          <p:cNvPr id="133124" name="Picture 4">
            <a:extLst>
              <a:ext uri="{FF2B5EF4-FFF2-40B4-BE49-F238E27FC236}">
                <a16:creationId xmlns:a16="http://schemas.microsoft.com/office/drawing/2014/main" id="{64F85410-9E16-4B9C-B1C3-C22AEF03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092575"/>
            <a:ext cx="87122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25" name="Text Box 5">
            <a:extLst>
              <a:ext uri="{FF2B5EF4-FFF2-40B4-BE49-F238E27FC236}">
                <a16:creationId xmlns:a16="http://schemas.microsoft.com/office/drawing/2014/main" id="{1995C39D-8E3F-42EC-B0AD-34D730F7A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268538"/>
            <a:ext cx="7107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/>
              <a:t>Simply encrypt each block!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A000F5AE-6DDB-448B-B94C-D6850D824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>
                <a:solidFill>
                  <a:schemeClr val="folHlink"/>
                </a:solidFill>
              </a:rPr>
              <a:t>HYBRID ENCRYPTION</a:t>
            </a:r>
          </a:p>
        </p:txBody>
      </p:sp>
      <p:pic>
        <p:nvPicPr>
          <p:cNvPr id="134148" name="Picture 4">
            <a:extLst>
              <a:ext uri="{FF2B5EF4-FFF2-40B4-BE49-F238E27FC236}">
                <a16:creationId xmlns:a16="http://schemas.microsoft.com/office/drawing/2014/main" id="{235F437A-0447-4FC1-8A34-D342455E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5013"/>
            <a:ext cx="6858000" cy="401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713EF6CD-7842-4A8F-B514-105BCAD2C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 b="1">
                <a:solidFill>
                  <a:schemeClr val="folHlink"/>
                </a:solidFill>
              </a:rPr>
              <a:t>Hybrid Encryption (Contd.)</a:t>
            </a:r>
          </a:p>
        </p:txBody>
      </p:sp>
      <p:pic>
        <p:nvPicPr>
          <p:cNvPr id="135172" name="Picture 4">
            <a:extLst>
              <a:ext uri="{FF2B5EF4-FFF2-40B4-BE49-F238E27FC236}">
                <a16:creationId xmlns:a16="http://schemas.microsoft.com/office/drawing/2014/main" id="{D3E04256-C0ED-47F7-9A88-229C95CA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828800"/>
            <a:ext cx="7839075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eme1">
  <a:themeElements>
    <a:clrScheme name="1_Theme1 1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1_Theme1">
      <a:majorFont>
        <a:latin typeface="Bodoni MT Condense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Theme1 1">
        <a:dk1>
          <a:srgbClr val="69676D"/>
        </a:dk1>
        <a:lt1>
          <a:srgbClr val="FFFFFF"/>
        </a:lt1>
        <a:dk2>
          <a:srgbClr val="000000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AAAAAA"/>
        </a:accent3>
        <a:accent4>
          <a:srgbClr val="DADADA"/>
        </a:accent4>
        <a:accent5>
          <a:srgbClr val="E3D9B8"/>
        </a:accent5>
        <a:accent6>
          <a:srgbClr val="8D9F77"/>
        </a:accent6>
        <a:hlink>
          <a:srgbClr val="410082"/>
        </a:hlink>
        <a:folHlink>
          <a:srgbClr val="93296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7" ma:contentTypeDescription="Create a new document." ma:contentTypeScope="" ma:versionID="7ecfdd57dd61fd171382dd1d7260a5d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0a18ff2f677b577c84892bf498db68dc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BBAB76-8286-4C6F-B581-E5AB790676F2}"/>
</file>

<file path=customXml/itemProps2.xml><?xml version="1.0" encoding="utf-8"?>
<ds:datastoreItem xmlns:ds="http://schemas.openxmlformats.org/officeDocument/2006/customXml" ds:itemID="{D6E910FD-C315-4DE7-8D6F-9B8094A3B511}"/>
</file>

<file path=customXml/itemProps3.xml><?xml version="1.0" encoding="utf-8"?>
<ds:datastoreItem xmlns:ds="http://schemas.openxmlformats.org/officeDocument/2006/customXml" ds:itemID="{E1D4B725-CEAD-4C7B-A8F3-F5B247A9A749}"/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457</TotalTime>
  <Words>138</Words>
  <Application>Microsoft Office PowerPoint</Application>
  <PresentationFormat>On-screen Show (4:3)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Bodoni MT Condensed</vt:lpstr>
      <vt:lpstr>Courier New</vt:lpstr>
      <vt:lpstr>Franklin Gothic Book</vt:lpstr>
      <vt:lpstr>Times New Roman</vt:lpstr>
      <vt:lpstr>Verdana</vt:lpstr>
      <vt:lpstr>Wingdings</vt:lpstr>
      <vt:lpstr>Wingdings 2</vt:lpstr>
      <vt:lpstr>Profile</vt:lpstr>
      <vt:lpstr>1_Theme1</vt:lpstr>
      <vt:lpstr>PUBLIC-KEY ENCRYPTION</vt:lpstr>
      <vt:lpstr>Defining Secure PKC</vt:lpstr>
      <vt:lpstr>Definition (Contd.)</vt:lpstr>
      <vt:lpstr>Eavesdropping vs. CPA</vt:lpstr>
      <vt:lpstr>IMPOSSIBILITY OF PERFECT PKC</vt:lpstr>
      <vt:lpstr>Insecurity of Deterministic Public-Key Encryption</vt:lpstr>
      <vt:lpstr>Encrypting Arbitrary-Length Messages</vt:lpstr>
      <vt:lpstr>HYBRID ENCRYPTION</vt:lpstr>
      <vt:lpstr>Hybrid Encryption (Contd.)</vt:lpstr>
      <vt:lpstr>PowerPoint Presentation</vt:lpstr>
      <vt:lpstr>KEY GENERATION (Textbook)</vt:lpstr>
      <vt:lpstr>RSA “Textbook” Encryption</vt:lpstr>
      <vt:lpstr>ATTACKS ON TEXTBOOK RSA</vt:lpstr>
      <vt:lpstr>PADDED RSA</vt:lpstr>
      <vt:lpstr>Probabilistic RSA Encryption</vt:lpstr>
      <vt:lpstr>El Gamal Encryption</vt:lpstr>
      <vt:lpstr>PowerPoint Presentation</vt:lpstr>
      <vt:lpstr>The Scheme</vt:lpstr>
      <vt:lpstr>PowerPoint Presentation</vt:lpstr>
      <vt:lpstr>CHOSEN CIPHERTEXT ATTACK on EL GAMAL CRYPTOSYSTEM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82</cp:revision>
  <cp:lastPrinted>1601-01-01T00:00:00Z</cp:lastPrinted>
  <dcterms:created xsi:type="dcterms:W3CDTF">1601-01-01T00:00:00Z</dcterms:created>
  <dcterms:modified xsi:type="dcterms:W3CDTF">2022-02-12T05:41:07Z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</Properties>
</file>