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  <p:sldMasterId id="2147483701" r:id="rId5"/>
  </p:sldMasterIdLst>
  <p:notesMasterIdLst>
    <p:notesMasterId r:id="rId74"/>
  </p:notesMasterIdLst>
  <p:sldIdLst>
    <p:sldId id="256" r:id="rId6"/>
    <p:sldId id="285" r:id="rId7"/>
    <p:sldId id="257" r:id="rId8"/>
    <p:sldId id="294" r:id="rId9"/>
    <p:sldId id="295" r:id="rId10"/>
    <p:sldId id="296" r:id="rId11"/>
    <p:sldId id="297" r:id="rId12"/>
    <p:sldId id="298" r:id="rId13"/>
    <p:sldId id="258" r:id="rId14"/>
    <p:sldId id="259" r:id="rId15"/>
    <p:sldId id="260" r:id="rId16"/>
    <p:sldId id="261" r:id="rId17"/>
    <p:sldId id="262" r:id="rId18"/>
    <p:sldId id="263" r:id="rId19"/>
    <p:sldId id="299" r:id="rId20"/>
    <p:sldId id="264" r:id="rId21"/>
    <p:sldId id="265" r:id="rId22"/>
    <p:sldId id="267" r:id="rId23"/>
    <p:sldId id="268" r:id="rId24"/>
    <p:sldId id="269" r:id="rId25"/>
    <p:sldId id="286" r:id="rId26"/>
    <p:sldId id="300" r:id="rId27"/>
    <p:sldId id="301" r:id="rId28"/>
    <p:sldId id="307" r:id="rId29"/>
    <p:sldId id="309" r:id="rId30"/>
    <p:sldId id="308" r:id="rId31"/>
    <p:sldId id="310" r:id="rId32"/>
    <p:sldId id="303" r:id="rId33"/>
    <p:sldId id="266" r:id="rId34"/>
    <p:sldId id="304" r:id="rId35"/>
    <p:sldId id="305" r:id="rId36"/>
    <p:sldId id="306" r:id="rId37"/>
    <p:sldId id="311" r:id="rId38"/>
    <p:sldId id="270" r:id="rId39"/>
    <p:sldId id="271" r:id="rId40"/>
    <p:sldId id="272" r:id="rId41"/>
    <p:sldId id="273" r:id="rId42"/>
    <p:sldId id="274" r:id="rId43"/>
    <p:sldId id="275" r:id="rId44"/>
    <p:sldId id="277" r:id="rId45"/>
    <p:sldId id="278" r:id="rId46"/>
    <p:sldId id="279" r:id="rId47"/>
    <p:sldId id="280" r:id="rId48"/>
    <p:sldId id="281" r:id="rId49"/>
    <p:sldId id="287" r:id="rId50"/>
    <p:sldId id="288" r:id="rId51"/>
    <p:sldId id="283" r:id="rId52"/>
    <p:sldId id="290" r:id="rId53"/>
    <p:sldId id="289" r:id="rId54"/>
    <p:sldId id="312" r:id="rId55"/>
    <p:sldId id="291" r:id="rId56"/>
    <p:sldId id="292" r:id="rId57"/>
    <p:sldId id="293" r:id="rId58"/>
    <p:sldId id="313" r:id="rId59"/>
    <p:sldId id="314" r:id="rId60"/>
    <p:sldId id="315" r:id="rId61"/>
    <p:sldId id="316" r:id="rId62"/>
    <p:sldId id="318" r:id="rId63"/>
    <p:sldId id="317" r:id="rId64"/>
    <p:sldId id="319" r:id="rId65"/>
    <p:sldId id="321" r:id="rId66"/>
    <p:sldId id="325" r:id="rId67"/>
    <p:sldId id="320" r:id="rId68"/>
    <p:sldId id="322" r:id="rId69"/>
    <p:sldId id="323" r:id="rId70"/>
    <p:sldId id="324" r:id="rId71"/>
    <p:sldId id="326" r:id="rId72"/>
    <p:sldId id="284" r:id="rId7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5"/>
      <p:bold r:id="rId76"/>
      <p:italic r:id="rId77"/>
      <p:boldItalic r:id="rId78"/>
    </p:embeddedFont>
    <p:embeddedFont>
      <p:font typeface="Calibri Light" panose="020F0302020204030204" pitchFamily="34" charset="0"/>
      <p:regular r:id="rId79"/>
      <p:italic r:id="rId80"/>
    </p:embeddedFont>
    <p:embeddedFont>
      <p:font typeface="Garamond" panose="02020404030301010803" pitchFamily="18" charset="0"/>
      <p:regular r:id="rId81"/>
      <p:bold r:id="rId82"/>
      <p:italic r:id="rId83"/>
      <p:boldItalic r:id="rId84"/>
    </p:embeddedFont>
    <p:embeddedFont>
      <p:font typeface="PT Sans Narrow" panose="020B0506020203020204" pitchFamily="34" charset="0"/>
      <p:regular r:id="rId85"/>
      <p:bold r:id="rId86"/>
    </p:embeddedFont>
    <p:embeddedFont>
      <p:font typeface="Rambla" panose="020B0604020202020204" charset="0"/>
      <p:regular r:id="rId87"/>
      <p:bold r:id="rId88"/>
      <p:italic r:id="rId89"/>
      <p:boldItalic r:id="rId9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nathan srinathan" initials="Ss" lastIdx="1" clrIdx="0">
    <p:extLst>
      <p:ext uri="{19B8F6BF-5375-455C-9EA6-DF929625EA0E}">
        <p15:presenceInfo xmlns:p15="http://schemas.microsoft.com/office/powerpoint/2012/main" userId="Srinathan srinat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2A6916-87B1-4452-8FDF-869F3996BF46}">
  <a:tblStyle styleId="{082A6916-87B1-4452-8FDF-869F3996BF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51" d="100"/>
          <a:sy n="51" d="100"/>
        </p:scale>
        <p:origin x="14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font" Target="fonts/font10.fntdata"/><Relationship Id="rId89" Type="http://schemas.openxmlformats.org/officeDocument/2006/relationships/font" Target="fonts/font15.fntdata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Master" Target="slideMasters/slideMaster5.xml"/><Relationship Id="rId90" Type="http://schemas.openxmlformats.org/officeDocument/2006/relationships/font" Target="fonts/font16.fntdata"/><Relationship Id="rId95" Type="http://schemas.openxmlformats.org/officeDocument/2006/relationships/tableStyles" Target="tableStyles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font" Target="fonts/font14.fntdata"/><Relationship Id="rId91" Type="http://schemas.openxmlformats.org/officeDocument/2006/relationships/commentAuthors" Target="commentAuthors.xml"/><Relationship Id="rId9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Relationship Id="rId9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font" Target="fonts/font2.fntdata"/><Relationship Id="rId97" Type="http://schemas.openxmlformats.org/officeDocument/2006/relationships/customXml" Target="../customXml/item2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font" Target="fonts/font13.fntdata"/><Relationship Id="rId61" Type="http://schemas.openxmlformats.org/officeDocument/2006/relationships/slide" Target="slides/slide56.xml"/><Relationship Id="rId82" Type="http://schemas.openxmlformats.org/officeDocument/2006/relationships/font" Target="fonts/font8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font" Target="fonts/font3.fntdata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viewProps" Target="viewProps.xml"/><Relationship Id="rId98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0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3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4213"/>
            <a:ext cx="4573587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15:notes"/>
          <p:cNvSpPr txBox="1">
            <a:spLocks noGrp="1"/>
          </p:cNvSpPr>
          <p:nvPr>
            <p:ph type="body" idx="1"/>
          </p:nvPr>
        </p:nvSpPr>
        <p:spPr>
          <a:xfrm>
            <a:off x="912960" y="4343400"/>
            <a:ext cx="5032080" cy="41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explain defn of pi(G_0)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How to prove that two graphs are nonisomorphic???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6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4213"/>
            <a:ext cx="4573587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17:notes"/>
          <p:cNvSpPr txBox="1">
            <a:spLocks noGrp="1"/>
          </p:cNvSpPr>
          <p:nvPr>
            <p:ph type="body" idx="1"/>
          </p:nvPr>
        </p:nvSpPr>
        <p:spPr>
          <a:xfrm>
            <a:off x="912960" y="4343400"/>
            <a:ext cx="5032080" cy="41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explain defn of pi(G_0)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How to prove that two graphs are nonisomorphic???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4213"/>
            <a:ext cx="4573587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9" name="Google Shape;639;p18:notes"/>
          <p:cNvSpPr txBox="1">
            <a:spLocks noGrp="1"/>
          </p:cNvSpPr>
          <p:nvPr>
            <p:ph type="body" idx="1"/>
          </p:nvPr>
        </p:nvSpPr>
        <p:spPr>
          <a:xfrm>
            <a:off x="912960" y="4343400"/>
            <a:ext cx="5032080" cy="41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explain defn of pi(G_0)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How to prove that two graphs are nonisomorphic???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0:notes"/>
          <p:cNvSpPr txBox="1">
            <a:spLocks noGrp="1"/>
          </p:cNvSpPr>
          <p:nvPr>
            <p:ph type="body" idx="1"/>
          </p:nvPr>
        </p:nvSpPr>
        <p:spPr>
          <a:xfrm>
            <a:off x="912960" y="1981080"/>
            <a:ext cx="5032080" cy="632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strike="noStrike">
                <a:latin typeface="Arial"/>
                <a:ea typeface="Arial"/>
                <a:cs typeface="Arial"/>
                <a:sym typeface="Arial"/>
              </a:rPr>
              <a:t> WLOG G_0 and G_1 have the same vertex set V (Verifier can check this, and reject otherwise).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6113" y="158750"/>
            <a:ext cx="2266950" cy="1700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4213"/>
            <a:ext cx="4573587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7" name="Google Shape;877;p26:notes"/>
          <p:cNvSpPr txBox="1">
            <a:spLocks noGrp="1"/>
          </p:cNvSpPr>
          <p:nvPr>
            <p:ph type="body" idx="1"/>
          </p:nvPr>
        </p:nvSpPr>
        <p:spPr>
          <a:xfrm>
            <a:off x="912960" y="4343400"/>
            <a:ext cx="5032080" cy="41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explain defn of pi(G_0)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How to prove that two graphs are nonisomorphic???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4" name="Google Shape;95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28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2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9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subTitle" idx="1"/>
          </p:nvPr>
        </p:nvSpPr>
        <p:spPr>
          <a:xfrm>
            <a:off x="688680" y="2689560"/>
            <a:ext cx="7765920" cy="26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4486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>
            <a:spLocks noGrp="1"/>
          </p:cNvSpPr>
          <p:nvPr>
            <p:ph type="subTitle" idx="1"/>
          </p:nvPr>
        </p:nvSpPr>
        <p:spPr>
          <a:xfrm>
            <a:off x="688680" y="2689560"/>
            <a:ext cx="7765920" cy="26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7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8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9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9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9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2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3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4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5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"/>
          <p:cNvSpPr txBox="1">
            <a:spLocks noGrp="1"/>
          </p:cNvSpPr>
          <p:nvPr>
            <p:ph type="subTitle" idx="1"/>
          </p:nvPr>
        </p:nvSpPr>
        <p:spPr>
          <a:xfrm>
            <a:off x="688680" y="2689560"/>
            <a:ext cx="7765920" cy="26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8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9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4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0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1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5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1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2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52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5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2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2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B433-A6A7-4ADE-AE47-F1744AC2C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417DD-C53F-430B-9F47-44C30E398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212F-D689-4F3C-BD84-45B95778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1BD30-CA69-40D9-9912-262406DD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A947-FCE9-4302-9E4C-4C58A5E3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81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B31C-2D43-405D-895C-557A00A8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C13F-331C-425C-933C-EFF27563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C3ED9-6E02-4EDB-80E3-77B6B32C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1BA1-E470-4B2E-8C06-3AD261CD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32A1-9F8F-4BC4-9D3A-6A2E186C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0215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FE99-92A5-4028-8E40-F711E5A2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D6EA0-B74E-41C6-8028-233985C1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0ACB-34A7-49A3-A7E9-13386BA3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F5EB-ECE6-4BE6-B23B-43EBE1A0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BE9DF-CC4B-4279-ADC4-43E13971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800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0043-DCF4-40D1-8680-CB8718D8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2305-3F9A-44C5-961F-CC4B0266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91AE3-7D7D-4362-A6AA-3AD458AB7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A4AAF-6982-4DFF-B985-28EA40A7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D4E71-B2B8-4CB1-8EA7-BFFAE039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A1111-5761-4148-9150-9346E79A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114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50F9-FA1D-4B7C-8461-B41F96BE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8BA96-BB3E-4F5D-80FA-6CDAB5A0D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362A9-2BCE-4C7B-B195-D4180B84A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D2EFE-BB56-4D41-87FE-CD433EE9C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8B782-3A0E-4489-81A3-55EAFAFDF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D99EB-DE70-4C19-9FC9-B539CCF5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6F1C2-67C7-4742-B5D5-DE0B18DC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8305B-0D07-45B7-B4B7-F5D93CA4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6006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9C2E-C925-4187-A748-24EFCA7A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CDC19-7655-4A1A-AA01-0AC939F5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83B0D-A753-4A6F-A4BB-C3A81DFB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45B0D-93BE-4BA0-ACCA-D4544731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5379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4B8CA-1E21-4C3C-ACE2-B202B29E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79A54-60C0-46DE-AADA-03F725F2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9E004-8B06-4839-B3C3-76DA330B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2543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E8C7-6611-4DD8-B064-DD06A794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802-A043-4FEC-B9A4-1A7F59C9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646EC-5912-4E36-930C-4843EE8CD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999CB-656B-4407-BFD7-323A4803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1C19C-6CBA-4723-A805-FB9558B7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50FD4-B31B-44A7-86B5-748D8AC5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165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5C98-0892-4604-B7DB-457C154A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EBDA4-5FD9-4FED-83A8-FE6AAA2BD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DCC09-268E-4ABB-826F-DB0AADC1F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8D9DD-DCED-4E19-8AF3-440F2EBA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04260-1006-4661-B9C0-BB951B55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10DD2-3A06-42E5-BF65-210A5E6D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4498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6BA-303D-49AF-A629-B5474268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79F1C-1725-4574-80BC-DB6F19547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7FBCA-5F49-475D-9A65-8D1F0CCD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1F20-444D-4653-912F-45736788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0E33-7261-4539-9C68-BA8E7B2C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940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56114-6E15-4DE8-BA66-F56A59BFE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0E16C-1900-4917-897A-00AA52123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83BED-B21F-4491-B8DD-38C70558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F659A-9D9F-47E9-8B2A-8B459DB2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6DD4-0244-45C1-B2C9-5D4EFB40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9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688680" y="2689560"/>
            <a:ext cx="7765920" cy="26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75" tIns="42100" rIns="83875" bIns="42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6959160" y="4235760"/>
            <a:ext cx="6487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"/>
          <p:cNvSpPr/>
          <p:nvPr/>
        </p:nvSpPr>
        <p:spPr>
          <a:xfrm>
            <a:off x="1526400" y="4210920"/>
            <a:ext cx="6487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4" name="Google Shape;14;p1"/>
          <p:cNvGrpSpPr/>
          <p:nvPr/>
        </p:nvGrpSpPr>
        <p:grpSpPr>
          <a:xfrm>
            <a:off x="389160" y="1362240"/>
            <a:ext cx="8239680" cy="495000"/>
            <a:chOff x="389160" y="1362240"/>
            <a:chExt cx="8239680" cy="495000"/>
          </a:xfrm>
        </p:grpSpPr>
        <p:sp>
          <p:nvSpPr>
            <p:cNvPr id="15" name="Google Shape;15;p1"/>
            <p:cNvSpPr/>
            <p:nvPr/>
          </p:nvSpPr>
          <p:spPr>
            <a:xfrm rot="10800000">
              <a:off x="389160" y="1362240"/>
              <a:ext cx="8239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00" cap="flat" cmpd="sng">
              <a:solidFill>
                <a:srgbClr val="4DB6A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" name="Google Shape;16;p1"/>
            <p:cNvSpPr/>
            <p:nvPr/>
          </p:nvSpPr>
          <p:spPr>
            <a:xfrm rot="10800000">
              <a:off x="389160" y="1856880"/>
              <a:ext cx="8239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4DB6AC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7" name="Google Shape;17;p1"/>
          <p:cNvGrpSpPr/>
          <p:nvPr/>
        </p:nvGrpSpPr>
        <p:grpSpPr>
          <a:xfrm>
            <a:off x="389160" y="5292360"/>
            <a:ext cx="8239680" cy="494640"/>
            <a:chOff x="389160" y="5292360"/>
            <a:chExt cx="8239680" cy="494640"/>
          </a:xfrm>
        </p:grpSpPr>
        <p:sp>
          <p:nvSpPr>
            <p:cNvPr id="18" name="Google Shape;18;p1"/>
            <p:cNvSpPr/>
            <p:nvPr/>
          </p:nvSpPr>
          <p:spPr>
            <a:xfrm>
              <a:off x="389160" y="5786640"/>
              <a:ext cx="8239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00" cap="flat" cmpd="sng">
              <a:solidFill>
                <a:srgbClr val="4DB6A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389160" y="5292360"/>
              <a:ext cx="8239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4DB6AC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20" name="Google Shape;20;p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6611400" y="6427800"/>
            <a:ext cx="182916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0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457200" y="277920"/>
            <a:ext cx="8227800" cy="11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7800" cy="4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ftr" idx="11"/>
          </p:nvPr>
        </p:nvSpPr>
        <p:spPr>
          <a:xfrm>
            <a:off x="3124080" y="6248520"/>
            <a:ext cx="289368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sldNum" idx="12"/>
          </p:nvPr>
        </p:nvSpPr>
        <p:spPr>
          <a:xfrm>
            <a:off x="6553080" y="6243480"/>
            <a:ext cx="213192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ftr" idx="11"/>
          </p:nvPr>
        </p:nvSpPr>
        <p:spPr>
          <a:xfrm>
            <a:off x="3108960" y="6377760"/>
            <a:ext cx="2925720" cy="34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8" name="Google Shape;178;p40"/>
          <p:cNvSpPr txBox="1">
            <a:spLocks noGrp="1"/>
          </p:cNvSpPr>
          <p:nvPr>
            <p:ph type="sldNum" idx="12"/>
          </p:nvPr>
        </p:nvSpPr>
        <p:spPr>
          <a:xfrm>
            <a:off x="8675280" y="6398280"/>
            <a:ext cx="314280" cy="25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9044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19044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9044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9044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9044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19044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19044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19044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19044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19044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DD322-A1C0-47A5-BC9B-20C1231C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81081-A6E7-4937-82D6-473BA8C4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5396D-07BB-4DE7-8331-DD0E49A6F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1DD7A-893B-48DD-9B01-CBD8E69E8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EE6A-EC3C-433F-8483-1876C0C40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92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36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5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3"/>
          <p:cNvSpPr txBox="1"/>
          <p:nvPr/>
        </p:nvSpPr>
        <p:spPr>
          <a:xfrm>
            <a:off x="0" y="2732580"/>
            <a:ext cx="9143640" cy="12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75" tIns="42100" rIns="83875" bIns="42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ZERO KNOWLEDGE PROOFS</a:t>
            </a:r>
            <a:br>
              <a:rPr lang="en-US" sz="1800" b="0" i="0" u="none" strike="noStrike" cap="none" dirty="0"/>
            </a:b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75" tIns="42100" rIns="83875" bIns="421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1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53"/>
          <p:cNvSpPr/>
          <p:nvPr/>
        </p:nvSpPr>
        <p:spPr>
          <a:xfrm>
            <a:off x="2631240" y="6400080"/>
            <a:ext cx="3960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6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to assure Prover?</a:t>
            </a: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6"/>
          <p:cNvSpPr txBox="1"/>
          <p:nvPr/>
        </p:nvSpPr>
        <p:spPr>
          <a:xfrm>
            <a:off x="488520" y="1662480"/>
            <a:ext cx="7294320" cy="11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Completeness property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6"/>
          <p:cNvSpPr txBox="1"/>
          <p:nvPr/>
        </p:nvSpPr>
        <p:spPr>
          <a:xfrm>
            <a:off x="1012680" y="2922480"/>
            <a:ext cx="7185960" cy="130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If Prover doesn't lie, Verifier will accept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(with probability 1)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6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7"/>
          <p:cNvSpPr txBox="1"/>
          <p:nvPr/>
        </p:nvSpPr>
        <p:spPr>
          <a:xfrm>
            <a:off x="737640" y="71748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to assure Verifier?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7"/>
          <p:cNvSpPr txBox="1"/>
          <p:nvPr/>
        </p:nvSpPr>
        <p:spPr>
          <a:xfrm>
            <a:off x="737640" y="1784520"/>
            <a:ext cx="690588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Soundness property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7"/>
          <p:cNvSpPr txBox="1"/>
          <p:nvPr/>
        </p:nvSpPr>
        <p:spPr>
          <a:xfrm>
            <a:off x="1012680" y="3189240"/>
            <a:ext cx="7652880" cy="140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If Prover lies, Verifier will reject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(with high probability)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7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8"/>
          <p:cNvSpPr txBox="1"/>
          <p:nvPr/>
        </p:nvSpPr>
        <p:spPr>
          <a:xfrm>
            <a:off x="785880" y="686520"/>
            <a:ext cx="78130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 of an Interactive Proof</a:t>
            </a:r>
            <a:endParaRPr sz="4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8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58"/>
          <p:cNvSpPr/>
          <p:nvPr/>
        </p:nvSpPr>
        <p:spPr>
          <a:xfrm>
            <a:off x="2372400" y="2377080"/>
            <a:ext cx="5984640" cy="125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 to a colorblind friend that two balls are differently colored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9"/>
          <p:cNvSpPr txBox="1"/>
          <p:nvPr/>
        </p:nvSpPr>
        <p:spPr>
          <a:xfrm>
            <a:off x="678240" y="686520"/>
            <a:ext cx="745272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Simple Interactive Proof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9"/>
          <p:cNvSpPr txBox="1"/>
          <p:nvPr/>
        </p:nvSpPr>
        <p:spPr>
          <a:xfrm>
            <a:off x="381960" y="5424120"/>
            <a:ext cx="8301240" cy="53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hides the balls behind his back and either interchanges them or not and then asks the prover to guess what he did.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9"/>
          <p:cNvSpPr/>
          <p:nvPr/>
        </p:nvSpPr>
        <p:spPr>
          <a:xfrm>
            <a:off x="3467160" y="268092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294" name="Google Shape;294;p59"/>
          <p:cNvSpPr/>
          <p:nvPr/>
        </p:nvSpPr>
        <p:spPr>
          <a:xfrm flipH="1">
            <a:off x="6886800" y="3333600"/>
            <a:ext cx="117864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9"/>
          <p:cNvSpPr/>
          <p:nvPr/>
        </p:nvSpPr>
        <p:spPr>
          <a:xfrm flipH="1">
            <a:off x="1162800" y="3202200"/>
            <a:ext cx="107892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6120" y="2401920"/>
            <a:ext cx="1001520" cy="200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59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5280" y="2317680"/>
            <a:ext cx="1001520" cy="200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9"/>
          <p:cNvSpPr/>
          <p:nvPr/>
        </p:nvSpPr>
        <p:spPr>
          <a:xfrm flipH="1">
            <a:off x="7616160" y="2851920"/>
            <a:ext cx="342720" cy="34992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59"/>
          <p:cNvSpPr/>
          <p:nvPr/>
        </p:nvSpPr>
        <p:spPr>
          <a:xfrm flipH="1">
            <a:off x="7079760" y="2851920"/>
            <a:ext cx="342720" cy="349920"/>
          </a:xfrm>
          <a:prstGeom prst="flowChartConnector">
            <a:avLst/>
          </a:prstGeom>
          <a:solidFill>
            <a:srgbClr val="6AA84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59"/>
          <p:cNvSpPr/>
          <p:nvPr/>
        </p:nvSpPr>
        <p:spPr>
          <a:xfrm flipH="1">
            <a:off x="754920" y="1417320"/>
            <a:ext cx="7344000" cy="8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Completeness: If they are of different colors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9"/>
          <p:cNvSpPr txBox="1"/>
          <p:nvPr/>
        </p:nvSpPr>
        <p:spPr>
          <a:xfrm>
            <a:off x="381960" y="5518440"/>
            <a:ext cx="83012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Since they are differently colored the Prover will be able to answer correctly every single time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9"/>
          <p:cNvSpPr txBox="1"/>
          <p:nvPr/>
        </p:nvSpPr>
        <p:spPr>
          <a:xfrm>
            <a:off x="376920" y="5568840"/>
            <a:ext cx="83012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After k correct guesses, Verifier accepts the proof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9"/>
          <p:cNvSpPr/>
          <p:nvPr/>
        </p:nvSpPr>
        <p:spPr>
          <a:xfrm flipH="1">
            <a:off x="6811920" y="2370240"/>
            <a:ext cx="1539720" cy="34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randomness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9"/>
          <p:cNvSpPr/>
          <p:nvPr/>
        </p:nvSpPr>
        <p:spPr>
          <a:xfrm rot="10800000">
            <a:off x="3467520" y="286416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06" name="Google Shape;306;p59"/>
          <p:cNvSpPr/>
          <p:nvPr/>
        </p:nvSpPr>
        <p:spPr>
          <a:xfrm rot="10800000" flipH="1">
            <a:off x="5350680" y="4192560"/>
            <a:ext cx="654120" cy="280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07" name="Google Shape;307;p59"/>
          <p:cNvSpPr/>
          <p:nvPr/>
        </p:nvSpPr>
        <p:spPr>
          <a:xfrm flipH="1">
            <a:off x="4177080" y="4192560"/>
            <a:ext cx="1178640" cy="4536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ACCEPT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9"/>
          <p:cNvSpPr/>
          <p:nvPr/>
        </p:nvSpPr>
        <p:spPr>
          <a:xfrm>
            <a:off x="3366360" y="365580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09" name="Google Shape;309;p59"/>
          <p:cNvSpPr/>
          <p:nvPr/>
        </p:nvSpPr>
        <p:spPr>
          <a:xfrm rot="10800000">
            <a:off x="3366720" y="383904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0"/>
          <p:cNvSpPr txBox="1"/>
          <p:nvPr/>
        </p:nvSpPr>
        <p:spPr>
          <a:xfrm>
            <a:off x="626400" y="686520"/>
            <a:ext cx="750492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Simple Interactive Proof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0"/>
          <p:cNvSpPr txBox="1"/>
          <p:nvPr/>
        </p:nvSpPr>
        <p:spPr>
          <a:xfrm>
            <a:off x="626400" y="5411880"/>
            <a:ext cx="83012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hides the balls behind his back and either interchanges them or not and asks the Prover to guess what he did.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0"/>
          <p:cNvSpPr/>
          <p:nvPr/>
        </p:nvSpPr>
        <p:spPr>
          <a:xfrm rot="10800000">
            <a:off x="3556080" y="283644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17" name="Google Shape;317;p60"/>
          <p:cNvSpPr/>
          <p:nvPr/>
        </p:nvSpPr>
        <p:spPr>
          <a:xfrm flipH="1">
            <a:off x="6886800" y="3333600"/>
            <a:ext cx="117864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0"/>
          <p:cNvSpPr/>
          <p:nvPr/>
        </p:nvSpPr>
        <p:spPr>
          <a:xfrm flipH="1">
            <a:off x="1162800" y="3202200"/>
            <a:ext cx="107892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8640" y="2170440"/>
            <a:ext cx="1078920" cy="215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60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1" name="Google Shape;321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5280" y="2317680"/>
            <a:ext cx="1001520" cy="20030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0"/>
          <p:cNvSpPr/>
          <p:nvPr/>
        </p:nvSpPr>
        <p:spPr>
          <a:xfrm flipH="1">
            <a:off x="7616160" y="2851920"/>
            <a:ext cx="342720" cy="34992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60"/>
          <p:cNvSpPr/>
          <p:nvPr/>
        </p:nvSpPr>
        <p:spPr>
          <a:xfrm flipH="1">
            <a:off x="7079760" y="2851920"/>
            <a:ext cx="342720" cy="34992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60"/>
          <p:cNvSpPr/>
          <p:nvPr/>
        </p:nvSpPr>
        <p:spPr>
          <a:xfrm flipH="1">
            <a:off x="754920" y="1499040"/>
            <a:ext cx="7344000" cy="98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Soundness: If they are of same color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0"/>
          <p:cNvSpPr txBox="1"/>
          <p:nvPr/>
        </p:nvSpPr>
        <p:spPr>
          <a:xfrm>
            <a:off x="465480" y="5349960"/>
            <a:ext cx="83012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Since they are same color Prover can only guess correctly with probability ½ that the balls have been flipped or not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0"/>
          <p:cNvSpPr txBox="1"/>
          <p:nvPr/>
        </p:nvSpPr>
        <p:spPr>
          <a:xfrm>
            <a:off x="227160" y="5411880"/>
            <a:ext cx="85550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can be correct in k consecutive rounds with probability 2</a:t>
            </a:r>
            <a:r>
              <a:rPr lang="en-US" sz="2000" b="0" i="0" u="none" strike="noStrike" cap="none" baseline="3000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-k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0"/>
          <p:cNvSpPr/>
          <p:nvPr/>
        </p:nvSpPr>
        <p:spPr>
          <a:xfrm flipH="1">
            <a:off x="6811920" y="2370240"/>
            <a:ext cx="1539720" cy="34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randomness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0"/>
          <p:cNvSpPr/>
          <p:nvPr/>
        </p:nvSpPr>
        <p:spPr>
          <a:xfrm>
            <a:off x="3555720" y="269316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29" name="Google Shape;329;p60"/>
          <p:cNvSpPr/>
          <p:nvPr/>
        </p:nvSpPr>
        <p:spPr>
          <a:xfrm rot="10800000">
            <a:off x="3506400" y="370584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30" name="Google Shape;330;p60"/>
          <p:cNvSpPr/>
          <p:nvPr/>
        </p:nvSpPr>
        <p:spPr>
          <a:xfrm>
            <a:off x="3506040" y="356256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31" name="Google Shape;331;p60"/>
          <p:cNvSpPr/>
          <p:nvPr/>
        </p:nvSpPr>
        <p:spPr>
          <a:xfrm rot="10800000" flipH="1">
            <a:off x="5350680" y="4192560"/>
            <a:ext cx="654120" cy="280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32" name="Google Shape;332;p60"/>
          <p:cNvSpPr/>
          <p:nvPr/>
        </p:nvSpPr>
        <p:spPr>
          <a:xfrm flipH="1">
            <a:off x="4276440" y="4130280"/>
            <a:ext cx="1001520" cy="453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REJECT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0"/>
          <p:cNvSpPr/>
          <p:nvPr/>
        </p:nvSpPr>
        <p:spPr>
          <a:xfrm>
            <a:off x="837000" y="5349960"/>
            <a:ext cx="7335360" cy="85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Even one wrong guess = reject.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will reject wrong proof with high probability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5E04F69-3A67-4EB1-BC84-62F1369B4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79" y="1691191"/>
            <a:ext cx="8231385" cy="2647800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Going beyond NP:</a:t>
            </a: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	Think of proving the knowledge of winning strategies in games: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	Interactive proof: Just play the game several times!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45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1"/>
          <p:cNvSpPr txBox="1"/>
          <p:nvPr/>
        </p:nvSpPr>
        <p:spPr>
          <a:xfrm>
            <a:off x="900720" y="686520"/>
            <a:ext cx="783684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But what if there is a secret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1"/>
          <p:cNvSpPr txBox="1"/>
          <p:nvPr/>
        </p:nvSpPr>
        <p:spPr>
          <a:xfrm>
            <a:off x="457200" y="1803240"/>
            <a:ext cx="7525440" cy="140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asks Verifier to check her proof of the Riemann hypothesis.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1"/>
          <p:cNvSpPr txBox="1"/>
          <p:nvPr/>
        </p:nvSpPr>
        <p:spPr>
          <a:xfrm>
            <a:off x="457200" y="3315960"/>
            <a:ext cx="8018640" cy="183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copies it, publishes it, and wins a million dollars.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(plus tenure at Harvard!)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1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F3E80-DB9A-4FB2-AECC-3EE374EFA003}"/>
              </a:ext>
            </a:extLst>
          </p:cNvPr>
          <p:cNvSpPr txBox="1"/>
          <p:nvPr/>
        </p:nvSpPr>
        <p:spPr>
          <a:xfrm>
            <a:off x="188916" y="5648260"/>
            <a:ext cx="861646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Or, consider the blockchain transaction verification computation, with only the hash values public.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You need to prove that there exists a valid transaction that takes the pre-hash to post-hash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2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Enter Zero Knowledge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2"/>
          <p:cNvSpPr txBox="1"/>
          <p:nvPr/>
        </p:nvSpPr>
        <p:spPr>
          <a:xfrm>
            <a:off x="457200" y="1600200"/>
            <a:ext cx="7294320" cy="11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Zero Knowledge (ZK) property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2"/>
          <p:cNvSpPr txBox="1"/>
          <p:nvPr/>
        </p:nvSpPr>
        <p:spPr>
          <a:xfrm>
            <a:off x="1611360" y="2922480"/>
            <a:ext cx="6586920" cy="16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verifier shouldn’t gain </a:t>
            </a:r>
            <a:r>
              <a:rPr lang="en-US" sz="3200" b="1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any</a:t>
            </a:r>
            <a:r>
              <a:rPr lang="en-US" sz="3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knowledge from the interaction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2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Zero-Knowledge Proofs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4"/>
          <p:cNvSpPr txBox="1"/>
          <p:nvPr/>
        </p:nvSpPr>
        <p:spPr>
          <a:xfrm>
            <a:off x="685800" y="1915560"/>
            <a:ext cx="7772040" cy="278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PT Sans Narrow"/>
              <a:buChar char="•"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Interactive proofs that reveal nothing other than validity of the assertion being proven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0" indent="-13284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PT Sans Narrow"/>
              <a:buChar char="•"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Major part of cryptographic protocols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64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 of a ZKP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5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65"/>
          <p:cNvSpPr/>
          <p:nvPr/>
        </p:nvSpPr>
        <p:spPr>
          <a:xfrm>
            <a:off x="1012680" y="2131200"/>
            <a:ext cx="7118280" cy="10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Is a given graph </a:t>
            </a:r>
            <a:r>
              <a:rPr lang="en-US" sz="3600" b="1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3-Colorable</a:t>
            </a: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?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E496A3BD-EF17-4AC1-9940-C1DE54E55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41" y="93307"/>
            <a:ext cx="8584163" cy="6764694"/>
          </a:xfrm>
        </p:spPr>
        <p:txBody>
          <a:bodyPr/>
          <a:lstStyle/>
          <a:p>
            <a:r>
              <a:rPr lang="en-US" sz="3200" b="1" u="sng" dirty="0"/>
              <a:t>Contents</a:t>
            </a:r>
          </a:p>
          <a:p>
            <a:endParaRPr lang="en-US" sz="20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Interactive</a:t>
            </a:r>
            <a:r>
              <a:rPr lang="en-US" sz="2400" dirty="0"/>
              <a:t> Proofs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convince others (that you know something)?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Zero-Knowledge</a:t>
            </a:r>
            <a:r>
              <a:rPr lang="en-US" sz="2400" dirty="0"/>
              <a:t> Proofs (ZKP)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Proofs that reveal nothing (about what you know)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Non-interactive</a:t>
            </a:r>
            <a:r>
              <a:rPr lang="en-US" sz="2400" dirty="0"/>
              <a:t> ZKP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Using the Fiat-Shamir Heuristic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Succinctness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the proof that you know something be shorter than (or even </a:t>
            </a:r>
            <a:r>
              <a:rPr lang="en-US" sz="2400" i="1" dirty="0">
                <a:solidFill>
                  <a:schemeClr val="tx1"/>
                </a:solidFill>
              </a:rPr>
              <a:t>independent </a:t>
            </a:r>
            <a:r>
              <a:rPr lang="en-US" sz="2400" dirty="0">
                <a:solidFill>
                  <a:schemeClr val="tx1"/>
                </a:solidFill>
              </a:rPr>
              <a:t>of) the length of what you know?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ZK-SNARKs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Using Quadratic Arithmetic Programs &amp; Bilinear Pairings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329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6"/>
          <p:cNvSpPr/>
          <p:nvPr/>
        </p:nvSpPr>
        <p:spPr>
          <a:xfrm flipH="1">
            <a:off x="2237400" y="2749680"/>
            <a:ext cx="890280" cy="458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1" name="Google Shape;381;p66"/>
          <p:cNvSpPr/>
          <p:nvPr/>
        </p:nvSpPr>
        <p:spPr>
          <a:xfrm flipH="1">
            <a:off x="2262600" y="2736720"/>
            <a:ext cx="890280" cy="458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2" name="Google Shape;382;p66"/>
          <p:cNvSpPr/>
          <p:nvPr/>
        </p:nvSpPr>
        <p:spPr>
          <a:xfrm rot="10800000">
            <a:off x="2244240" y="3145320"/>
            <a:ext cx="360" cy="1026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3" name="Google Shape;383;p66"/>
          <p:cNvSpPr/>
          <p:nvPr/>
        </p:nvSpPr>
        <p:spPr>
          <a:xfrm flipH="1">
            <a:off x="3097800" y="3167640"/>
            <a:ext cx="866520" cy="15332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4" name="Google Shape;384;p66"/>
          <p:cNvSpPr txBox="1"/>
          <p:nvPr/>
        </p:nvSpPr>
        <p:spPr>
          <a:xfrm>
            <a:off x="1022011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Graph 3-Coloring (G3C)</a:t>
            </a: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6"/>
          <p:cNvSpPr txBox="1"/>
          <p:nvPr/>
        </p:nvSpPr>
        <p:spPr>
          <a:xfrm>
            <a:off x="685800" y="1488960"/>
            <a:ext cx="7772040" cy="98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Label graph vertices using only 3 colors: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</a:t>
            </a:r>
            <a:r>
              <a:rPr lang="en-US" sz="3000" b="1" i="0" u="none" strike="noStrike" cap="none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red</a:t>
            </a:r>
            <a:r>
              <a:rPr lang="en-US" sz="3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en-US" sz="3000" b="1" i="0" u="none" strike="noStrike" cap="none">
                <a:solidFill>
                  <a:srgbClr val="5FC93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green</a:t>
            </a:r>
            <a:r>
              <a:rPr lang="en-US" sz="3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en-US" sz="3000" b="1" i="0" u="none" strike="noStrike" cap="none">
                <a:solidFill>
                  <a:srgbClr val="4A86E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blue</a:t>
            </a:r>
            <a:r>
              <a:rPr lang="en-US" sz="3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here</a:t>
            </a:r>
            <a:r>
              <a:rPr lang="en-US" sz="3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6"/>
          <p:cNvSpPr/>
          <p:nvPr/>
        </p:nvSpPr>
        <p:spPr>
          <a:xfrm>
            <a:off x="7185240" y="3043080"/>
            <a:ext cx="729720" cy="1186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7" name="Google Shape;387;p66"/>
          <p:cNvSpPr/>
          <p:nvPr/>
        </p:nvSpPr>
        <p:spPr>
          <a:xfrm rot="10800000">
            <a:off x="6455160" y="3377880"/>
            <a:ext cx="139824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8" name="Google Shape;388;p66"/>
          <p:cNvSpPr/>
          <p:nvPr/>
        </p:nvSpPr>
        <p:spPr>
          <a:xfrm rot="10800000">
            <a:off x="7123320" y="3056040"/>
            <a:ext cx="74520" cy="1620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9" name="Google Shape;389;p66"/>
          <p:cNvSpPr/>
          <p:nvPr/>
        </p:nvSpPr>
        <p:spPr>
          <a:xfrm>
            <a:off x="7951680" y="3463920"/>
            <a:ext cx="12240" cy="766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90" name="Google Shape;390;p66"/>
          <p:cNvSpPr/>
          <p:nvPr/>
        </p:nvSpPr>
        <p:spPr>
          <a:xfrm rot="10800000">
            <a:off x="6405840" y="4330440"/>
            <a:ext cx="14839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91" name="Google Shape;391;p66"/>
          <p:cNvSpPr/>
          <p:nvPr/>
        </p:nvSpPr>
        <p:spPr>
          <a:xfrm>
            <a:off x="6418440" y="3427560"/>
            <a:ext cx="728280" cy="12729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92" name="Google Shape;392;p66"/>
          <p:cNvSpPr/>
          <p:nvPr/>
        </p:nvSpPr>
        <p:spPr>
          <a:xfrm flipH="1">
            <a:off x="6367320" y="3030480"/>
            <a:ext cx="706320" cy="1225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93" name="Google Shape;393;p66"/>
          <p:cNvSpPr/>
          <p:nvPr/>
        </p:nvSpPr>
        <p:spPr>
          <a:xfrm flipH="1">
            <a:off x="5960160" y="5029200"/>
            <a:ext cx="237132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3-colorable graph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6"/>
          <p:cNvSpPr/>
          <p:nvPr/>
        </p:nvSpPr>
        <p:spPr>
          <a:xfrm flipH="1">
            <a:off x="7864560" y="3303720"/>
            <a:ext cx="159840" cy="15984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66"/>
          <p:cNvSpPr/>
          <p:nvPr/>
        </p:nvSpPr>
        <p:spPr>
          <a:xfrm flipH="1">
            <a:off x="7872480" y="4224240"/>
            <a:ext cx="159840" cy="159840"/>
          </a:xfrm>
          <a:prstGeom prst="ellipse">
            <a:avLst/>
          </a:prstGeom>
          <a:solidFill>
            <a:srgbClr val="1F497D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66"/>
          <p:cNvSpPr/>
          <p:nvPr/>
        </p:nvSpPr>
        <p:spPr>
          <a:xfrm flipH="1">
            <a:off x="6250320" y="4227480"/>
            <a:ext cx="159840" cy="15984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6"/>
          <p:cNvSpPr/>
          <p:nvPr/>
        </p:nvSpPr>
        <p:spPr>
          <a:xfrm flipH="1">
            <a:off x="7123320" y="4676760"/>
            <a:ext cx="159840" cy="15984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6"/>
          <p:cNvSpPr/>
          <p:nvPr/>
        </p:nvSpPr>
        <p:spPr>
          <a:xfrm flipH="1">
            <a:off x="3872160" y="3116160"/>
            <a:ext cx="159840" cy="159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6"/>
          <p:cNvSpPr/>
          <p:nvPr/>
        </p:nvSpPr>
        <p:spPr>
          <a:xfrm flipH="1">
            <a:off x="2165400" y="4103640"/>
            <a:ext cx="159840" cy="159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66"/>
          <p:cNvSpPr/>
          <p:nvPr/>
        </p:nvSpPr>
        <p:spPr>
          <a:xfrm flipH="1">
            <a:off x="3129480" y="2762280"/>
            <a:ext cx="36360" cy="1917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1" name="Google Shape;401;p66"/>
          <p:cNvSpPr/>
          <p:nvPr/>
        </p:nvSpPr>
        <p:spPr>
          <a:xfrm>
            <a:off x="3171960" y="2749680"/>
            <a:ext cx="766440" cy="1409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2" name="Google Shape;402;p66"/>
          <p:cNvSpPr/>
          <p:nvPr/>
        </p:nvSpPr>
        <p:spPr>
          <a:xfrm rot="10800000">
            <a:off x="2270520" y="3170160"/>
            <a:ext cx="1668240" cy="988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3" name="Google Shape;403;p66"/>
          <p:cNvSpPr/>
          <p:nvPr/>
        </p:nvSpPr>
        <p:spPr>
          <a:xfrm>
            <a:off x="2244600" y="3182760"/>
            <a:ext cx="902880" cy="1520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4" name="Google Shape;404;p66"/>
          <p:cNvSpPr/>
          <p:nvPr/>
        </p:nvSpPr>
        <p:spPr>
          <a:xfrm flipH="1">
            <a:off x="3116880" y="4184640"/>
            <a:ext cx="828360" cy="495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5" name="Google Shape;405;p66"/>
          <p:cNvSpPr/>
          <p:nvPr/>
        </p:nvSpPr>
        <p:spPr>
          <a:xfrm flipH="1">
            <a:off x="2219400" y="3182760"/>
            <a:ext cx="1731600" cy="1001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6" name="Google Shape;406;p66"/>
          <p:cNvSpPr/>
          <p:nvPr/>
        </p:nvSpPr>
        <p:spPr>
          <a:xfrm flipH="1">
            <a:off x="1447920" y="5029200"/>
            <a:ext cx="300312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non-3-colorable graph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6"/>
          <p:cNvSpPr/>
          <p:nvPr/>
        </p:nvSpPr>
        <p:spPr>
          <a:xfrm flipH="1">
            <a:off x="7043760" y="2900520"/>
            <a:ext cx="159840" cy="159840"/>
          </a:xfrm>
          <a:prstGeom prst="ellipse">
            <a:avLst/>
          </a:prstGeom>
          <a:solidFill>
            <a:srgbClr val="EF6C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66"/>
          <p:cNvSpPr/>
          <p:nvPr/>
        </p:nvSpPr>
        <p:spPr>
          <a:xfrm flipH="1">
            <a:off x="3095640" y="2666880"/>
            <a:ext cx="159840" cy="159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66"/>
          <p:cNvSpPr/>
          <p:nvPr/>
        </p:nvSpPr>
        <p:spPr>
          <a:xfrm flipH="1">
            <a:off x="3864240" y="4087800"/>
            <a:ext cx="159840" cy="159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6"/>
          <p:cNvSpPr/>
          <p:nvPr/>
        </p:nvSpPr>
        <p:spPr>
          <a:xfrm flipH="1">
            <a:off x="2173320" y="3081240"/>
            <a:ext cx="159840" cy="159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66"/>
          <p:cNvSpPr/>
          <p:nvPr/>
        </p:nvSpPr>
        <p:spPr>
          <a:xfrm flipH="1">
            <a:off x="3051360" y="4614840"/>
            <a:ext cx="159840" cy="159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6"/>
          <p:cNvSpPr/>
          <p:nvPr/>
        </p:nvSpPr>
        <p:spPr>
          <a:xfrm flipH="1">
            <a:off x="7864560" y="3303720"/>
            <a:ext cx="159840" cy="15984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66"/>
          <p:cNvSpPr/>
          <p:nvPr/>
        </p:nvSpPr>
        <p:spPr>
          <a:xfrm flipH="1">
            <a:off x="6296040" y="3324240"/>
            <a:ext cx="159840" cy="15984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66"/>
          <p:cNvSpPr/>
          <p:nvPr/>
        </p:nvSpPr>
        <p:spPr>
          <a:xfrm flipH="1">
            <a:off x="7872480" y="4224240"/>
            <a:ext cx="159840" cy="15984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66"/>
          <p:cNvSpPr/>
          <p:nvPr/>
        </p:nvSpPr>
        <p:spPr>
          <a:xfrm flipH="1">
            <a:off x="6250320" y="4227480"/>
            <a:ext cx="159840" cy="15984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66"/>
          <p:cNvSpPr/>
          <p:nvPr/>
        </p:nvSpPr>
        <p:spPr>
          <a:xfrm flipH="1">
            <a:off x="7123320" y="4676760"/>
            <a:ext cx="159840" cy="15984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66"/>
          <p:cNvSpPr/>
          <p:nvPr/>
        </p:nvSpPr>
        <p:spPr>
          <a:xfrm flipH="1">
            <a:off x="7043760" y="2900520"/>
            <a:ext cx="159840" cy="15984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66"/>
          <p:cNvSpPr/>
          <p:nvPr/>
        </p:nvSpPr>
        <p:spPr>
          <a:xfrm flipH="1">
            <a:off x="3095640" y="2679840"/>
            <a:ext cx="159840" cy="15984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66"/>
          <p:cNvSpPr/>
          <p:nvPr/>
        </p:nvSpPr>
        <p:spPr>
          <a:xfrm flipH="1">
            <a:off x="3864240" y="4100400"/>
            <a:ext cx="159840" cy="159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66"/>
          <p:cNvSpPr/>
          <p:nvPr/>
        </p:nvSpPr>
        <p:spPr>
          <a:xfrm flipH="1">
            <a:off x="3129480" y="2774880"/>
            <a:ext cx="36360" cy="1917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21" name="Google Shape;421;p66"/>
          <p:cNvSpPr/>
          <p:nvPr/>
        </p:nvSpPr>
        <p:spPr>
          <a:xfrm>
            <a:off x="3171960" y="2762280"/>
            <a:ext cx="766440" cy="1409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22" name="Google Shape;422;p66"/>
          <p:cNvSpPr/>
          <p:nvPr/>
        </p:nvSpPr>
        <p:spPr>
          <a:xfrm>
            <a:off x="2244600" y="3195720"/>
            <a:ext cx="902880" cy="1520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23" name="Google Shape;423;p66"/>
          <p:cNvSpPr/>
          <p:nvPr/>
        </p:nvSpPr>
        <p:spPr>
          <a:xfrm flipH="1">
            <a:off x="3116880" y="4197240"/>
            <a:ext cx="828360" cy="495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24" name="Google Shape;424;p66"/>
          <p:cNvSpPr/>
          <p:nvPr/>
        </p:nvSpPr>
        <p:spPr>
          <a:xfrm flipH="1">
            <a:off x="2173320" y="3094200"/>
            <a:ext cx="159840" cy="15984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66"/>
          <p:cNvSpPr/>
          <p:nvPr/>
        </p:nvSpPr>
        <p:spPr>
          <a:xfrm flipH="1">
            <a:off x="3051360" y="4627440"/>
            <a:ext cx="159840" cy="15984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66"/>
          <p:cNvSpPr/>
          <p:nvPr/>
        </p:nvSpPr>
        <p:spPr>
          <a:xfrm rot="10800000">
            <a:off x="2295720" y="3183120"/>
            <a:ext cx="1668240" cy="988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27" name="Google Shape;427;p66"/>
          <p:cNvSpPr/>
          <p:nvPr/>
        </p:nvSpPr>
        <p:spPr>
          <a:xfrm flipH="1">
            <a:off x="5376960" y="2675880"/>
            <a:ext cx="159840" cy="15984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66"/>
          <p:cNvSpPr/>
          <p:nvPr/>
        </p:nvSpPr>
        <p:spPr>
          <a:xfrm flipH="1">
            <a:off x="5127840" y="2683800"/>
            <a:ext cx="159840" cy="15984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1F497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66"/>
          <p:cNvSpPr/>
          <p:nvPr/>
        </p:nvSpPr>
        <p:spPr>
          <a:xfrm flipH="1">
            <a:off x="4889520" y="2678760"/>
            <a:ext cx="159840" cy="15984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EF6C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66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66"/>
          <p:cNvSpPr/>
          <p:nvPr/>
        </p:nvSpPr>
        <p:spPr>
          <a:xfrm flipH="1">
            <a:off x="3863880" y="4286160"/>
            <a:ext cx="587520" cy="29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6"/>
          <p:cNvSpPr/>
          <p:nvPr/>
        </p:nvSpPr>
        <p:spPr>
          <a:xfrm flipH="1">
            <a:off x="2173320" y="4061520"/>
            <a:ext cx="159840" cy="22248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66"/>
          <p:cNvSpPr/>
          <p:nvPr/>
        </p:nvSpPr>
        <p:spPr>
          <a:xfrm flipH="1">
            <a:off x="3864240" y="3079080"/>
            <a:ext cx="159840" cy="15984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643B98-16EC-4D60-BAAF-3F057C97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17" y="942392"/>
            <a:ext cx="7765920" cy="1478373"/>
          </a:xfrm>
        </p:spPr>
        <p:txBody>
          <a:bodyPr/>
          <a:lstStyle/>
          <a:p>
            <a:r>
              <a:rPr lang="en-US" sz="6600" b="1" dirty="0">
                <a:solidFill>
                  <a:schemeClr val="accent1"/>
                </a:solidFill>
              </a:rPr>
              <a:t>Why choose G3C?</a:t>
            </a:r>
            <a:endParaRPr lang="en-IN" sz="6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7D1F3-DE3E-4DF6-B938-2B0F1ECEC444}"/>
              </a:ext>
            </a:extLst>
          </p:cNvPr>
          <p:cNvSpPr txBox="1"/>
          <p:nvPr/>
        </p:nvSpPr>
        <p:spPr>
          <a:xfrm>
            <a:off x="791317" y="3093628"/>
            <a:ext cx="79141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G3C is NP-Complete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2158625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9A11-E694-456C-8D27-8D09B356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80" y="2689560"/>
            <a:ext cx="7765920" cy="1639844"/>
          </a:xfrm>
        </p:spPr>
        <p:txBody>
          <a:bodyPr/>
          <a:lstStyle/>
          <a:p>
            <a:pPr algn="r"/>
            <a:r>
              <a:rPr lang="en-US" sz="4000" b="1" dirty="0">
                <a:solidFill>
                  <a:srgbClr val="FF0000"/>
                </a:solidFill>
              </a:rPr>
              <a:t>NP-COMPLETENESS THEORY</a:t>
            </a: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Let’s digress a bit!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23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A1E829-D18C-4A33-BEF1-35D471AE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5" y="345381"/>
            <a:ext cx="8287555" cy="671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577E71-8484-4BA0-9A57-D1468B2B5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2173"/>
            <a:ext cx="9144000" cy="858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286C5C-2BB4-4722-A2A6-5149FF910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5527"/>
            <a:ext cx="9144000" cy="28032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82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E60DB-6B5C-4572-8981-A772E3297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158" y="2775857"/>
            <a:ext cx="8452485" cy="2855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8A2E20-D765-4DD5-AA85-6C4532A4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7522"/>
            <a:ext cx="9144000" cy="6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91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5736AC-FF74-4390-BDF2-0ECE32AE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17" y="1476161"/>
            <a:ext cx="7244366" cy="579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96C3D-BAF1-4795-A243-B7A8003A3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87" y="3148884"/>
            <a:ext cx="7565533" cy="137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06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963AFE-3D53-4CFC-A547-74B855E1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1462827"/>
            <a:ext cx="9144000" cy="617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8605C-FEFF-4BE2-9FC6-1CA7D8D95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3357"/>
            <a:ext cx="9144000" cy="22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4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E1A78-9094-494B-8BF2-61890C06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1804572"/>
            <a:ext cx="7172325" cy="1081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22D5F0-D96E-421F-90DF-A0412D28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295" y="3515260"/>
            <a:ext cx="9144000" cy="16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DE05FF-A2E4-4C3F-9137-38C16967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269" y="4095347"/>
            <a:ext cx="4747171" cy="343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6EF6C3-F576-48DC-9D88-C8EDB4A0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6" y="986012"/>
            <a:ext cx="7498079" cy="1215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EAF86-FECD-4898-88AA-CFD88503AA07}"/>
              </a:ext>
            </a:extLst>
          </p:cNvPr>
          <p:cNvSpPr txBox="1"/>
          <p:nvPr/>
        </p:nvSpPr>
        <p:spPr>
          <a:xfrm>
            <a:off x="3404176" y="2902308"/>
            <a:ext cx="6311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where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04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1288EE-3F66-49E7-8E9B-14D0FF7B7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" y="1694127"/>
            <a:ext cx="9144000" cy="1218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B4E274-C7BA-4152-8DCA-0E7FCE403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40" y="3238458"/>
            <a:ext cx="9144000" cy="655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C1BB2-A097-4C2C-81FD-A1F1629BB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" y="4069984"/>
            <a:ext cx="9144000" cy="13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2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4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Standard Proof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4"/>
          <p:cNvSpPr txBox="1"/>
          <p:nvPr/>
        </p:nvSpPr>
        <p:spPr>
          <a:xfrm>
            <a:off x="339120" y="5349960"/>
            <a:ext cx="83012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sends the actual proof to the Verifier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4"/>
          <p:cNvSpPr/>
          <p:nvPr/>
        </p:nvSpPr>
        <p:spPr>
          <a:xfrm rot="10800000">
            <a:off x="3166200" y="322632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243" name="Google Shape;243;p54"/>
          <p:cNvSpPr/>
          <p:nvPr/>
        </p:nvSpPr>
        <p:spPr>
          <a:xfrm flipH="1">
            <a:off x="6506280" y="3092400"/>
            <a:ext cx="117864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4"/>
          <p:cNvSpPr/>
          <p:nvPr/>
        </p:nvSpPr>
        <p:spPr>
          <a:xfrm flipH="1">
            <a:off x="861480" y="3202200"/>
            <a:ext cx="107892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6560" y="2114280"/>
            <a:ext cx="1078920" cy="183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2440" y="2047680"/>
            <a:ext cx="983520" cy="19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54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54"/>
          <p:cNvSpPr/>
          <p:nvPr/>
        </p:nvSpPr>
        <p:spPr>
          <a:xfrm rot="10800000">
            <a:off x="6210000" y="4082040"/>
            <a:ext cx="654120" cy="280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249" name="Google Shape;249;p54"/>
          <p:cNvSpPr/>
          <p:nvPr/>
        </p:nvSpPr>
        <p:spPr>
          <a:xfrm>
            <a:off x="6942240" y="4299840"/>
            <a:ext cx="1104480" cy="4536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ACCEPT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4"/>
          <p:cNvSpPr/>
          <p:nvPr/>
        </p:nvSpPr>
        <p:spPr>
          <a:xfrm rot="10800000" flipH="1">
            <a:off x="4897080" y="4345200"/>
            <a:ext cx="654120" cy="280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251" name="Google Shape;251;p54"/>
          <p:cNvSpPr/>
          <p:nvPr/>
        </p:nvSpPr>
        <p:spPr>
          <a:xfrm flipH="1">
            <a:off x="3822480" y="4282920"/>
            <a:ext cx="1001520" cy="453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REJECT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34280" y="1818360"/>
            <a:ext cx="983520" cy="1273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BAE9-CB3E-46ED-B0C2-1DED77D0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0285-6435-4C91-AE90-2DF800F71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0570C-4581-40B4-A81C-0E4EA542F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71424"/>
            <a:ext cx="7886700" cy="1307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F7BE7F-F5C7-4B6A-9B0D-1157C611A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" y="2874645"/>
            <a:ext cx="8366760" cy="31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3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D17C5-FE3B-481E-9CFD-7E811C2FF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05" y="1430173"/>
            <a:ext cx="9144000" cy="682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00E991-2031-40FD-8BF9-E6B8190D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9" y="2530046"/>
            <a:ext cx="9144000" cy="1267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34E5C-0AD6-46F1-9454-83762B68E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14450"/>
            <a:ext cx="9144000" cy="9769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9E3D25-2DB1-451B-AE2A-2F5B6BA0BCB2}"/>
              </a:ext>
            </a:extLst>
          </p:cNvPr>
          <p:cNvSpPr txBox="1"/>
          <p:nvPr/>
        </p:nvSpPr>
        <p:spPr>
          <a:xfrm>
            <a:off x="989045" y="5794310"/>
            <a:ext cx="698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Similarly, the other direction can be proved.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47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21DB-0FCB-4BB9-9800-AD6FDDE7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27E5-E112-4ADC-9E40-AF7D532C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D3F7E-4815-4308-96F2-34F616E2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321"/>
            <a:ext cx="9144000" cy="399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9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ED7841-E8CB-45CB-9281-91244CA7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58" y="2440571"/>
            <a:ext cx="7886700" cy="1976858"/>
          </a:xfrm>
        </p:spPr>
        <p:txBody>
          <a:bodyPr/>
          <a:lstStyle/>
          <a:p>
            <a:pPr algn="r"/>
            <a:r>
              <a:rPr lang="en-US" dirty="0"/>
              <a:t>Back to Zero-Knowledge!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545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7"/>
          <p:cNvSpPr txBox="1"/>
          <p:nvPr/>
        </p:nvSpPr>
        <p:spPr>
          <a:xfrm>
            <a:off x="816480" y="77796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ZK Proof for Graph 3-Coloring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7"/>
          <p:cNvSpPr/>
          <p:nvPr/>
        </p:nvSpPr>
        <p:spPr>
          <a:xfrm>
            <a:off x="5202360" y="2888280"/>
            <a:ext cx="1731240" cy="556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440" name="Google Shape;440;p67"/>
          <p:cNvSpPr/>
          <p:nvPr/>
        </p:nvSpPr>
        <p:spPr>
          <a:xfrm flipH="1">
            <a:off x="1940760" y="2888280"/>
            <a:ext cx="2118240" cy="479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441" name="Google Shape;441;p67"/>
          <p:cNvSpPr/>
          <p:nvPr/>
        </p:nvSpPr>
        <p:spPr>
          <a:xfrm flipH="1">
            <a:off x="7265880" y="2043720"/>
            <a:ext cx="1731600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(poly-time)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67"/>
          <p:cNvSpPr/>
          <p:nvPr/>
        </p:nvSpPr>
        <p:spPr>
          <a:xfrm flipH="1">
            <a:off x="146160" y="1949760"/>
            <a:ext cx="2179440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(unbounded)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7"/>
          <p:cNvSpPr/>
          <p:nvPr/>
        </p:nvSpPr>
        <p:spPr>
          <a:xfrm flipH="1">
            <a:off x="4996080" y="27007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67"/>
          <p:cNvSpPr/>
          <p:nvPr/>
        </p:nvSpPr>
        <p:spPr>
          <a:xfrm flipH="1">
            <a:off x="4246560" y="27007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67"/>
          <p:cNvSpPr/>
          <p:nvPr/>
        </p:nvSpPr>
        <p:spPr>
          <a:xfrm flipH="1">
            <a:off x="5008680" y="308160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67"/>
          <p:cNvSpPr/>
          <p:nvPr/>
        </p:nvSpPr>
        <p:spPr>
          <a:xfrm flipH="1">
            <a:off x="4246560" y="308160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67"/>
          <p:cNvSpPr/>
          <p:nvPr/>
        </p:nvSpPr>
        <p:spPr>
          <a:xfrm flipH="1">
            <a:off x="4627800" y="24721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67"/>
          <p:cNvSpPr/>
          <p:nvPr/>
        </p:nvSpPr>
        <p:spPr>
          <a:xfrm flipH="1">
            <a:off x="4627800" y="33739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67"/>
          <p:cNvSpPr/>
          <p:nvPr/>
        </p:nvSpPr>
        <p:spPr>
          <a:xfrm>
            <a:off x="4668840" y="2513520"/>
            <a:ext cx="360" cy="914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0" name="Google Shape;450;p67"/>
          <p:cNvSpPr/>
          <p:nvPr/>
        </p:nvSpPr>
        <p:spPr>
          <a:xfrm>
            <a:off x="4678200" y="2522880"/>
            <a:ext cx="360000" cy="605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1" name="Google Shape;451;p67"/>
          <p:cNvSpPr/>
          <p:nvPr/>
        </p:nvSpPr>
        <p:spPr>
          <a:xfrm flipH="1">
            <a:off x="4298760" y="2513520"/>
            <a:ext cx="358560" cy="626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2" name="Google Shape;452;p67"/>
          <p:cNvSpPr/>
          <p:nvPr/>
        </p:nvSpPr>
        <p:spPr>
          <a:xfrm rot="10800000">
            <a:off x="4299120" y="3129120"/>
            <a:ext cx="7491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3" name="Google Shape;453;p67"/>
          <p:cNvSpPr/>
          <p:nvPr/>
        </p:nvSpPr>
        <p:spPr>
          <a:xfrm rot="10800000">
            <a:off x="5047920" y="2718360"/>
            <a:ext cx="360" cy="411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4" name="Google Shape;454;p67"/>
          <p:cNvSpPr/>
          <p:nvPr/>
        </p:nvSpPr>
        <p:spPr>
          <a:xfrm flipH="1">
            <a:off x="4293000" y="2718360"/>
            <a:ext cx="749160" cy="1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5" name="Google Shape;455;p67"/>
          <p:cNvSpPr/>
          <p:nvPr/>
        </p:nvSpPr>
        <p:spPr>
          <a:xfrm>
            <a:off x="4298760" y="2738880"/>
            <a:ext cx="379080" cy="677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6" name="Google Shape;456;p67"/>
          <p:cNvSpPr/>
          <p:nvPr/>
        </p:nvSpPr>
        <p:spPr>
          <a:xfrm flipH="1">
            <a:off x="4507560" y="212940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67"/>
          <p:cNvSpPr/>
          <p:nvPr/>
        </p:nvSpPr>
        <p:spPr>
          <a:xfrm flipH="1">
            <a:off x="3923280" y="244836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67"/>
          <p:cNvSpPr/>
          <p:nvPr/>
        </p:nvSpPr>
        <p:spPr>
          <a:xfrm flipH="1">
            <a:off x="3935880" y="30200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7"/>
          <p:cNvSpPr/>
          <p:nvPr/>
        </p:nvSpPr>
        <p:spPr>
          <a:xfrm flipH="1">
            <a:off x="4497840" y="345960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67"/>
          <p:cNvSpPr/>
          <p:nvPr/>
        </p:nvSpPr>
        <p:spPr>
          <a:xfrm flipH="1">
            <a:off x="5029920" y="310392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67"/>
          <p:cNvSpPr/>
          <p:nvPr/>
        </p:nvSpPr>
        <p:spPr>
          <a:xfrm flipH="1">
            <a:off x="5076000" y="245160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7360" y="2920680"/>
            <a:ext cx="1178640" cy="181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640" y="2925000"/>
            <a:ext cx="1328040" cy="181692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7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67"/>
          <p:cNvSpPr/>
          <p:nvPr/>
        </p:nvSpPr>
        <p:spPr>
          <a:xfrm flipH="1">
            <a:off x="3458160" y="1571760"/>
            <a:ext cx="2401920" cy="4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common input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67"/>
          <p:cNvSpPr/>
          <p:nvPr/>
        </p:nvSpPr>
        <p:spPr>
          <a:xfrm>
            <a:off x="2558880" y="3583080"/>
            <a:ext cx="482760" cy="797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67" name="Google Shape;467;p67"/>
          <p:cNvSpPr/>
          <p:nvPr/>
        </p:nvSpPr>
        <p:spPr>
          <a:xfrm rot="10800000">
            <a:off x="2076480" y="3807720"/>
            <a:ext cx="92448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68" name="Google Shape;468;p67"/>
          <p:cNvSpPr/>
          <p:nvPr/>
        </p:nvSpPr>
        <p:spPr>
          <a:xfrm rot="10800000">
            <a:off x="2517840" y="3591720"/>
            <a:ext cx="49320" cy="108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69" name="Google Shape;469;p67"/>
          <p:cNvSpPr/>
          <p:nvPr/>
        </p:nvSpPr>
        <p:spPr>
          <a:xfrm>
            <a:off x="3066120" y="3865680"/>
            <a:ext cx="7920" cy="515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70" name="Google Shape;470;p67"/>
          <p:cNvSpPr/>
          <p:nvPr/>
        </p:nvSpPr>
        <p:spPr>
          <a:xfrm rot="10800000">
            <a:off x="2043720" y="4447800"/>
            <a:ext cx="9813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71" name="Google Shape;471;p67"/>
          <p:cNvSpPr/>
          <p:nvPr/>
        </p:nvSpPr>
        <p:spPr>
          <a:xfrm>
            <a:off x="2051640" y="3841200"/>
            <a:ext cx="481320" cy="855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72" name="Google Shape;472;p67"/>
          <p:cNvSpPr/>
          <p:nvPr/>
        </p:nvSpPr>
        <p:spPr>
          <a:xfrm flipH="1">
            <a:off x="2012400" y="3574440"/>
            <a:ext cx="466920" cy="823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73" name="Google Shape;473;p67"/>
          <p:cNvSpPr/>
          <p:nvPr/>
        </p:nvSpPr>
        <p:spPr>
          <a:xfrm flipH="1">
            <a:off x="3002760" y="3758040"/>
            <a:ext cx="105480" cy="10728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67"/>
          <p:cNvSpPr/>
          <p:nvPr/>
        </p:nvSpPr>
        <p:spPr>
          <a:xfrm flipH="1">
            <a:off x="3007800" y="4376880"/>
            <a:ext cx="105480" cy="107280"/>
          </a:xfrm>
          <a:prstGeom prst="ellipse">
            <a:avLst/>
          </a:prstGeom>
          <a:solidFill>
            <a:srgbClr val="1F497D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67"/>
          <p:cNvSpPr/>
          <p:nvPr/>
        </p:nvSpPr>
        <p:spPr>
          <a:xfrm flipH="1">
            <a:off x="1935000" y="4379040"/>
            <a:ext cx="105480" cy="10728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67"/>
          <p:cNvSpPr/>
          <p:nvPr/>
        </p:nvSpPr>
        <p:spPr>
          <a:xfrm flipH="1">
            <a:off x="2512440" y="4680720"/>
            <a:ext cx="105480" cy="10728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67"/>
          <p:cNvSpPr/>
          <p:nvPr/>
        </p:nvSpPr>
        <p:spPr>
          <a:xfrm flipH="1">
            <a:off x="2459880" y="3486960"/>
            <a:ext cx="105480" cy="107280"/>
          </a:xfrm>
          <a:prstGeom prst="ellipse">
            <a:avLst/>
          </a:prstGeom>
          <a:solidFill>
            <a:srgbClr val="EF6C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67"/>
          <p:cNvSpPr/>
          <p:nvPr/>
        </p:nvSpPr>
        <p:spPr>
          <a:xfrm flipH="1">
            <a:off x="3002760" y="3758040"/>
            <a:ext cx="105480" cy="10728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67"/>
          <p:cNvSpPr/>
          <p:nvPr/>
        </p:nvSpPr>
        <p:spPr>
          <a:xfrm flipH="1">
            <a:off x="1965240" y="3771720"/>
            <a:ext cx="105480" cy="10728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67"/>
          <p:cNvSpPr/>
          <p:nvPr/>
        </p:nvSpPr>
        <p:spPr>
          <a:xfrm flipH="1">
            <a:off x="3007800" y="4376880"/>
            <a:ext cx="105480" cy="10728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67"/>
          <p:cNvSpPr/>
          <p:nvPr/>
        </p:nvSpPr>
        <p:spPr>
          <a:xfrm flipH="1">
            <a:off x="1935000" y="4379040"/>
            <a:ext cx="105480" cy="10728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67"/>
          <p:cNvSpPr/>
          <p:nvPr/>
        </p:nvSpPr>
        <p:spPr>
          <a:xfrm flipH="1">
            <a:off x="2512440" y="4680720"/>
            <a:ext cx="105480" cy="10728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67"/>
          <p:cNvSpPr/>
          <p:nvPr/>
        </p:nvSpPr>
        <p:spPr>
          <a:xfrm flipH="1">
            <a:off x="2459880" y="3486960"/>
            <a:ext cx="105480" cy="10728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67"/>
          <p:cNvSpPr/>
          <p:nvPr/>
        </p:nvSpPr>
        <p:spPr>
          <a:xfrm flipH="1">
            <a:off x="6793200" y="2687400"/>
            <a:ext cx="46692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8"/>
          <p:cNvSpPr txBox="1"/>
          <p:nvPr/>
        </p:nvSpPr>
        <p:spPr>
          <a:xfrm>
            <a:off x="866160" y="53748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side computation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68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68"/>
          <p:cNvSpPr/>
          <p:nvPr/>
        </p:nvSpPr>
        <p:spPr>
          <a:xfrm>
            <a:off x="986400" y="1318320"/>
            <a:ext cx="6597000" cy="5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86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Noto Sans Symbols"/>
              <a:buAutoNum type="arabicPeriod"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Select random permutation and color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Google Shape;493;p68"/>
          <p:cNvGrpSpPr/>
          <p:nvPr/>
        </p:nvGrpSpPr>
        <p:grpSpPr>
          <a:xfrm>
            <a:off x="4896720" y="2516760"/>
            <a:ext cx="1658160" cy="268200"/>
            <a:chOff x="4896720" y="2516760"/>
            <a:chExt cx="1658160" cy="268200"/>
          </a:xfrm>
        </p:grpSpPr>
        <p:sp>
          <p:nvSpPr>
            <p:cNvPr id="494" name="Google Shape;494;p68"/>
            <p:cNvSpPr/>
            <p:nvPr/>
          </p:nvSpPr>
          <p:spPr>
            <a:xfrm>
              <a:off x="489672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8"/>
            <p:cNvSpPr/>
            <p:nvPr/>
          </p:nvSpPr>
          <p:spPr>
            <a:xfrm>
              <a:off x="518652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8"/>
            <p:cNvSpPr/>
            <p:nvPr/>
          </p:nvSpPr>
          <p:spPr>
            <a:xfrm>
              <a:off x="547344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8"/>
            <p:cNvSpPr/>
            <p:nvPr/>
          </p:nvSpPr>
          <p:spPr>
            <a:xfrm>
              <a:off x="576036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8"/>
            <p:cNvSpPr/>
            <p:nvPr/>
          </p:nvSpPr>
          <p:spPr>
            <a:xfrm>
              <a:off x="604728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8"/>
            <p:cNvSpPr/>
            <p:nvPr/>
          </p:nvSpPr>
          <p:spPr>
            <a:xfrm>
              <a:off x="633456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8"/>
            <p:cNvSpPr/>
            <p:nvPr/>
          </p:nvSpPr>
          <p:spPr>
            <a:xfrm>
              <a:off x="6129000" y="2590920"/>
              <a:ext cx="84240" cy="8604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8"/>
            <p:cNvSpPr/>
            <p:nvPr/>
          </p:nvSpPr>
          <p:spPr>
            <a:xfrm>
              <a:off x="4969080" y="2590920"/>
              <a:ext cx="84240" cy="8604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3333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8"/>
            <p:cNvSpPr/>
            <p:nvPr/>
          </p:nvSpPr>
          <p:spPr>
            <a:xfrm>
              <a:off x="5258880" y="2590920"/>
              <a:ext cx="84240" cy="8604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8"/>
            <p:cNvSpPr/>
            <p:nvPr/>
          </p:nvSpPr>
          <p:spPr>
            <a:xfrm>
              <a:off x="5549040" y="2590920"/>
              <a:ext cx="84240" cy="8604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8"/>
            <p:cNvSpPr/>
            <p:nvPr/>
          </p:nvSpPr>
          <p:spPr>
            <a:xfrm>
              <a:off x="5838840" y="2590920"/>
              <a:ext cx="84240" cy="8604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8"/>
            <p:cNvSpPr/>
            <p:nvPr/>
          </p:nvSpPr>
          <p:spPr>
            <a:xfrm>
              <a:off x="6129000" y="2590920"/>
              <a:ext cx="84240" cy="8604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8"/>
            <p:cNvSpPr/>
            <p:nvPr/>
          </p:nvSpPr>
          <p:spPr>
            <a:xfrm>
              <a:off x="6406920" y="2590920"/>
              <a:ext cx="84240" cy="8604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68"/>
          <p:cNvSpPr/>
          <p:nvPr/>
        </p:nvSpPr>
        <p:spPr>
          <a:xfrm>
            <a:off x="1094040" y="3792600"/>
            <a:ext cx="6890400" cy="63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2.  Lock the vertices in individual boxes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8"/>
          <p:cNvSpPr/>
          <p:nvPr/>
        </p:nvSpPr>
        <p:spPr>
          <a:xfrm>
            <a:off x="2462400" y="2221200"/>
            <a:ext cx="600120" cy="890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09" name="Google Shape;509;p68"/>
          <p:cNvSpPr/>
          <p:nvPr/>
        </p:nvSpPr>
        <p:spPr>
          <a:xfrm rot="10800000">
            <a:off x="1862640" y="2471760"/>
            <a:ext cx="11491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0" name="Google Shape;510;p68"/>
          <p:cNvSpPr/>
          <p:nvPr/>
        </p:nvSpPr>
        <p:spPr>
          <a:xfrm rot="10800000">
            <a:off x="2411640" y="2230560"/>
            <a:ext cx="61200" cy="1215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1" name="Google Shape;511;p68"/>
          <p:cNvSpPr/>
          <p:nvPr/>
        </p:nvSpPr>
        <p:spPr>
          <a:xfrm>
            <a:off x="3092400" y="2536560"/>
            <a:ext cx="9720" cy="574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2" name="Google Shape;512;p68"/>
          <p:cNvSpPr/>
          <p:nvPr/>
        </p:nvSpPr>
        <p:spPr>
          <a:xfrm rot="10800000">
            <a:off x="1822320" y="3186360"/>
            <a:ext cx="12193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3" name="Google Shape;513;p68"/>
          <p:cNvSpPr/>
          <p:nvPr/>
        </p:nvSpPr>
        <p:spPr>
          <a:xfrm>
            <a:off x="1832040" y="2509200"/>
            <a:ext cx="598320" cy="954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4" name="Google Shape;514;p68"/>
          <p:cNvSpPr/>
          <p:nvPr/>
        </p:nvSpPr>
        <p:spPr>
          <a:xfrm flipH="1">
            <a:off x="1790640" y="2211480"/>
            <a:ext cx="580320" cy="918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5" name="Google Shape;515;p68"/>
          <p:cNvSpPr/>
          <p:nvPr/>
        </p:nvSpPr>
        <p:spPr>
          <a:xfrm flipH="1">
            <a:off x="3015000" y="2416320"/>
            <a:ext cx="131400" cy="11952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68"/>
          <p:cNvSpPr/>
          <p:nvPr/>
        </p:nvSpPr>
        <p:spPr>
          <a:xfrm flipH="1">
            <a:off x="3021480" y="3106800"/>
            <a:ext cx="131400" cy="119520"/>
          </a:xfrm>
          <a:prstGeom prst="ellipse">
            <a:avLst/>
          </a:prstGeom>
          <a:solidFill>
            <a:srgbClr val="1F497D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68"/>
          <p:cNvSpPr/>
          <p:nvPr/>
        </p:nvSpPr>
        <p:spPr>
          <a:xfrm flipH="1">
            <a:off x="1688040" y="3109320"/>
            <a:ext cx="131400" cy="11952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68"/>
          <p:cNvSpPr/>
          <p:nvPr/>
        </p:nvSpPr>
        <p:spPr>
          <a:xfrm flipH="1">
            <a:off x="2340720" y="2113920"/>
            <a:ext cx="131400" cy="119520"/>
          </a:xfrm>
          <a:prstGeom prst="ellipse">
            <a:avLst/>
          </a:prstGeom>
          <a:solidFill>
            <a:srgbClr val="EF6C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68"/>
          <p:cNvSpPr/>
          <p:nvPr/>
        </p:nvSpPr>
        <p:spPr>
          <a:xfrm flipH="1">
            <a:off x="3015000" y="2416320"/>
            <a:ext cx="131400" cy="11952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68"/>
          <p:cNvSpPr/>
          <p:nvPr/>
        </p:nvSpPr>
        <p:spPr>
          <a:xfrm flipH="1">
            <a:off x="1725840" y="2431800"/>
            <a:ext cx="131400" cy="11952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68"/>
          <p:cNvSpPr/>
          <p:nvPr/>
        </p:nvSpPr>
        <p:spPr>
          <a:xfrm flipH="1">
            <a:off x="3021480" y="3106800"/>
            <a:ext cx="131400" cy="11952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68"/>
          <p:cNvSpPr/>
          <p:nvPr/>
        </p:nvSpPr>
        <p:spPr>
          <a:xfrm flipH="1">
            <a:off x="1688040" y="3109320"/>
            <a:ext cx="131400" cy="11952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8"/>
          <p:cNvSpPr/>
          <p:nvPr/>
        </p:nvSpPr>
        <p:spPr>
          <a:xfrm flipH="1">
            <a:off x="2405880" y="3446280"/>
            <a:ext cx="131400" cy="11952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68"/>
          <p:cNvSpPr/>
          <p:nvPr/>
        </p:nvSpPr>
        <p:spPr>
          <a:xfrm flipH="1">
            <a:off x="2340720" y="2113920"/>
            <a:ext cx="131400" cy="11952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68"/>
          <p:cNvSpPr/>
          <p:nvPr/>
        </p:nvSpPr>
        <p:spPr>
          <a:xfrm>
            <a:off x="3481200" y="2794320"/>
            <a:ext cx="112680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26" name="Google Shape;526;p68"/>
          <p:cNvSpPr/>
          <p:nvPr/>
        </p:nvSpPr>
        <p:spPr>
          <a:xfrm rot="10800000" flipH="1">
            <a:off x="3432960" y="4944240"/>
            <a:ext cx="1761120" cy="7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527" name="Google Shape;52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756600" y="452088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908880" y="467352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061520" y="482580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213800" y="497808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366080" y="513072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518720" y="5283000"/>
            <a:ext cx="456840" cy="22824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8"/>
          <p:cNvSpPr/>
          <p:nvPr/>
        </p:nvSpPr>
        <p:spPr>
          <a:xfrm>
            <a:off x="556848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68"/>
          <p:cNvSpPr/>
          <p:nvPr/>
        </p:nvSpPr>
        <p:spPr>
          <a:xfrm>
            <a:off x="587340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8"/>
          <p:cNvSpPr/>
          <p:nvPr/>
        </p:nvSpPr>
        <p:spPr>
          <a:xfrm>
            <a:off x="617508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68"/>
          <p:cNvSpPr/>
          <p:nvPr/>
        </p:nvSpPr>
        <p:spPr>
          <a:xfrm>
            <a:off x="647676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68"/>
          <p:cNvSpPr/>
          <p:nvPr/>
        </p:nvSpPr>
        <p:spPr>
          <a:xfrm>
            <a:off x="677844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68"/>
          <p:cNvSpPr/>
          <p:nvPr/>
        </p:nvSpPr>
        <p:spPr>
          <a:xfrm>
            <a:off x="708012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68"/>
          <p:cNvGrpSpPr/>
          <p:nvPr/>
        </p:nvGrpSpPr>
        <p:grpSpPr>
          <a:xfrm>
            <a:off x="1315080" y="4863960"/>
            <a:ext cx="1742760" cy="276120"/>
            <a:chOff x="1315080" y="4863960"/>
            <a:chExt cx="1742760" cy="276120"/>
          </a:xfrm>
        </p:grpSpPr>
        <p:sp>
          <p:nvSpPr>
            <p:cNvPr id="540" name="Google Shape;540;p68"/>
            <p:cNvSpPr/>
            <p:nvPr/>
          </p:nvSpPr>
          <p:spPr>
            <a:xfrm>
              <a:off x="131508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8"/>
            <p:cNvSpPr/>
            <p:nvPr/>
          </p:nvSpPr>
          <p:spPr>
            <a:xfrm>
              <a:off x="162000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8"/>
            <p:cNvSpPr/>
            <p:nvPr/>
          </p:nvSpPr>
          <p:spPr>
            <a:xfrm>
              <a:off x="192168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8"/>
            <p:cNvSpPr/>
            <p:nvPr/>
          </p:nvSpPr>
          <p:spPr>
            <a:xfrm>
              <a:off x="222300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8"/>
            <p:cNvSpPr/>
            <p:nvPr/>
          </p:nvSpPr>
          <p:spPr>
            <a:xfrm>
              <a:off x="252468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8"/>
            <p:cNvSpPr/>
            <p:nvPr/>
          </p:nvSpPr>
          <p:spPr>
            <a:xfrm>
              <a:off x="282636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8"/>
            <p:cNvSpPr/>
            <p:nvPr/>
          </p:nvSpPr>
          <p:spPr>
            <a:xfrm>
              <a:off x="2610360" y="4940280"/>
              <a:ext cx="88560" cy="8856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8"/>
            <p:cNvSpPr/>
            <p:nvPr/>
          </p:nvSpPr>
          <p:spPr>
            <a:xfrm>
              <a:off x="1391400" y="4940280"/>
              <a:ext cx="88560" cy="885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3333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8"/>
            <p:cNvSpPr/>
            <p:nvPr/>
          </p:nvSpPr>
          <p:spPr>
            <a:xfrm>
              <a:off x="1695960" y="4940280"/>
              <a:ext cx="88560" cy="885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8"/>
            <p:cNvSpPr/>
            <p:nvPr/>
          </p:nvSpPr>
          <p:spPr>
            <a:xfrm>
              <a:off x="2000880" y="4940280"/>
              <a:ext cx="88560" cy="8856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8"/>
            <p:cNvSpPr/>
            <p:nvPr/>
          </p:nvSpPr>
          <p:spPr>
            <a:xfrm>
              <a:off x="2305800" y="4940280"/>
              <a:ext cx="88560" cy="885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8"/>
            <p:cNvSpPr/>
            <p:nvPr/>
          </p:nvSpPr>
          <p:spPr>
            <a:xfrm>
              <a:off x="2610360" y="4940280"/>
              <a:ext cx="88560" cy="885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8"/>
            <p:cNvSpPr/>
            <p:nvPr/>
          </p:nvSpPr>
          <p:spPr>
            <a:xfrm>
              <a:off x="2902680" y="4940280"/>
              <a:ext cx="88560" cy="8856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68"/>
          <p:cNvSpPr/>
          <p:nvPr/>
        </p:nvSpPr>
        <p:spPr>
          <a:xfrm flipH="1">
            <a:off x="2513160" y="187776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68"/>
          <p:cNvSpPr/>
          <p:nvPr/>
        </p:nvSpPr>
        <p:spPr>
          <a:xfrm flipH="1">
            <a:off x="1402920" y="2113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68"/>
          <p:cNvSpPr/>
          <p:nvPr/>
        </p:nvSpPr>
        <p:spPr>
          <a:xfrm>
            <a:off x="5453280" y="2113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68"/>
          <p:cNvSpPr/>
          <p:nvPr/>
        </p:nvSpPr>
        <p:spPr>
          <a:xfrm>
            <a:off x="5749200" y="2113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68"/>
          <p:cNvSpPr/>
          <p:nvPr/>
        </p:nvSpPr>
        <p:spPr>
          <a:xfrm>
            <a:off x="6045120" y="2113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68"/>
          <p:cNvSpPr/>
          <p:nvPr/>
        </p:nvSpPr>
        <p:spPr>
          <a:xfrm>
            <a:off x="6341400" y="2113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68"/>
          <p:cNvSpPr/>
          <p:nvPr/>
        </p:nvSpPr>
        <p:spPr>
          <a:xfrm flipH="1">
            <a:off x="1267560" y="29257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68"/>
          <p:cNvSpPr/>
          <p:nvPr/>
        </p:nvSpPr>
        <p:spPr>
          <a:xfrm flipH="1">
            <a:off x="1878840" y="34934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68"/>
          <p:cNvSpPr/>
          <p:nvPr/>
        </p:nvSpPr>
        <p:spPr>
          <a:xfrm flipH="1">
            <a:off x="3166560" y="325980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68"/>
          <p:cNvSpPr/>
          <p:nvPr/>
        </p:nvSpPr>
        <p:spPr>
          <a:xfrm flipH="1">
            <a:off x="3184920" y="2104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68"/>
          <p:cNvSpPr/>
          <p:nvPr/>
        </p:nvSpPr>
        <p:spPr>
          <a:xfrm>
            <a:off x="4861440" y="2104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68"/>
          <p:cNvSpPr/>
          <p:nvPr/>
        </p:nvSpPr>
        <p:spPr>
          <a:xfrm>
            <a:off x="5157360" y="2104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9"/>
          <p:cNvSpPr txBox="1"/>
          <p:nvPr/>
        </p:nvSpPr>
        <p:spPr>
          <a:xfrm>
            <a:off x="570240" y="777960"/>
            <a:ext cx="778644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Completeness: Honest Prover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69"/>
          <p:cNvSpPr/>
          <p:nvPr/>
        </p:nvSpPr>
        <p:spPr>
          <a:xfrm>
            <a:off x="5095440" y="2390040"/>
            <a:ext cx="1019520" cy="386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571" name="Google Shape;571;p69"/>
          <p:cNvSpPr/>
          <p:nvPr/>
        </p:nvSpPr>
        <p:spPr>
          <a:xfrm flipH="1">
            <a:off x="3167640" y="2390040"/>
            <a:ext cx="1248120" cy="332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572" name="Google Shape;572;p69"/>
          <p:cNvSpPr/>
          <p:nvPr/>
        </p:nvSpPr>
        <p:spPr>
          <a:xfrm flipH="1">
            <a:off x="6766560" y="1689840"/>
            <a:ext cx="178056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(poly-time)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69"/>
          <p:cNvSpPr/>
          <p:nvPr/>
        </p:nvSpPr>
        <p:spPr>
          <a:xfrm flipH="1">
            <a:off x="673200" y="1698480"/>
            <a:ext cx="20484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(unbounded)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69"/>
          <p:cNvSpPr/>
          <p:nvPr/>
        </p:nvSpPr>
        <p:spPr>
          <a:xfrm flipH="1">
            <a:off x="4968000" y="226008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69"/>
          <p:cNvSpPr/>
          <p:nvPr/>
        </p:nvSpPr>
        <p:spPr>
          <a:xfrm flipH="1">
            <a:off x="4526640" y="226008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69"/>
          <p:cNvSpPr/>
          <p:nvPr/>
        </p:nvSpPr>
        <p:spPr>
          <a:xfrm flipH="1">
            <a:off x="4975560" y="2524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69"/>
          <p:cNvSpPr/>
          <p:nvPr/>
        </p:nvSpPr>
        <p:spPr>
          <a:xfrm flipH="1">
            <a:off x="4526640" y="2524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69"/>
          <p:cNvSpPr/>
          <p:nvPr/>
        </p:nvSpPr>
        <p:spPr>
          <a:xfrm flipH="1">
            <a:off x="4750920" y="2101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69"/>
          <p:cNvSpPr/>
          <p:nvPr/>
        </p:nvSpPr>
        <p:spPr>
          <a:xfrm flipH="1">
            <a:off x="4750920" y="272700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69"/>
          <p:cNvSpPr/>
          <p:nvPr/>
        </p:nvSpPr>
        <p:spPr>
          <a:xfrm>
            <a:off x="4781160" y="2130120"/>
            <a:ext cx="360" cy="634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1" name="Google Shape;581;p69"/>
          <p:cNvSpPr/>
          <p:nvPr/>
        </p:nvSpPr>
        <p:spPr>
          <a:xfrm>
            <a:off x="4786920" y="2136600"/>
            <a:ext cx="212400" cy="420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2" name="Google Shape;582;p69"/>
          <p:cNvSpPr/>
          <p:nvPr/>
        </p:nvSpPr>
        <p:spPr>
          <a:xfrm flipH="1">
            <a:off x="4557240" y="2130120"/>
            <a:ext cx="211320" cy="434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3" name="Google Shape;583;p69"/>
          <p:cNvSpPr/>
          <p:nvPr/>
        </p:nvSpPr>
        <p:spPr>
          <a:xfrm rot="10800000">
            <a:off x="4563000" y="2557080"/>
            <a:ext cx="4417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4" name="Google Shape;584;p69"/>
          <p:cNvSpPr/>
          <p:nvPr/>
        </p:nvSpPr>
        <p:spPr>
          <a:xfrm rot="10800000">
            <a:off x="5004360" y="2272320"/>
            <a:ext cx="360" cy="28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5" name="Google Shape;585;p69"/>
          <p:cNvSpPr/>
          <p:nvPr/>
        </p:nvSpPr>
        <p:spPr>
          <a:xfrm flipH="1">
            <a:off x="4557240" y="2271960"/>
            <a:ext cx="441720" cy="7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6" name="Google Shape;586;p69"/>
          <p:cNvSpPr/>
          <p:nvPr/>
        </p:nvSpPr>
        <p:spPr>
          <a:xfrm>
            <a:off x="4563360" y="2286360"/>
            <a:ext cx="223200" cy="47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7" name="Google Shape;587;p69"/>
          <p:cNvSpPr/>
          <p:nvPr/>
        </p:nvSpPr>
        <p:spPr>
          <a:xfrm flipH="1">
            <a:off x="4683600" y="18633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69"/>
          <p:cNvSpPr/>
          <p:nvPr/>
        </p:nvSpPr>
        <p:spPr>
          <a:xfrm flipH="1">
            <a:off x="4339440" y="20847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69"/>
          <p:cNvSpPr/>
          <p:nvPr/>
        </p:nvSpPr>
        <p:spPr>
          <a:xfrm flipH="1">
            <a:off x="4347000" y="248148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69"/>
          <p:cNvSpPr/>
          <p:nvPr/>
        </p:nvSpPr>
        <p:spPr>
          <a:xfrm flipH="1">
            <a:off x="4677840" y="27867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9"/>
          <p:cNvSpPr/>
          <p:nvPr/>
        </p:nvSpPr>
        <p:spPr>
          <a:xfrm flipH="1">
            <a:off x="4991400" y="253980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69"/>
          <p:cNvSpPr/>
          <p:nvPr/>
        </p:nvSpPr>
        <p:spPr>
          <a:xfrm flipH="1">
            <a:off x="5018400" y="2086920"/>
            <a:ext cx="231480" cy="2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Google Shape;593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7360" y="2165400"/>
            <a:ext cx="1019880" cy="149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4760" y="2165400"/>
            <a:ext cx="1248120" cy="16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69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69"/>
          <p:cNvSpPr/>
          <p:nvPr/>
        </p:nvSpPr>
        <p:spPr>
          <a:xfrm flipH="1">
            <a:off x="3615480" y="1476000"/>
            <a:ext cx="2257560" cy="42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common input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69"/>
          <p:cNvSpPr/>
          <p:nvPr/>
        </p:nvSpPr>
        <p:spPr>
          <a:xfrm flipH="1">
            <a:off x="503460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69"/>
          <p:cNvSpPr/>
          <p:nvPr/>
        </p:nvSpPr>
        <p:spPr>
          <a:xfrm flipH="1">
            <a:off x="472968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69"/>
          <p:cNvSpPr/>
          <p:nvPr/>
        </p:nvSpPr>
        <p:spPr>
          <a:xfrm flipH="1">
            <a:off x="442836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9"/>
          <p:cNvSpPr/>
          <p:nvPr/>
        </p:nvSpPr>
        <p:spPr>
          <a:xfrm flipH="1">
            <a:off x="412668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9"/>
          <p:cNvSpPr/>
          <p:nvPr/>
        </p:nvSpPr>
        <p:spPr>
          <a:xfrm flipH="1">
            <a:off x="382500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9"/>
          <p:cNvSpPr/>
          <p:nvPr/>
        </p:nvSpPr>
        <p:spPr>
          <a:xfrm flipH="1">
            <a:off x="352332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9"/>
          <p:cNvSpPr/>
          <p:nvPr/>
        </p:nvSpPr>
        <p:spPr>
          <a:xfrm>
            <a:off x="3424680" y="414360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04" name="Google Shape;604;p69"/>
          <p:cNvSpPr/>
          <p:nvPr/>
        </p:nvSpPr>
        <p:spPr>
          <a:xfrm flipH="1">
            <a:off x="165960" y="4229280"/>
            <a:ext cx="3045960" cy="41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1. Permute, color, lock and send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69"/>
          <p:cNvSpPr/>
          <p:nvPr/>
        </p:nvSpPr>
        <p:spPr>
          <a:xfrm flipH="1">
            <a:off x="5979600" y="4305600"/>
            <a:ext cx="26028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2. Pick random edge (u,v) eg: (2,4)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69"/>
          <p:cNvSpPr/>
          <p:nvPr/>
        </p:nvSpPr>
        <p:spPr>
          <a:xfrm>
            <a:off x="3361680" y="519372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07" name="Google Shape;607;p69"/>
          <p:cNvSpPr/>
          <p:nvPr/>
        </p:nvSpPr>
        <p:spPr>
          <a:xfrm flipH="1">
            <a:off x="719280" y="4914360"/>
            <a:ext cx="201024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3. Send keys for vertices u,v (here 2,4)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p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4451760" y="502596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974760" y="5025960"/>
            <a:ext cx="456840" cy="22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9"/>
          <p:cNvSpPr/>
          <p:nvPr/>
        </p:nvSpPr>
        <p:spPr>
          <a:xfrm flipH="1">
            <a:off x="5973840" y="5193720"/>
            <a:ext cx="284652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4. </a:t>
            </a:r>
            <a:r>
              <a:rPr lang="en-US" sz="1800" b="1" i="0" u="none" strike="noStrike" cap="none">
                <a:solidFill>
                  <a:srgbClr val="00663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Accept</a:t>
            </a: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for the round since colors are different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69"/>
          <p:cNvGrpSpPr/>
          <p:nvPr/>
        </p:nvGrpSpPr>
        <p:grpSpPr>
          <a:xfrm>
            <a:off x="5861520" y="5021640"/>
            <a:ext cx="1590840" cy="237240"/>
            <a:chOff x="5861520" y="5021640"/>
            <a:chExt cx="1590840" cy="237240"/>
          </a:xfrm>
        </p:grpSpPr>
        <p:sp>
          <p:nvSpPr>
            <p:cNvPr id="612" name="Google Shape;612;p69"/>
            <p:cNvSpPr/>
            <p:nvPr/>
          </p:nvSpPr>
          <p:spPr>
            <a:xfrm>
              <a:off x="586152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9"/>
            <p:cNvSpPr/>
            <p:nvPr/>
          </p:nvSpPr>
          <p:spPr>
            <a:xfrm>
              <a:off x="61398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9"/>
            <p:cNvSpPr/>
            <p:nvPr/>
          </p:nvSpPr>
          <p:spPr>
            <a:xfrm>
              <a:off x="64152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9"/>
            <p:cNvSpPr/>
            <p:nvPr/>
          </p:nvSpPr>
          <p:spPr>
            <a:xfrm>
              <a:off x="66906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9"/>
            <p:cNvSpPr/>
            <p:nvPr/>
          </p:nvSpPr>
          <p:spPr>
            <a:xfrm>
              <a:off x="69660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9"/>
            <p:cNvSpPr/>
            <p:nvPr/>
          </p:nvSpPr>
          <p:spPr>
            <a:xfrm>
              <a:off x="724104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9"/>
            <p:cNvSpPr/>
            <p:nvPr/>
          </p:nvSpPr>
          <p:spPr>
            <a:xfrm>
              <a:off x="6209280" y="5087160"/>
              <a:ext cx="80640" cy="759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9"/>
            <p:cNvSpPr/>
            <p:nvPr/>
          </p:nvSpPr>
          <p:spPr>
            <a:xfrm>
              <a:off x="6765840" y="5087160"/>
              <a:ext cx="80640" cy="759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69"/>
          <p:cNvSpPr/>
          <p:nvPr/>
        </p:nvSpPr>
        <p:spPr>
          <a:xfrm flipH="1">
            <a:off x="4103640" y="4313160"/>
            <a:ext cx="749160" cy="2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2,4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69"/>
          <p:cNvSpPr/>
          <p:nvPr/>
        </p:nvSpPr>
        <p:spPr>
          <a:xfrm rot="10800000">
            <a:off x="3421080" y="4684680"/>
            <a:ext cx="22024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22" name="Google Shape;622;p69"/>
          <p:cNvSpPr/>
          <p:nvPr/>
        </p:nvSpPr>
        <p:spPr>
          <a:xfrm flipH="1">
            <a:off x="675720" y="5888520"/>
            <a:ext cx="769248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Completeness: Prover honest; accept after k rounds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3" name="Google Shape;623;p69"/>
          <p:cNvGrpSpPr/>
          <p:nvPr/>
        </p:nvGrpSpPr>
        <p:grpSpPr>
          <a:xfrm>
            <a:off x="719280" y="3572280"/>
            <a:ext cx="1408680" cy="200520"/>
            <a:chOff x="719280" y="3572280"/>
            <a:chExt cx="1408680" cy="200520"/>
          </a:xfrm>
        </p:grpSpPr>
        <p:sp>
          <p:nvSpPr>
            <p:cNvPr id="624" name="Google Shape;624;p69"/>
            <p:cNvSpPr/>
            <p:nvPr/>
          </p:nvSpPr>
          <p:spPr>
            <a:xfrm>
              <a:off x="71928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9"/>
            <p:cNvSpPr/>
            <p:nvPr/>
          </p:nvSpPr>
          <p:spPr>
            <a:xfrm>
              <a:off x="96552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9"/>
            <p:cNvSpPr/>
            <p:nvPr/>
          </p:nvSpPr>
          <p:spPr>
            <a:xfrm>
              <a:off x="120960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9"/>
            <p:cNvSpPr/>
            <p:nvPr/>
          </p:nvSpPr>
          <p:spPr>
            <a:xfrm>
              <a:off x="145332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9"/>
            <p:cNvSpPr/>
            <p:nvPr/>
          </p:nvSpPr>
          <p:spPr>
            <a:xfrm>
              <a:off x="169704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9"/>
            <p:cNvSpPr/>
            <p:nvPr/>
          </p:nvSpPr>
          <p:spPr>
            <a:xfrm>
              <a:off x="194076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9"/>
            <p:cNvSpPr/>
            <p:nvPr/>
          </p:nvSpPr>
          <p:spPr>
            <a:xfrm>
              <a:off x="1766160" y="3627720"/>
              <a:ext cx="71280" cy="6408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9"/>
            <p:cNvSpPr/>
            <p:nvPr/>
          </p:nvSpPr>
          <p:spPr>
            <a:xfrm>
              <a:off x="780840" y="3627720"/>
              <a:ext cx="71280" cy="6408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3333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9"/>
            <p:cNvSpPr/>
            <p:nvPr/>
          </p:nvSpPr>
          <p:spPr>
            <a:xfrm>
              <a:off x="1027440" y="3627720"/>
              <a:ext cx="71280" cy="6408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9"/>
            <p:cNvSpPr/>
            <p:nvPr/>
          </p:nvSpPr>
          <p:spPr>
            <a:xfrm>
              <a:off x="1273680" y="3627720"/>
              <a:ext cx="71280" cy="6408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9"/>
            <p:cNvSpPr/>
            <p:nvPr/>
          </p:nvSpPr>
          <p:spPr>
            <a:xfrm>
              <a:off x="1519920" y="3627720"/>
              <a:ext cx="71280" cy="6408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9"/>
            <p:cNvSpPr/>
            <p:nvPr/>
          </p:nvSpPr>
          <p:spPr>
            <a:xfrm>
              <a:off x="1766160" y="3627720"/>
              <a:ext cx="71280" cy="6408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9"/>
            <p:cNvSpPr/>
            <p:nvPr/>
          </p:nvSpPr>
          <p:spPr>
            <a:xfrm>
              <a:off x="2002320" y="3627720"/>
              <a:ext cx="71280" cy="6408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0"/>
          <p:cNvSpPr txBox="1"/>
          <p:nvPr/>
        </p:nvSpPr>
        <p:spPr>
          <a:xfrm>
            <a:off x="731520" y="777960"/>
            <a:ext cx="780624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Soundness: Dishonest Prover</a:t>
            </a:r>
            <a:endParaRPr sz="4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70"/>
          <p:cNvSpPr/>
          <p:nvPr/>
        </p:nvSpPr>
        <p:spPr>
          <a:xfrm>
            <a:off x="5382000" y="2715120"/>
            <a:ext cx="846720" cy="414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643" name="Google Shape;643;p70"/>
          <p:cNvSpPr/>
          <p:nvPr/>
        </p:nvSpPr>
        <p:spPr>
          <a:xfrm flipH="1">
            <a:off x="3549240" y="2594880"/>
            <a:ext cx="853920" cy="551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644" name="Google Shape;644;p70"/>
          <p:cNvSpPr/>
          <p:nvPr/>
        </p:nvSpPr>
        <p:spPr>
          <a:xfrm flipH="1">
            <a:off x="7192800" y="1774440"/>
            <a:ext cx="162756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(poly-time)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70"/>
          <p:cNvSpPr/>
          <p:nvPr/>
        </p:nvSpPr>
        <p:spPr>
          <a:xfrm flipH="1">
            <a:off x="673200" y="1698480"/>
            <a:ext cx="20484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(unbounded)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6" name="Google Shape;646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8320" y="2503080"/>
            <a:ext cx="1004040" cy="128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8360" y="2503080"/>
            <a:ext cx="1100520" cy="128772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70"/>
          <p:cNvSpPr txBox="1"/>
          <p:nvPr/>
        </p:nvSpPr>
        <p:spPr>
          <a:xfrm>
            <a:off x="6362640" y="6261840"/>
            <a:ext cx="188604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9" name="Google Shape;649;p70"/>
          <p:cNvSpPr/>
          <p:nvPr/>
        </p:nvSpPr>
        <p:spPr>
          <a:xfrm flipH="1">
            <a:off x="3796560" y="1420560"/>
            <a:ext cx="1990080" cy="33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common input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p70"/>
          <p:cNvGrpSpPr/>
          <p:nvPr/>
        </p:nvGrpSpPr>
        <p:grpSpPr>
          <a:xfrm>
            <a:off x="1281240" y="2566800"/>
            <a:ext cx="1438560" cy="293760"/>
            <a:chOff x="1281240" y="2566800"/>
            <a:chExt cx="1438560" cy="293760"/>
          </a:xfrm>
        </p:grpSpPr>
        <p:sp>
          <p:nvSpPr>
            <p:cNvPr id="651" name="Google Shape;651;p70"/>
            <p:cNvSpPr/>
            <p:nvPr/>
          </p:nvSpPr>
          <p:spPr>
            <a:xfrm>
              <a:off x="128124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0"/>
            <p:cNvSpPr/>
            <p:nvPr/>
          </p:nvSpPr>
          <p:spPr>
            <a:xfrm>
              <a:off x="153288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0"/>
            <p:cNvSpPr/>
            <p:nvPr/>
          </p:nvSpPr>
          <p:spPr>
            <a:xfrm>
              <a:off x="178164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0"/>
            <p:cNvSpPr/>
            <p:nvPr/>
          </p:nvSpPr>
          <p:spPr>
            <a:xfrm>
              <a:off x="203076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0"/>
            <p:cNvSpPr/>
            <p:nvPr/>
          </p:nvSpPr>
          <p:spPr>
            <a:xfrm>
              <a:off x="227952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0"/>
            <p:cNvSpPr/>
            <p:nvPr/>
          </p:nvSpPr>
          <p:spPr>
            <a:xfrm>
              <a:off x="252864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0"/>
            <p:cNvSpPr/>
            <p:nvPr/>
          </p:nvSpPr>
          <p:spPr>
            <a:xfrm>
              <a:off x="2350440" y="2647800"/>
              <a:ext cx="73080" cy="9432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0"/>
            <p:cNvSpPr/>
            <p:nvPr/>
          </p:nvSpPr>
          <p:spPr>
            <a:xfrm>
              <a:off x="1344240" y="2647800"/>
              <a:ext cx="73080" cy="9432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3333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0"/>
            <p:cNvSpPr/>
            <p:nvPr/>
          </p:nvSpPr>
          <p:spPr>
            <a:xfrm>
              <a:off x="1595880" y="2647800"/>
              <a:ext cx="73080" cy="9432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0"/>
            <p:cNvSpPr/>
            <p:nvPr/>
          </p:nvSpPr>
          <p:spPr>
            <a:xfrm>
              <a:off x="1847160" y="2647800"/>
              <a:ext cx="73080" cy="9432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0"/>
            <p:cNvSpPr/>
            <p:nvPr/>
          </p:nvSpPr>
          <p:spPr>
            <a:xfrm>
              <a:off x="2098800" y="2647800"/>
              <a:ext cx="73080" cy="9432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0"/>
            <p:cNvSpPr/>
            <p:nvPr/>
          </p:nvSpPr>
          <p:spPr>
            <a:xfrm>
              <a:off x="2350440" y="2647800"/>
              <a:ext cx="73080" cy="9432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0"/>
            <p:cNvSpPr/>
            <p:nvPr/>
          </p:nvSpPr>
          <p:spPr>
            <a:xfrm>
              <a:off x="2591280" y="2647800"/>
              <a:ext cx="73080" cy="9432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70"/>
          <p:cNvSpPr/>
          <p:nvPr/>
        </p:nvSpPr>
        <p:spPr>
          <a:xfrm flipH="1">
            <a:off x="503460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70"/>
          <p:cNvSpPr/>
          <p:nvPr/>
        </p:nvSpPr>
        <p:spPr>
          <a:xfrm flipH="1">
            <a:off x="472968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70"/>
          <p:cNvSpPr/>
          <p:nvPr/>
        </p:nvSpPr>
        <p:spPr>
          <a:xfrm flipH="1">
            <a:off x="442836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70"/>
          <p:cNvSpPr/>
          <p:nvPr/>
        </p:nvSpPr>
        <p:spPr>
          <a:xfrm flipH="1">
            <a:off x="412668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70"/>
          <p:cNvSpPr/>
          <p:nvPr/>
        </p:nvSpPr>
        <p:spPr>
          <a:xfrm flipH="1">
            <a:off x="382500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70"/>
          <p:cNvSpPr/>
          <p:nvPr/>
        </p:nvSpPr>
        <p:spPr>
          <a:xfrm flipH="1">
            <a:off x="352332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70"/>
          <p:cNvSpPr/>
          <p:nvPr/>
        </p:nvSpPr>
        <p:spPr>
          <a:xfrm>
            <a:off x="3424680" y="414360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71" name="Google Shape;671;p70"/>
          <p:cNvSpPr/>
          <p:nvPr/>
        </p:nvSpPr>
        <p:spPr>
          <a:xfrm flipH="1">
            <a:off x="827280" y="4387320"/>
            <a:ext cx="2202480" cy="41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1. Permute, color, lock and send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70"/>
          <p:cNvSpPr/>
          <p:nvPr/>
        </p:nvSpPr>
        <p:spPr>
          <a:xfrm flipH="1">
            <a:off x="5828040" y="4313520"/>
            <a:ext cx="241452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2. Pick random edge (u,v) eg: (4,5)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70"/>
          <p:cNvSpPr/>
          <p:nvPr/>
        </p:nvSpPr>
        <p:spPr>
          <a:xfrm>
            <a:off x="3361680" y="519372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74" name="Google Shape;674;p70"/>
          <p:cNvSpPr/>
          <p:nvPr/>
        </p:nvSpPr>
        <p:spPr>
          <a:xfrm flipH="1">
            <a:off x="785880" y="4931280"/>
            <a:ext cx="201024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3. Send keys for vertices u,v (here 4,5)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5" name="Google Shape;675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4479840" y="500220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4197960" y="5002200"/>
            <a:ext cx="456840" cy="22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70"/>
          <p:cNvSpPr/>
          <p:nvPr/>
        </p:nvSpPr>
        <p:spPr>
          <a:xfrm flipH="1">
            <a:off x="5833800" y="5287680"/>
            <a:ext cx="27036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4. </a:t>
            </a:r>
            <a:r>
              <a:rPr lang="en-US" sz="1800" b="1" i="0" u="none" strike="noStrike" cap="none">
                <a:solidFill>
                  <a:srgbClr val="CC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Reject</a:t>
            </a: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since colors are same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70"/>
          <p:cNvSpPr/>
          <p:nvPr/>
        </p:nvSpPr>
        <p:spPr>
          <a:xfrm flipH="1">
            <a:off x="4103640" y="4313160"/>
            <a:ext cx="749160" cy="2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4,5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70"/>
          <p:cNvSpPr/>
          <p:nvPr/>
        </p:nvSpPr>
        <p:spPr>
          <a:xfrm rot="10800000">
            <a:off x="3421080" y="4684680"/>
            <a:ext cx="22024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80" name="Google Shape;680;p70"/>
          <p:cNvSpPr/>
          <p:nvPr/>
        </p:nvSpPr>
        <p:spPr>
          <a:xfrm>
            <a:off x="423000" y="5718960"/>
            <a:ext cx="83988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Soundness: Prover lies; reject in k</a:t>
            </a:r>
            <a:r>
              <a:rPr lang="en-US" sz="2200" b="0" i="0" u="none" strike="noStrike" cap="none" baseline="3000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</a:t>
            </a:r>
            <a:r>
              <a:rPr lang="en-US" sz="2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round ( high probability)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70"/>
          <p:cNvSpPr/>
          <p:nvPr/>
        </p:nvSpPr>
        <p:spPr>
          <a:xfrm flipH="1">
            <a:off x="4493160" y="2240640"/>
            <a:ext cx="421920" cy="252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2" name="Google Shape;682;p70"/>
          <p:cNvSpPr/>
          <p:nvPr/>
        </p:nvSpPr>
        <p:spPr>
          <a:xfrm flipH="1">
            <a:off x="4505400" y="2233440"/>
            <a:ext cx="421920" cy="252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3" name="Google Shape;683;p70"/>
          <p:cNvSpPr/>
          <p:nvPr/>
        </p:nvSpPr>
        <p:spPr>
          <a:xfrm rot="10800000">
            <a:off x="4493520" y="2458800"/>
            <a:ext cx="360" cy="566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4" name="Google Shape;684;p70"/>
          <p:cNvSpPr/>
          <p:nvPr/>
        </p:nvSpPr>
        <p:spPr>
          <a:xfrm flipH="1">
            <a:off x="4901400" y="2471040"/>
            <a:ext cx="411120" cy="845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5" name="Google Shape;685;p70"/>
          <p:cNvSpPr/>
          <p:nvPr/>
        </p:nvSpPr>
        <p:spPr>
          <a:xfrm flipH="1">
            <a:off x="5259960" y="244296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70"/>
          <p:cNvSpPr/>
          <p:nvPr/>
        </p:nvSpPr>
        <p:spPr>
          <a:xfrm flipH="1">
            <a:off x="4450320" y="298728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0"/>
          <p:cNvSpPr/>
          <p:nvPr/>
        </p:nvSpPr>
        <p:spPr>
          <a:xfrm flipH="1">
            <a:off x="4910760" y="2247480"/>
            <a:ext cx="16920" cy="1057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8" name="Google Shape;688;p70"/>
          <p:cNvSpPr/>
          <p:nvPr/>
        </p:nvSpPr>
        <p:spPr>
          <a:xfrm>
            <a:off x="4933800" y="2240640"/>
            <a:ext cx="363240" cy="777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9" name="Google Shape;689;p70"/>
          <p:cNvSpPr/>
          <p:nvPr/>
        </p:nvSpPr>
        <p:spPr>
          <a:xfrm rot="10800000">
            <a:off x="4506120" y="2472840"/>
            <a:ext cx="791640" cy="545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0" name="Google Shape;690;p70"/>
          <p:cNvSpPr/>
          <p:nvPr/>
        </p:nvSpPr>
        <p:spPr>
          <a:xfrm>
            <a:off x="4493880" y="2479680"/>
            <a:ext cx="428400" cy="838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1" name="Google Shape;691;p70"/>
          <p:cNvSpPr/>
          <p:nvPr/>
        </p:nvSpPr>
        <p:spPr>
          <a:xfrm flipH="1">
            <a:off x="4910760" y="3032280"/>
            <a:ext cx="392400" cy="272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2" name="Google Shape;692;p70"/>
          <p:cNvSpPr/>
          <p:nvPr/>
        </p:nvSpPr>
        <p:spPr>
          <a:xfrm flipH="1">
            <a:off x="4481640" y="2479680"/>
            <a:ext cx="821520" cy="55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3" name="Google Shape;693;p70"/>
          <p:cNvSpPr/>
          <p:nvPr/>
        </p:nvSpPr>
        <p:spPr>
          <a:xfrm flipH="1">
            <a:off x="4879800" y="2178720"/>
            <a:ext cx="75960" cy="117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70"/>
          <p:cNvSpPr/>
          <p:nvPr/>
        </p:nvSpPr>
        <p:spPr>
          <a:xfrm flipH="1">
            <a:off x="5256360" y="2978640"/>
            <a:ext cx="75960" cy="87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70"/>
          <p:cNvSpPr/>
          <p:nvPr/>
        </p:nvSpPr>
        <p:spPr>
          <a:xfrm flipH="1">
            <a:off x="4454280" y="2423520"/>
            <a:ext cx="75960" cy="87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70"/>
          <p:cNvSpPr/>
          <p:nvPr/>
        </p:nvSpPr>
        <p:spPr>
          <a:xfrm flipH="1">
            <a:off x="4870800" y="3269520"/>
            <a:ext cx="75960" cy="87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70"/>
          <p:cNvSpPr/>
          <p:nvPr/>
        </p:nvSpPr>
        <p:spPr>
          <a:xfrm flipH="1">
            <a:off x="5256360" y="298584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70"/>
          <p:cNvSpPr/>
          <p:nvPr/>
        </p:nvSpPr>
        <p:spPr>
          <a:xfrm flipH="1">
            <a:off x="4910760" y="2254680"/>
            <a:ext cx="16920" cy="1057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9" name="Google Shape;699;p70"/>
          <p:cNvSpPr/>
          <p:nvPr/>
        </p:nvSpPr>
        <p:spPr>
          <a:xfrm>
            <a:off x="4933800" y="2247480"/>
            <a:ext cx="363240" cy="777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00" name="Google Shape;700;p70"/>
          <p:cNvSpPr/>
          <p:nvPr/>
        </p:nvSpPr>
        <p:spPr>
          <a:xfrm flipH="1">
            <a:off x="4910760" y="3039120"/>
            <a:ext cx="392400" cy="272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01" name="Google Shape;701;p70"/>
          <p:cNvSpPr/>
          <p:nvPr/>
        </p:nvSpPr>
        <p:spPr>
          <a:xfrm flipH="1">
            <a:off x="4454280" y="243072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70"/>
          <p:cNvSpPr/>
          <p:nvPr/>
        </p:nvSpPr>
        <p:spPr>
          <a:xfrm flipH="1">
            <a:off x="4870800" y="327636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70"/>
          <p:cNvSpPr/>
          <p:nvPr/>
        </p:nvSpPr>
        <p:spPr>
          <a:xfrm rot="10800000">
            <a:off x="4518000" y="2479680"/>
            <a:ext cx="791640" cy="545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04" name="Google Shape;704;p70"/>
          <p:cNvSpPr/>
          <p:nvPr/>
        </p:nvSpPr>
        <p:spPr>
          <a:xfrm flipH="1">
            <a:off x="6244200" y="2214000"/>
            <a:ext cx="388440" cy="17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70"/>
          <p:cNvSpPr/>
          <p:nvPr/>
        </p:nvSpPr>
        <p:spPr>
          <a:xfrm flipH="1">
            <a:off x="4454280" y="296424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70"/>
          <p:cNvSpPr/>
          <p:nvPr/>
        </p:nvSpPr>
        <p:spPr>
          <a:xfrm flipH="1">
            <a:off x="5373000" y="22172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70"/>
          <p:cNvSpPr/>
          <p:nvPr/>
        </p:nvSpPr>
        <p:spPr>
          <a:xfrm flipH="1">
            <a:off x="4535280" y="193320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70"/>
          <p:cNvSpPr/>
          <p:nvPr/>
        </p:nvSpPr>
        <p:spPr>
          <a:xfrm flipH="1">
            <a:off x="4080240" y="22172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70"/>
          <p:cNvSpPr/>
          <p:nvPr/>
        </p:nvSpPr>
        <p:spPr>
          <a:xfrm flipH="1">
            <a:off x="4086360" y="285372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70"/>
          <p:cNvSpPr/>
          <p:nvPr/>
        </p:nvSpPr>
        <p:spPr>
          <a:xfrm flipH="1">
            <a:off x="4498560" y="31316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70"/>
          <p:cNvSpPr/>
          <p:nvPr/>
        </p:nvSpPr>
        <p:spPr>
          <a:xfrm flipH="1">
            <a:off x="5289120" y="303912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70"/>
          <p:cNvSpPr/>
          <p:nvPr/>
        </p:nvSpPr>
        <p:spPr>
          <a:xfrm flipH="1">
            <a:off x="1176840" y="3004920"/>
            <a:ext cx="586080" cy="2552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13" name="Google Shape;713;p70"/>
          <p:cNvSpPr/>
          <p:nvPr/>
        </p:nvSpPr>
        <p:spPr>
          <a:xfrm flipH="1">
            <a:off x="1193400" y="2997720"/>
            <a:ext cx="586080" cy="2552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14" name="Google Shape;714;p70"/>
          <p:cNvSpPr/>
          <p:nvPr/>
        </p:nvSpPr>
        <p:spPr>
          <a:xfrm rot="10800000">
            <a:off x="1177560" y="3225240"/>
            <a:ext cx="360" cy="572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15" name="Google Shape;715;p70"/>
          <p:cNvSpPr/>
          <p:nvPr/>
        </p:nvSpPr>
        <p:spPr>
          <a:xfrm flipH="1">
            <a:off x="1743480" y="3237840"/>
            <a:ext cx="570240" cy="85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16" name="Google Shape;716;p70"/>
          <p:cNvSpPr/>
          <p:nvPr/>
        </p:nvSpPr>
        <p:spPr>
          <a:xfrm flipH="1">
            <a:off x="2249640" y="3209400"/>
            <a:ext cx="105120" cy="8892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70"/>
          <p:cNvSpPr/>
          <p:nvPr/>
        </p:nvSpPr>
        <p:spPr>
          <a:xfrm flipH="1">
            <a:off x="1126080" y="3759480"/>
            <a:ext cx="105120" cy="8892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70"/>
          <p:cNvSpPr/>
          <p:nvPr/>
        </p:nvSpPr>
        <p:spPr>
          <a:xfrm flipH="1">
            <a:off x="1764360" y="3012120"/>
            <a:ext cx="23760" cy="1068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19" name="Google Shape;719;p70"/>
          <p:cNvSpPr/>
          <p:nvPr/>
        </p:nvSpPr>
        <p:spPr>
          <a:xfrm>
            <a:off x="1788480" y="3004920"/>
            <a:ext cx="504720" cy="785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20" name="Google Shape;720;p70"/>
          <p:cNvSpPr/>
          <p:nvPr/>
        </p:nvSpPr>
        <p:spPr>
          <a:xfrm rot="10800000">
            <a:off x="1194840" y="3239640"/>
            <a:ext cx="1098360" cy="55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21" name="Google Shape;721;p70"/>
          <p:cNvSpPr/>
          <p:nvPr/>
        </p:nvSpPr>
        <p:spPr>
          <a:xfrm>
            <a:off x="1177920" y="3246480"/>
            <a:ext cx="594720" cy="846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22" name="Google Shape;722;p70"/>
          <p:cNvSpPr/>
          <p:nvPr/>
        </p:nvSpPr>
        <p:spPr>
          <a:xfrm flipH="1">
            <a:off x="1756080" y="3804480"/>
            <a:ext cx="545040" cy="275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23" name="Google Shape;723;p70"/>
          <p:cNvSpPr/>
          <p:nvPr/>
        </p:nvSpPr>
        <p:spPr>
          <a:xfrm flipH="1">
            <a:off x="1161720" y="3246480"/>
            <a:ext cx="1139760" cy="557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24" name="Google Shape;724;p70"/>
          <p:cNvSpPr/>
          <p:nvPr/>
        </p:nvSpPr>
        <p:spPr>
          <a:xfrm flipH="1">
            <a:off x="1738440" y="2958840"/>
            <a:ext cx="105120" cy="8892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70"/>
          <p:cNvSpPr/>
          <p:nvPr/>
        </p:nvSpPr>
        <p:spPr>
          <a:xfrm flipH="1">
            <a:off x="2244240" y="3750480"/>
            <a:ext cx="105120" cy="8892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70"/>
          <p:cNvSpPr/>
          <p:nvPr/>
        </p:nvSpPr>
        <p:spPr>
          <a:xfrm flipH="1">
            <a:off x="1131120" y="3189960"/>
            <a:ext cx="105120" cy="8892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70"/>
          <p:cNvSpPr/>
          <p:nvPr/>
        </p:nvSpPr>
        <p:spPr>
          <a:xfrm flipH="1">
            <a:off x="1709280" y="4044240"/>
            <a:ext cx="105120" cy="8892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70"/>
          <p:cNvSpPr/>
          <p:nvPr/>
        </p:nvSpPr>
        <p:spPr>
          <a:xfrm flipH="1">
            <a:off x="1738440" y="2966040"/>
            <a:ext cx="105120" cy="8892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70"/>
          <p:cNvSpPr/>
          <p:nvPr/>
        </p:nvSpPr>
        <p:spPr>
          <a:xfrm flipH="1">
            <a:off x="2244240" y="3757680"/>
            <a:ext cx="105120" cy="8892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70"/>
          <p:cNvSpPr/>
          <p:nvPr/>
        </p:nvSpPr>
        <p:spPr>
          <a:xfrm flipH="1">
            <a:off x="1764360" y="3018960"/>
            <a:ext cx="23760" cy="1068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31" name="Google Shape;731;p70"/>
          <p:cNvSpPr/>
          <p:nvPr/>
        </p:nvSpPr>
        <p:spPr>
          <a:xfrm>
            <a:off x="1788480" y="3012120"/>
            <a:ext cx="504720" cy="785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32" name="Google Shape;732;p70"/>
          <p:cNvSpPr/>
          <p:nvPr/>
        </p:nvSpPr>
        <p:spPr>
          <a:xfrm>
            <a:off x="1177920" y="3253320"/>
            <a:ext cx="594720" cy="846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33" name="Google Shape;733;p70"/>
          <p:cNvSpPr/>
          <p:nvPr/>
        </p:nvSpPr>
        <p:spPr>
          <a:xfrm flipH="1">
            <a:off x="1756080" y="3811680"/>
            <a:ext cx="545040" cy="275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34" name="Google Shape;734;p70"/>
          <p:cNvSpPr/>
          <p:nvPr/>
        </p:nvSpPr>
        <p:spPr>
          <a:xfrm flipH="1">
            <a:off x="1131120" y="3196800"/>
            <a:ext cx="105120" cy="8892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70"/>
          <p:cNvSpPr/>
          <p:nvPr/>
        </p:nvSpPr>
        <p:spPr>
          <a:xfrm flipH="1">
            <a:off x="1709280" y="4051080"/>
            <a:ext cx="105120" cy="8892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70"/>
          <p:cNvSpPr/>
          <p:nvPr/>
        </p:nvSpPr>
        <p:spPr>
          <a:xfrm rot="10800000">
            <a:off x="1211760" y="3246480"/>
            <a:ext cx="1098360" cy="55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37" name="Google Shape;737;p70"/>
          <p:cNvSpPr/>
          <p:nvPr/>
        </p:nvSpPr>
        <p:spPr>
          <a:xfrm flipH="1">
            <a:off x="2185560" y="3848760"/>
            <a:ext cx="504720" cy="1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70"/>
          <p:cNvSpPr/>
          <p:nvPr/>
        </p:nvSpPr>
        <p:spPr>
          <a:xfrm flipH="1">
            <a:off x="1131120" y="3736080"/>
            <a:ext cx="105120" cy="8892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70"/>
          <p:cNvSpPr/>
          <p:nvPr/>
        </p:nvSpPr>
        <p:spPr>
          <a:xfrm flipH="1">
            <a:off x="2244240" y="3188520"/>
            <a:ext cx="105120" cy="8892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70"/>
          <p:cNvSpPr/>
          <p:nvPr/>
        </p:nvSpPr>
        <p:spPr>
          <a:xfrm flipH="1">
            <a:off x="2232000" y="3728160"/>
            <a:ext cx="75960" cy="9432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1" name="Google Shape;741;p70"/>
          <p:cNvGrpSpPr/>
          <p:nvPr/>
        </p:nvGrpSpPr>
        <p:grpSpPr>
          <a:xfrm>
            <a:off x="5833800" y="4994280"/>
            <a:ext cx="1438200" cy="293760"/>
            <a:chOff x="5833800" y="4994280"/>
            <a:chExt cx="1438200" cy="293760"/>
          </a:xfrm>
        </p:grpSpPr>
        <p:sp>
          <p:nvSpPr>
            <p:cNvPr id="742" name="Google Shape;742;p70"/>
            <p:cNvSpPr/>
            <p:nvPr/>
          </p:nvSpPr>
          <p:spPr>
            <a:xfrm>
              <a:off x="583380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0"/>
            <p:cNvSpPr/>
            <p:nvPr/>
          </p:nvSpPr>
          <p:spPr>
            <a:xfrm>
              <a:off x="608544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0"/>
            <p:cNvSpPr/>
            <p:nvPr/>
          </p:nvSpPr>
          <p:spPr>
            <a:xfrm>
              <a:off x="633420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0"/>
            <p:cNvSpPr/>
            <p:nvPr/>
          </p:nvSpPr>
          <p:spPr>
            <a:xfrm>
              <a:off x="658332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0"/>
            <p:cNvSpPr/>
            <p:nvPr/>
          </p:nvSpPr>
          <p:spPr>
            <a:xfrm>
              <a:off x="683208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0"/>
            <p:cNvSpPr/>
            <p:nvPr/>
          </p:nvSpPr>
          <p:spPr>
            <a:xfrm>
              <a:off x="708084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0"/>
            <p:cNvSpPr/>
            <p:nvPr/>
          </p:nvSpPr>
          <p:spPr>
            <a:xfrm>
              <a:off x="6903000" y="5075280"/>
              <a:ext cx="73080" cy="9432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0"/>
            <p:cNvSpPr/>
            <p:nvPr/>
          </p:nvSpPr>
          <p:spPr>
            <a:xfrm>
              <a:off x="6651360" y="5075280"/>
              <a:ext cx="73080" cy="9432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0"/>
            <p:cNvSpPr/>
            <p:nvPr/>
          </p:nvSpPr>
          <p:spPr>
            <a:xfrm>
              <a:off x="6903000" y="5075280"/>
              <a:ext cx="73080" cy="9432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1"/>
          <p:cNvSpPr txBox="1"/>
          <p:nvPr/>
        </p:nvSpPr>
        <p:spPr>
          <a:xfrm>
            <a:off x="954360" y="823320"/>
            <a:ext cx="7605720" cy="11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C343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Formalizing Zero Knowledge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71"/>
          <p:cNvSpPr txBox="1"/>
          <p:nvPr/>
        </p:nvSpPr>
        <p:spPr>
          <a:xfrm>
            <a:off x="389520" y="2369160"/>
            <a:ext cx="7995600" cy="23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1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learns nothing if it could have “</a:t>
            </a:r>
            <a:r>
              <a:rPr lang="en-US" sz="3600" b="0" i="1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simulated</a:t>
            </a:r>
            <a:r>
              <a:rPr lang="en-US" sz="3600" b="0" i="1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” the interaction on its own.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2"/>
          <p:cNvSpPr/>
          <p:nvPr/>
        </p:nvSpPr>
        <p:spPr>
          <a:xfrm>
            <a:off x="4302000" y="3498840"/>
            <a:ext cx="88560" cy="8856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72"/>
          <p:cNvSpPr/>
          <p:nvPr/>
        </p:nvSpPr>
        <p:spPr>
          <a:xfrm>
            <a:off x="4010040" y="3498840"/>
            <a:ext cx="88560" cy="88560"/>
          </a:xfrm>
          <a:prstGeom prst="ellipse">
            <a:avLst/>
          </a:prstGeom>
          <a:solidFill>
            <a:srgbClr val="333399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72"/>
          <p:cNvSpPr txBox="1"/>
          <p:nvPr/>
        </p:nvSpPr>
        <p:spPr>
          <a:xfrm>
            <a:off x="457200" y="277920"/>
            <a:ext cx="8227800" cy="11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Simulator for 3-Coloring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72"/>
          <p:cNvSpPr/>
          <p:nvPr/>
        </p:nvSpPr>
        <p:spPr>
          <a:xfrm flipH="1">
            <a:off x="1523160" y="2664000"/>
            <a:ext cx="1137960" cy="898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765" name="Google Shape;765;p72"/>
          <p:cNvSpPr/>
          <p:nvPr/>
        </p:nvSpPr>
        <p:spPr>
          <a:xfrm>
            <a:off x="5130720" y="2834280"/>
            <a:ext cx="3560760" cy="405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6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Randomly guess</a:t>
            </a: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verifier’s challenge,</a:t>
            </a: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(2,6)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58464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commitments.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58464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verifier.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58464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guessed correctly,</a:t>
            </a: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simulation.</a:t>
            </a: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try again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72"/>
          <p:cNvSpPr/>
          <p:nvPr/>
        </p:nvSpPr>
        <p:spPr>
          <a:xfrm>
            <a:off x="3036960" y="195264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72"/>
          <p:cNvSpPr/>
          <p:nvPr/>
        </p:nvSpPr>
        <p:spPr>
          <a:xfrm>
            <a:off x="3786120" y="195264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72"/>
          <p:cNvSpPr/>
          <p:nvPr/>
        </p:nvSpPr>
        <p:spPr>
          <a:xfrm>
            <a:off x="3024360" y="23335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72"/>
          <p:cNvSpPr/>
          <p:nvPr/>
        </p:nvSpPr>
        <p:spPr>
          <a:xfrm>
            <a:off x="3786120" y="23335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72"/>
          <p:cNvSpPr/>
          <p:nvPr/>
        </p:nvSpPr>
        <p:spPr>
          <a:xfrm>
            <a:off x="3405240" y="172404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72"/>
          <p:cNvSpPr/>
          <p:nvPr/>
        </p:nvSpPr>
        <p:spPr>
          <a:xfrm>
            <a:off x="3405240" y="262584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72"/>
          <p:cNvSpPr/>
          <p:nvPr/>
        </p:nvSpPr>
        <p:spPr>
          <a:xfrm>
            <a:off x="3452760" y="1765440"/>
            <a:ext cx="360" cy="914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3" name="Google Shape;773;p72"/>
          <p:cNvSpPr/>
          <p:nvPr/>
        </p:nvSpPr>
        <p:spPr>
          <a:xfrm flipH="1">
            <a:off x="3083040" y="1774800"/>
            <a:ext cx="360000" cy="605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4" name="Google Shape;774;p72"/>
          <p:cNvSpPr/>
          <p:nvPr/>
        </p:nvSpPr>
        <p:spPr>
          <a:xfrm>
            <a:off x="3463920" y="1765440"/>
            <a:ext cx="358560" cy="626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5" name="Google Shape;775;p72"/>
          <p:cNvSpPr/>
          <p:nvPr/>
        </p:nvSpPr>
        <p:spPr>
          <a:xfrm>
            <a:off x="3073320" y="2381400"/>
            <a:ext cx="7491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6" name="Google Shape;776;p72"/>
          <p:cNvSpPr/>
          <p:nvPr/>
        </p:nvSpPr>
        <p:spPr>
          <a:xfrm rot="10800000">
            <a:off x="3072960" y="1970280"/>
            <a:ext cx="360" cy="411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7" name="Google Shape;777;p72"/>
          <p:cNvSpPr/>
          <p:nvPr/>
        </p:nvSpPr>
        <p:spPr>
          <a:xfrm>
            <a:off x="3073320" y="1969920"/>
            <a:ext cx="749160" cy="1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8" name="Google Shape;778;p72"/>
          <p:cNvSpPr/>
          <p:nvPr/>
        </p:nvSpPr>
        <p:spPr>
          <a:xfrm flipH="1">
            <a:off x="3437280" y="1990800"/>
            <a:ext cx="379080" cy="677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9" name="Google Shape;779;p72"/>
          <p:cNvSpPr/>
          <p:nvPr/>
        </p:nvSpPr>
        <p:spPr>
          <a:xfrm>
            <a:off x="3297240" y="138096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72"/>
          <p:cNvSpPr/>
          <p:nvPr/>
        </p:nvSpPr>
        <p:spPr>
          <a:xfrm>
            <a:off x="3881520" y="170028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72"/>
          <p:cNvSpPr/>
          <p:nvPr/>
        </p:nvSpPr>
        <p:spPr>
          <a:xfrm>
            <a:off x="3868560" y="227160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72"/>
          <p:cNvSpPr/>
          <p:nvPr/>
        </p:nvSpPr>
        <p:spPr>
          <a:xfrm>
            <a:off x="3306600" y="271152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72"/>
          <p:cNvSpPr/>
          <p:nvPr/>
        </p:nvSpPr>
        <p:spPr>
          <a:xfrm>
            <a:off x="2774880" y="23558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72"/>
          <p:cNvSpPr/>
          <p:nvPr/>
        </p:nvSpPr>
        <p:spPr>
          <a:xfrm>
            <a:off x="2728800" y="170352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72"/>
          <p:cNvSpPr/>
          <p:nvPr/>
        </p:nvSpPr>
        <p:spPr>
          <a:xfrm rot="10800000">
            <a:off x="2184840" y="3816000"/>
            <a:ext cx="274284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786" name="Google Shape;786;p72"/>
          <p:cNvSpPr/>
          <p:nvPr/>
        </p:nvSpPr>
        <p:spPr>
          <a:xfrm>
            <a:off x="271476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72"/>
          <p:cNvSpPr/>
          <p:nvPr/>
        </p:nvSpPr>
        <p:spPr>
          <a:xfrm>
            <a:off x="301932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72"/>
          <p:cNvSpPr/>
          <p:nvPr/>
        </p:nvSpPr>
        <p:spPr>
          <a:xfrm>
            <a:off x="332100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72"/>
          <p:cNvSpPr/>
          <p:nvPr/>
        </p:nvSpPr>
        <p:spPr>
          <a:xfrm>
            <a:off x="362268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72"/>
          <p:cNvSpPr/>
          <p:nvPr/>
        </p:nvSpPr>
        <p:spPr>
          <a:xfrm>
            <a:off x="392436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72"/>
          <p:cNvSpPr/>
          <p:nvPr/>
        </p:nvSpPr>
        <p:spPr>
          <a:xfrm>
            <a:off x="422604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2"/>
          <p:cNvSpPr/>
          <p:nvPr/>
        </p:nvSpPr>
        <p:spPr>
          <a:xfrm>
            <a:off x="2790720" y="3498840"/>
            <a:ext cx="88560" cy="88560"/>
          </a:xfrm>
          <a:prstGeom prst="ellipse">
            <a:avLst/>
          </a:prstGeom>
          <a:solidFill>
            <a:srgbClr val="333399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2"/>
          <p:cNvSpPr/>
          <p:nvPr/>
        </p:nvSpPr>
        <p:spPr>
          <a:xfrm>
            <a:off x="3095640" y="3498840"/>
            <a:ext cx="88560" cy="88560"/>
          </a:xfrm>
          <a:prstGeom prst="ellipse">
            <a:avLst/>
          </a:prstGeom>
          <a:solidFill>
            <a:srgbClr val="1F497D"/>
          </a:solidFill>
          <a:ln w="9525" cap="flat" cmpd="sng">
            <a:solidFill>
              <a:srgbClr val="1F497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2"/>
          <p:cNvSpPr/>
          <p:nvPr/>
        </p:nvSpPr>
        <p:spPr>
          <a:xfrm>
            <a:off x="3400560" y="3498840"/>
            <a:ext cx="88560" cy="88560"/>
          </a:xfrm>
          <a:prstGeom prst="ellipse">
            <a:avLst/>
          </a:prstGeom>
          <a:solidFill>
            <a:srgbClr val="333399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2"/>
          <p:cNvSpPr/>
          <p:nvPr/>
        </p:nvSpPr>
        <p:spPr>
          <a:xfrm>
            <a:off x="3705120" y="3498840"/>
            <a:ext cx="88560" cy="88560"/>
          </a:xfrm>
          <a:prstGeom prst="ellipse">
            <a:avLst/>
          </a:prstGeom>
          <a:solidFill>
            <a:srgbClr val="333399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2"/>
          <p:cNvSpPr/>
          <p:nvPr/>
        </p:nvSpPr>
        <p:spPr>
          <a:xfrm rot="10800000">
            <a:off x="2135520" y="4478040"/>
            <a:ext cx="274284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797" name="Google Shape;797;p72"/>
          <p:cNvSpPr/>
          <p:nvPr/>
        </p:nvSpPr>
        <p:spPr>
          <a:xfrm>
            <a:off x="3174840" y="4118040"/>
            <a:ext cx="100440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(2,6)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72"/>
          <p:cNvSpPr/>
          <p:nvPr/>
        </p:nvSpPr>
        <p:spPr>
          <a:xfrm rot="10800000">
            <a:off x="2184840" y="5250960"/>
            <a:ext cx="26791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pic>
        <p:nvPicPr>
          <p:cNvPr id="799" name="Google Shape;799;p72"/>
          <p:cNvPicPr preferRelativeResize="0"/>
          <p:nvPr/>
        </p:nvPicPr>
        <p:blipFill rotWithShape="1">
          <a:blip r:embed="rId3">
            <a:alphaModFix/>
          </a:blip>
          <a:srcRect l="-5568" t="9470" r="5568" b="-9469"/>
          <a:stretch/>
        </p:blipFill>
        <p:spPr>
          <a:xfrm>
            <a:off x="6057720" y="1517040"/>
            <a:ext cx="1678680" cy="131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72"/>
          <p:cNvPicPr preferRelativeResize="0"/>
          <p:nvPr/>
        </p:nvPicPr>
        <p:blipFill rotWithShape="1">
          <a:blip r:embed="rId4">
            <a:alphaModFix/>
          </a:blip>
          <a:srcRect t="-10037" b="10037"/>
          <a:stretch/>
        </p:blipFill>
        <p:spPr>
          <a:xfrm>
            <a:off x="629640" y="3729960"/>
            <a:ext cx="1069920" cy="131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218400" y="5086440"/>
            <a:ext cx="43848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2936520" y="5086440"/>
            <a:ext cx="438480" cy="22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8FD0-D207-46E6-9803-22899584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</a:rPr>
              <a:t>Efficient Verifiability</a:t>
            </a:r>
            <a:endParaRPr lang="en-IN" sz="7200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7BFD07-B8F5-44F9-800B-09DFAAB4C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090" y="2664920"/>
            <a:ext cx="7886700" cy="1071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CE9EA0-586D-4D7D-9AE5-85E3F312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1" y="4153617"/>
            <a:ext cx="9144000" cy="150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8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4"/>
          <p:cNvSpPr txBox="1"/>
          <p:nvPr/>
        </p:nvSpPr>
        <p:spPr>
          <a:xfrm>
            <a:off x="529920" y="686520"/>
            <a:ext cx="760104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to Design the “Boxes”?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74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7" name="Google Shape;837;p74"/>
          <p:cNvSpPr txBox="1"/>
          <p:nvPr/>
        </p:nvSpPr>
        <p:spPr>
          <a:xfrm>
            <a:off x="1535040" y="2210400"/>
            <a:ext cx="65250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Crypto to the rescue!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75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Commitment Scheme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75"/>
          <p:cNvSpPr txBox="1"/>
          <p:nvPr/>
        </p:nvSpPr>
        <p:spPr>
          <a:xfrm>
            <a:off x="289080" y="5114880"/>
            <a:ext cx="821088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commits using a key and commitment scheme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75"/>
          <p:cNvSpPr/>
          <p:nvPr/>
        </p:nvSpPr>
        <p:spPr>
          <a:xfrm rot="10800000">
            <a:off x="3215880" y="276120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845" name="Google Shape;845;p75"/>
          <p:cNvSpPr/>
          <p:nvPr/>
        </p:nvSpPr>
        <p:spPr>
          <a:xfrm flipH="1">
            <a:off x="7132320" y="1844280"/>
            <a:ext cx="141768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Receiver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75"/>
          <p:cNvSpPr/>
          <p:nvPr/>
        </p:nvSpPr>
        <p:spPr>
          <a:xfrm flipH="1">
            <a:off x="333360" y="1987920"/>
            <a:ext cx="107892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Sender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7" name="Google Shape;84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2000" y="2049840"/>
            <a:ext cx="1078920" cy="183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7000" y="2114280"/>
            <a:ext cx="983520" cy="19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75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0" name="Google Shape;850;p75"/>
          <p:cNvSpPr/>
          <p:nvPr/>
        </p:nvSpPr>
        <p:spPr>
          <a:xfrm rot="10800000">
            <a:off x="3263040" y="358272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851" name="Google Shape;851;p75"/>
          <p:cNvSpPr/>
          <p:nvPr/>
        </p:nvSpPr>
        <p:spPr>
          <a:xfrm>
            <a:off x="3334320" y="1987920"/>
            <a:ext cx="2120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Commit Phase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75"/>
          <p:cNvSpPr/>
          <p:nvPr/>
        </p:nvSpPr>
        <p:spPr>
          <a:xfrm>
            <a:off x="3341520" y="3108960"/>
            <a:ext cx="1868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Reveal Phase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75"/>
          <p:cNvSpPr/>
          <p:nvPr/>
        </p:nvSpPr>
        <p:spPr>
          <a:xfrm>
            <a:off x="2090880" y="2266920"/>
            <a:ext cx="874080" cy="33804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5B0F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m∈{0,1}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4" name="Google Shape;854;p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2487960" y="264708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4251960" y="3520440"/>
            <a:ext cx="411480" cy="22824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75"/>
          <p:cNvSpPr/>
          <p:nvPr/>
        </p:nvSpPr>
        <p:spPr>
          <a:xfrm>
            <a:off x="2090880" y="2650320"/>
            <a:ext cx="430920" cy="22248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75"/>
          <p:cNvSpPr/>
          <p:nvPr/>
        </p:nvSpPr>
        <p:spPr>
          <a:xfrm>
            <a:off x="5880240" y="2650320"/>
            <a:ext cx="430920" cy="22248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75"/>
          <p:cNvSpPr/>
          <p:nvPr/>
        </p:nvSpPr>
        <p:spPr>
          <a:xfrm>
            <a:off x="5880240" y="3471480"/>
            <a:ext cx="430920" cy="22248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5B0F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75"/>
          <p:cNvSpPr/>
          <p:nvPr/>
        </p:nvSpPr>
        <p:spPr>
          <a:xfrm>
            <a:off x="750240" y="5045760"/>
            <a:ext cx="728892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reveals value by sending the key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76"/>
          <p:cNvSpPr txBox="1"/>
          <p:nvPr/>
        </p:nvSpPr>
        <p:spPr>
          <a:xfrm>
            <a:off x="862920" y="686520"/>
            <a:ext cx="726804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Commitment Properties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76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Google Shape;866;p76"/>
          <p:cNvSpPr txBox="1"/>
          <p:nvPr/>
        </p:nvSpPr>
        <p:spPr>
          <a:xfrm>
            <a:off x="862920" y="2210400"/>
            <a:ext cx="749412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Binding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Sender can't change </a:t>
            </a:r>
            <a:r>
              <a:rPr lang="en-US" sz="3000" b="1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after commit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76"/>
          <p:cNvSpPr txBox="1"/>
          <p:nvPr/>
        </p:nvSpPr>
        <p:spPr>
          <a:xfrm>
            <a:off x="862920" y="3244680"/>
            <a:ext cx="719676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Hiding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Receiver can’t see </a:t>
            </a:r>
            <a:r>
              <a:rPr lang="en-US" sz="3000" b="1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before reveal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77"/>
          <p:cNvSpPr txBox="1"/>
          <p:nvPr/>
        </p:nvSpPr>
        <p:spPr>
          <a:xfrm>
            <a:off x="457200" y="686520"/>
            <a:ext cx="709416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Using one-way functions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77"/>
          <p:cNvSpPr txBox="1"/>
          <p:nvPr/>
        </p:nvSpPr>
        <p:spPr>
          <a:xfrm>
            <a:off x="1171080" y="1541160"/>
            <a:ext cx="4268667" cy="445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•"/>
            </a:pPr>
            <a:r>
              <a:rPr lang="en-US" sz="2600" b="0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 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D → D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3236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–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bijective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3236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–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One-way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79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•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Easy to compute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79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•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Hard to invert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•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Commit Phase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3236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–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Choose a random 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79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Send </a:t>
            </a:r>
            <a:r>
              <a:rPr lang="en-US" sz="2600" b="0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 and (h(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r)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⨁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 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•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Reveal Phase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3236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–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Send 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and 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77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534A2-CB59-4F91-8208-7BB7D60B2746}"/>
              </a:ext>
            </a:extLst>
          </p:cNvPr>
          <p:cNvSpPr txBox="1"/>
          <p:nvPr/>
        </p:nvSpPr>
        <p:spPr>
          <a:xfrm>
            <a:off x="5710342" y="3881539"/>
            <a:ext cx="2430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Example: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f(r) = g</a:t>
            </a:r>
            <a:r>
              <a:rPr lang="en-US" sz="2400" b="1" baseline="30000" dirty="0">
                <a:solidFill>
                  <a:srgbClr val="FF0000"/>
                </a:solidFill>
              </a:rPr>
              <a:t>r</a:t>
            </a:r>
            <a:r>
              <a:rPr lang="en-US" sz="2400" b="1" dirty="0">
                <a:solidFill>
                  <a:srgbClr val="FF0000"/>
                </a:solidFill>
              </a:rPr>
              <a:t> mod p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h(r) = MSB(r)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78"/>
          <p:cNvSpPr txBox="1"/>
          <p:nvPr/>
        </p:nvSpPr>
        <p:spPr>
          <a:xfrm>
            <a:off x="816480" y="77796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3-Coloring with commitment</a:t>
            </a:r>
            <a:endParaRPr sz="4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78"/>
          <p:cNvSpPr/>
          <p:nvPr/>
        </p:nvSpPr>
        <p:spPr>
          <a:xfrm>
            <a:off x="5095440" y="2390040"/>
            <a:ext cx="1019520" cy="386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881" name="Google Shape;881;p78"/>
          <p:cNvSpPr/>
          <p:nvPr/>
        </p:nvSpPr>
        <p:spPr>
          <a:xfrm flipH="1">
            <a:off x="3167640" y="2390040"/>
            <a:ext cx="1248120" cy="332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882" name="Google Shape;882;p78"/>
          <p:cNvSpPr/>
          <p:nvPr/>
        </p:nvSpPr>
        <p:spPr>
          <a:xfrm flipH="1">
            <a:off x="7192800" y="1774440"/>
            <a:ext cx="162756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(poly-time)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78"/>
          <p:cNvSpPr/>
          <p:nvPr/>
        </p:nvSpPr>
        <p:spPr>
          <a:xfrm flipH="1">
            <a:off x="673200" y="1698480"/>
            <a:ext cx="20484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(unbounded)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78"/>
          <p:cNvSpPr/>
          <p:nvPr/>
        </p:nvSpPr>
        <p:spPr>
          <a:xfrm flipH="1">
            <a:off x="4968000" y="226008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78"/>
          <p:cNvSpPr/>
          <p:nvPr/>
        </p:nvSpPr>
        <p:spPr>
          <a:xfrm flipH="1">
            <a:off x="4526640" y="226008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78"/>
          <p:cNvSpPr/>
          <p:nvPr/>
        </p:nvSpPr>
        <p:spPr>
          <a:xfrm flipH="1">
            <a:off x="4975560" y="2524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78"/>
          <p:cNvSpPr/>
          <p:nvPr/>
        </p:nvSpPr>
        <p:spPr>
          <a:xfrm flipH="1">
            <a:off x="4526640" y="2524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78"/>
          <p:cNvSpPr/>
          <p:nvPr/>
        </p:nvSpPr>
        <p:spPr>
          <a:xfrm flipH="1">
            <a:off x="4750920" y="2101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78"/>
          <p:cNvSpPr/>
          <p:nvPr/>
        </p:nvSpPr>
        <p:spPr>
          <a:xfrm flipH="1">
            <a:off x="4750920" y="272700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78"/>
          <p:cNvSpPr/>
          <p:nvPr/>
        </p:nvSpPr>
        <p:spPr>
          <a:xfrm>
            <a:off x="4781160" y="2130120"/>
            <a:ext cx="360" cy="634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1" name="Google Shape;891;p78"/>
          <p:cNvSpPr/>
          <p:nvPr/>
        </p:nvSpPr>
        <p:spPr>
          <a:xfrm>
            <a:off x="4786920" y="2136600"/>
            <a:ext cx="212400" cy="420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2" name="Google Shape;892;p78"/>
          <p:cNvSpPr/>
          <p:nvPr/>
        </p:nvSpPr>
        <p:spPr>
          <a:xfrm flipH="1">
            <a:off x="4557240" y="2130120"/>
            <a:ext cx="211320" cy="434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3" name="Google Shape;893;p78"/>
          <p:cNvSpPr/>
          <p:nvPr/>
        </p:nvSpPr>
        <p:spPr>
          <a:xfrm rot="10800000">
            <a:off x="4563000" y="2557080"/>
            <a:ext cx="4417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4" name="Google Shape;894;p78"/>
          <p:cNvSpPr/>
          <p:nvPr/>
        </p:nvSpPr>
        <p:spPr>
          <a:xfrm rot="10800000">
            <a:off x="5004360" y="2272320"/>
            <a:ext cx="360" cy="28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5" name="Google Shape;895;p78"/>
          <p:cNvSpPr/>
          <p:nvPr/>
        </p:nvSpPr>
        <p:spPr>
          <a:xfrm flipH="1">
            <a:off x="4557240" y="2271960"/>
            <a:ext cx="441720" cy="7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6" name="Google Shape;896;p78"/>
          <p:cNvSpPr/>
          <p:nvPr/>
        </p:nvSpPr>
        <p:spPr>
          <a:xfrm>
            <a:off x="4563360" y="2286360"/>
            <a:ext cx="223200" cy="47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7" name="Google Shape;897;p78"/>
          <p:cNvSpPr/>
          <p:nvPr/>
        </p:nvSpPr>
        <p:spPr>
          <a:xfrm flipH="1">
            <a:off x="4683600" y="18633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78"/>
          <p:cNvSpPr/>
          <p:nvPr/>
        </p:nvSpPr>
        <p:spPr>
          <a:xfrm flipH="1">
            <a:off x="4339440" y="20847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78"/>
          <p:cNvSpPr/>
          <p:nvPr/>
        </p:nvSpPr>
        <p:spPr>
          <a:xfrm flipH="1">
            <a:off x="4347000" y="248148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78"/>
          <p:cNvSpPr/>
          <p:nvPr/>
        </p:nvSpPr>
        <p:spPr>
          <a:xfrm flipH="1">
            <a:off x="4677840" y="27867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78"/>
          <p:cNvSpPr/>
          <p:nvPr/>
        </p:nvSpPr>
        <p:spPr>
          <a:xfrm flipH="1">
            <a:off x="4991400" y="253980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78"/>
          <p:cNvSpPr/>
          <p:nvPr/>
        </p:nvSpPr>
        <p:spPr>
          <a:xfrm flipH="1">
            <a:off x="5018400" y="2086920"/>
            <a:ext cx="231480" cy="2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3" name="Google Shape;903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7360" y="2165400"/>
            <a:ext cx="1019880" cy="149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4760" y="2165400"/>
            <a:ext cx="1248120" cy="16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78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6" name="Google Shape;906;p78"/>
          <p:cNvSpPr/>
          <p:nvPr/>
        </p:nvSpPr>
        <p:spPr>
          <a:xfrm flipH="1">
            <a:off x="3615480" y="1476000"/>
            <a:ext cx="2257560" cy="42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common input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78"/>
          <p:cNvSpPr/>
          <p:nvPr/>
        </p:nvSpPr>
        <p:spPr>
          <a:xfrm>
            <a:off x="3424680" y="414360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908" name="Google Shape;908;p78"/>
          <p:cNvSpPr/>
          <p:nvPr/>
        </p:nvSpPr>
        <p:spPr>
          <a:xfrm flipH="1">
            <a:off x="165960" y="4229280"/>
            <a:ext cx="3045960" cy="41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1. Permute, color, lock and send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78"/>
          <p:cNvSpPr/>
          <p:nvPr/>
        </p:nvSpPr>
        <p:spPr>
          <a:xfrm flipH="1">
            <a:off x="6232320" y="4313520"/>
            <a:ext cx="224388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2. Pick random edge (u,v) eg: (2,4)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78"/>
          <p:cNvSpPr/>
          <p:nvPr/>
        </p:nvSpPr>
        <p:spPr>
          <a:xfrm>
            <a:off x="3361680" y="532296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911" name="Google Shape;911;p78"/>
          <p:cNvSpPr/>
          <p:nvPr/>
        </p:nvSpPr>
        <p:spPr>
          <a:xfrm flipH="1">
            <a:off x="719280" y="4914360"/>
            <a:ext cx="201024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3. Send keys for vertices u,v (here 2,4)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78"/>
          <p:cNvSpPr/>
          <p:nvPr/>
        </p:nvSpPr>
        <p:spPr>
          <a:xfrm flipH="1">
            <a:off x="6232320" y="5193720"/>
            <a:ext cx="224388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4. </a:t>
            </a:r>
            <a:r>
              <a:rPr lang="en-US" sz="1800" b="1" i="0" u="none" strike="noStrike" cap="none">
                <a:solidFill>
                  <a:srgbClr val="00663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Accept</a:t>
            </a: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since colors are different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3" name="Google Shape;913;p78"/>
          <p:cNvGrpSpPr/>
          <p:nvPr/>
        </p:nvGrpSpPr>
        <p:grpSpPr>
          <a:xfrm>
            <a:off x="5861520" y="5021640"/>
            <a:ext cx="1590840" cy="237240"/>
            <a:chOff x="5861520" y="5021640"/>
            <a:chExt cx="1590840" cy="237240"/>
          </a:xfrm>
        </p:grpSpPr>
        <p:sp>
          <p:nvSpPr>
            <p:cNvPr id="914" name="Google Shape;914;p78"/>
            <p:cNvSpPr/>
            <p:nvPr/>
          </p:nvSpPr>
          <p:spPr>
            <a:xfrm>
              <a:off x="586152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8"/>
            <p:cNvSpPr/>
            <p:nvPr/>
          </p:nvSpPr>
          <p:spPr>
            <a:xfrm>
              <a:off x="61398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8"/>
            <p:cNvSpPr/>
            <p:nvPr/>
          </p:nvSpPr>
          <p:spPr>
            <a:xfrm>
              <a:off x="64152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8"/>
            <p:cNvSpPr/>
            <p:nvPr/>
          </p:nvSpPr>
          <p:spPr>
            <a:xfrm>
              <a:off x="66906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8"/>
            <p:cNvSpPr/>
            <p:nvPr/>
          </p:nvSpPr>
          <p:spPr>
            <a:xfrm>
              <a:off x="69660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8"/>
            <p:cNvSpPr/>
            <p:nvPr/>
          </p:nvSpPr>
          <p:spPr>
            <a:xfrm>
              <a:off x="724104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8"/>
            <p:cNvSpPr/>
            <p:nvPr/>
          </p:nvSpPr>
          <p:spPr>
            <a:xfrm>
              <a:off x="6209280" y="5087160"/>
              <a:ext cx="80640" cy="759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8"/>
            <p:cNvSpPr/>
            <p:nvPr/>
          </p:nvSpPr>
          <p:spPr>
            <a:xfrm>
              <a:off x="6765840" y="5087160"/>
              <a:ext cx="80640" cy="759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2" name="Google Shape;922;p78"/>
          <p:cNvSpPr/>
          <p:nvPr/>
        </p:nvSpPr>
        <p:spPr>
          <a:xfrm flipH="1">
            <a:off x="4103640" y="4313160"/>
            <a:ext cx="749160" cy="2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2,4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78"/>
          <p:cNvSpPr/>
          <p:nvPr/>
        </p:nvSpPr>
        <p:spPr>
          <a:xfrm rot="10800000">
            <a:off x="3421080" y="4684680"/>
            <a:ext cx="22024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grpSp>
        <p:nvGrpSpPr>
          <p:cNvPr id="924" name="Google Shape;924;p78"/>
          <p:cNvGrpSpPr/>
          <p:nvPr/>
        </p:nvGrpSpPr>
        <p:grpSpPr>
          <a:xfrm>
            <a:off x="955440" y="3669480"/>
            <a:ext cx="1270440" cy="248760"/>
            <a:chOff x="955440" y="3669480"/>
            <a:chExt cx="1270440" cy="248760"/>
          </a:xfrm>
        </p:grpSpPr>
        <p:sp>
          <p:nvSpPr>
            <p:cNvPr id="925" name="Google Shape;925;p78"/>
            <p:cNvSpPr/>
            <p:nvPr/>
          </p:nvSpPr>
          <p:spPr>
            <a:xfrm>
              <a:off x="95544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8"/>
            <p:cNvSpPr/>
            <p:nvPr/>
          </p:nvSpPr>
          <p:spPr>
            <a:xfrm>
              <a:off x="117792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8"/>
            <p:cNvSpPr/>
            <p:nvPr/>
          </p:nvSpPr>
          <p:spPr>
            <a:xfrm>
              <a:off x="139752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8"/>
            <p:cNvSpPr/>
            <p:nvPr/>
          </p:nvSpPr>
          <p:spPr>
            <a:xfrm>
              <a:off x="161748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8"/>
            <p:cNvSpPr/>
            <p:nvPr/>
          </p:nvSpPr>
          <p:spPr>
            <a:xfrm>
              <a:off x="183744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8"/>
            <p:cNvSpPr/>
            <p:nvPr/>
          </p:nvSpPr>
          <p:spPr>
            <a:xfrm>
              <a:off x="205704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8"/>
            <p:cNvSpPr/>
            <p:nvPr/>
          </p:nvSpPr>
          <p:spPr>
            <a:xfrm>
              <a:off x="1899720" y="3738240"/>
              <a:ext cx="64440" cy="7956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8"/>
            <p:cNvSpPr/>
            <p:nvPr/>
          </p:nvSpPr>
          <p:spPr>
            <a:xfrm>
              <a:off x="1011240" y="3738240"/>
              <a:ext cx="64440" cy="795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3333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8"/>
            <p:cNvSpPr/>
            <p:nvPr/>
          </p:nvSpPr>
          <p:spPr>
            <a:xfrm>
              <a:off x="1233360" y="3738240"/>
              <a:ext cx="64440" cy="795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8"/>
            <p:cNvSpPr/>
            <p:nvPr/>
          </p:nvSpPr>
          <p:spPr>
            <a:xfrm>
              <a:off x="1455480" y="3738240"/>
              <a:ext cx="64440" cy="7956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8"/>
            <p:cNvSpPr/>
            <p:nvPr/>
          </p:nvSpPr>
          <p:spPr>
            <a:xfrm>
              <a:off x="1677600" y="3738240"/>
              <a:ext cx="64440" cy="795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8"/>
            <p:cNvSpPr/>
            <p:nvPr/>
          </p:nvSpPr>
          <p:spPr>
            <a:xfrm>
              <a:off x="1899720" y="3738240"/>
              <a:ext cx="64440" cy="795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8"/>
            <p:cNvSpPr/>
            <p:nvPr/>
          </p:nvSpPr>
          <p:spPr>
            <a:xfrm>
              <a:off x="2112840" y="3738240"/>
              <a:ext cx="64440" cy="7956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8" name="Google Shape;938;p78"/>
          <p:cNvSpPr/>
          <p:nvPr/>
        </p:nvSpPr>
        <p:spPr>
          <a:xfrm>
            <a:off x="3587760" y="3664080"/>
            <a:ext cx="237600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com(  )….com(  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78"/>
          <p:cNvSpPr/>
          <p:nvPr/>
        </p:nvSpPr>
        <p:spPr>
          <a:xfrm>
            <a:off x="4264200" y="3837240"/>
            <a:ext cx="88560" cy="8856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78"/>
          <p:cNvSpPr/>
          <p:nvPr/>
        </p:nvSpPr>
        <p:spPr>
          <a:xfrm>
            <a:off x="5310360" y="3835440"/>
            <a:ext cx="88560" cy="8856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78"/>
          <p:cNvSpPr/>
          <p:nvPr/>
        </p:nvSpPr>
        <p:spPr>
          <a:xfrm>
            <a:off x="3687840" y="4869360"/>
            <a:ext cx="162252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 ,K</a:t>
            </a:r>
            <a:r>
              <a:rPr lang="en-US" sz="20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),(  ,K</a:t>
            </a:r>
            <a:r>
              <a:rPr lang="en-US" sz="20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78"/>
          <p:cNvSpPr/>
          <p:nvPr/>
        </p:nvSpPr>
        <p:spPr>
          <a:xfrm>
            <a:off x="3889440" y="5043960"/>
            <a:ext cx="88560" cy="8856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78"/>
          <p:cNvSpPr/>
          <p:nvPr/>
        </p:nvSpPr>
        <p:spPr>
          <a:xfrm>
            <a:off x="4567320" y="5042520"/>
            <a:ext cx="88560" cy="8856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C065D2-7E72-485F-8E8A-ED9B29E7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80" y="1371599"/>
            <a:ext cx="7765920" cy="2789854"/>
          </a:xfrm>
        </p:spPr>
        <p:txBody>
          <a:bodyPr/>
          <a:lstStyle/>
          <a:p>
            <a:pPr algn="r"/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>
                <a:solidFill>
                  <a:srgbClr val="FF0000"/>
                </a:solidFill>
              </a:rPr>
              <a:t>ZKP for Discrete Logarithm Problem</a:t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>
                <a:solidFill>
                  <a:srgbClr val="FF0000"/>
                </a:solidFill>
              </a:rPr>
              <a:t>	</a:t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chemeClr val="bg2"/>
                </a:solidFill>
              </a:rPr>
              <a:t>Why study DLP?</a:t>
            </a:r>
            <a:endParaRPr lang="en-IN" sz="6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393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93515E8-6B2E-4831-9AEE-84BD05153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sz="5400" b="1">
                <a:solidFill>
                  <a:srgbClr val="FF3300"/>
                </a:solidFill>
              </a:rPr>
              <a:t>Interactive ZKP for DLP</a:t>
            </a:r>
          </a:p>
        </p:txBody>
      </p:sp>
      <p:sp>
        <p:nvSpPr>
          <p:cNvPr id="23555" name="Oval 3">
            <a:extLst>
              <a:ext uri="{FF2B5EF4-FFF2-40B4-BE49-F238E27FC236}">
                <a16:creationId xmlns:a16="http://schemas.microsoft.com/office/drawing/2014/main" id="{C0A8C80D-D02D-41C9-B62F-002CE741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8288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P</a:t>
            </a:r>
          </a:p>
        </p:txBody>
      </p:sp>
      <p:sp>
        <p:nvSpPr>
          <p:cNvPr id="23556" name="Oval 4">
            <a:extLst>
              <a:ext uri="{FF2B5EF4-FFF2-40B4-BE49-F238E27FC236}">
                <a16:creationId xmlns:a16="http://schemas.microsoft.com/office/drawing/2014/main" id="{8CF7A1DC-7EBC-4058-B321-675C63350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V</a:t>
            </a:r>
          </a:p>
        </p:txBody>
      </p:sp>
      <p:sp>
        <p:nvSpPr>
          <p:cNvPr id="23557" name="Line 5">
            <a:extLst>
              <a:ext uri="{FF2B5EF4-FFF2-40B4-BE49-F238E27FC236}">
                <a16:creationId xmlns:a16="http://schemas.microsoft.com/office/drawing/2014/main" id="{795D0A4D-E054-492B-B145-E1C9C54E3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362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9D9AD85D-0685-4C42-B7C3-E096F7FE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3367088"/>
            <a:ext cx="876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  = g</a:t>
            </a:r>
            <a:r>
              <a:rPr lang="en-US" altLang="en-US" baseline="30000"/>
              <a:t>V</a:t>
            </a: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D0412A38-343A-4BD4-A5C5-0B02D50A4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828800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Random V</a:t>
            </a:r>
            <a:endParaRPr lang="en-US" altLang="en-US" baseline="30000"/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D1E77B21-B0D5-46F9-B76A-71B1CD927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550" y="4814888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Random C</a:t>
            </a:r>
            <a:endParaRPr lang="en-US" altLang="en-US" baseline="30000"/>
          </a:p>
        </p:txBody>
      </p:sp>
      <p:sp>
        <p:nvSpPr>
          <p:cNvPr id="23561" name="Line 9">
            <a:extLst>
              <a:ext uri="{FF2B5EF4-FFF2-40B4-BE49-F238E27FC236}">
                <a16:creationId xmlns:a16="http://schemas.microsoft.com/office/drawing/2014/main" id="{061017D2-2724-4F21-BE14-B2B602EA28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362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29F77F4B-7242-4B6D-AB84-4A97A8AFE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3131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23563" name="Line 11">
            <a:extLst>
              <a:ext uri="{FF2B5EF4-FFF2-40B4-BE49-F238E27FC236}">
                <a16:creationId xmlns:a16="http://schemas.microsoft.com/office/drawing/2014/main" id="{947B97DD-61F2-418D-BF8A-55470B32F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362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26FBFF96-ECFB-4E51-91FF-2619C2D71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3313113"/>
            <a:ext cx="124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 = V - Cx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5768EA24-163F-41B4-B350-A9404633A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491163"/>
            <a:ext cx="1828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Check: T = g</a:t>
            </a:r>
            <a:r>
              <a:rPr lang="en-US" altLang="en-US" baseline="30000"/>
              <a:t>R</a:t>
            </a:r>
            <a:r>
              <a:rPr lang="en-US" altLang="en-US"/>
              <a:t>y</a:t>
            </a:r>
            <a:r>
              <a:rPr lang="en-US" altLang="en-US" baseline="30000"/>
              <a:t>C</a:t>
            </a:r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E5463813-7EBA-4C30-8532-20B467D6F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5" y="6284913"/>
            <a:ext cx="52181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</a:rPr>
              <a:t>Completeness: </a:t>
            </a:r>
            <a:r>
              <a:rPr lang="en-US" altLang="en-US" sz="2000" b="1" dirty="0" err="1">
                <a:solidFill>
                  <a:srgbClr val="FF0000"/>
                </a:solidFill>
              </a:rPr>
              <a:t>g</a:t>
            </a:r>
            <a:r>
              <a:rPr lang="en-US" altLang="en-US" sz="2000" b="1" baseline="30000" dirty="0" err="1">
                <a:solidFill>
                  <a:srgbClr val="FF0000"/>
                </a:solidFill>
              </a:rPr>
              <a:t>R</a:t>
            </a:r>
            <a:r>
              <a:rPr lang="en-US" altLang="en-US" sz="2000" b="1" dirty="0" err="1">
                <a:solidFill>
                  <a:srgbClr val="FF0000"/>
                </a:solidFill>
              </a:rPr>
              <a:t>y</a:t>
            </a:r>
            <a:r>
              <a:rPr lang="en-US" altLang="en-US" sz="2000" b="1" baseline="30000" dirty="0" err="1">
                <a:solidFill>
                  <a:srgbClr val="FF0000"/>
                </a:solidFill>
              </a:rPr>
              <a:t>C</a:t>
            </a:r>
            <a:r>
              <a:rPr lang="en-US" altLang="en-US" sz="2000" b="1" baseline="30000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= g</a:t>
            </a:r>
            <a:r>
              <a:rPr lang="en-US" altLang="en-US" sz="2000" b="1" baseline="30000" dirty="0">
                <a:solidFill>
                  <a:srgbClr val="FF0000"/>
                </a:solidFill>
              </a:rPr>
              <a:t>(V-</a:t>
            </a:r>
            <a:r>
              <a:rPr lang="en-US" altLang="en-US" sz="2000" b="1" baseline="30000" dirty="0" err="1">
                <a:solidFill>
                  <a:srgbClr val="FF0000"/>
                </a:solidFill>
              </a:rPr>
              <a:t>Cx</a:t>
            </a:r>
            <a:r>
              <a:rPr lang="en-US" altLang="en-US" sz="2000" b="1" baseline="30000" dirty="0">
                <a:solidFill>
                  <a:srgbClr val="FF0000"/>
                </a:solidFill>
              </a:rPr>
              <a:t>)</a:t>
            </a:r>
            <a:r>
              <a:rPr lang="en-US" altLang="en-US" sz="2000" b="1" dirty="0" err="1">
                <a:solidFill>
                  <a:srgbClr val="FF0000"/>
                </a:solidFill>
              </a:rPr>
              <a:t>g</a:t>
            </a:r>
            <a:r>
              <a:rPr lang="en-US" altLang="en-US" sz="2000" b="1" baseline="30000" dirty="0" err="1">
                <a:solidFill>
                  <a:srgbClr val="FF0000"/>
                </a:solidFill>
              </a:rPr>
              <a:t>xC</a:t>
            </a:r>
            <a:r>
              <a:rPr lang="en-US" altLang="en-US" sz="2000" b="1" dirty="0">
                <a:solidFill>
                  <a:srgbClr val="FF0000"/>
                </a:solidFill>
              </a:rPr>
              <a:t> = </a:t>
            </a:r>
            <a:r>
              <a:rPr lang="en-US" altLang="en-US" sz="2000" b="1" dirty="0" err="1">
                <a:solidFill>
                  <a:srgbClr val="FF0000"/>
                </a:solidFill>
              </a:rPr>
              <a:t>g</a:t>
            </a:r>
            <a:r>
              <a:rPr lang="en-US" altLang="en-US" sz="2000" b="1" baseline="30000" dirty="0" err="1">
                <a:solidFill>
                  <a:srgbClr val="FF0000"/>
                </a:solidFill>
              </a:rPr>
              <a:t>V</a:t>
            </a:r>
            <a:r>
              <a:rPr lang="en-US" altLang="en-US" sz="2000" b="1" dirty="0">
                <a:solidFill>
                  <a:srgbClr val="FF0000"/>
                </a:solidFill>
              </a:rPr>
              <a:t> = T </a:t>
            </a: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06CFA5FD-544F-4E2D-95FA-6476CD107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371600"/>
            <a:ext cx="40989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 claims to know x, given y = g</a:t>
            </a:r>
            <a:r>
              <a:rPr lang="en-US" altLang="en-US" baseline="30000"/>
              <a:t>x</a:t>
            </a:r>
            <a:r>
              <a:rPr lang="en-US" altLang="en-US"/>
              <a:t> mod 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23559" grpId="0"/>
      <p:bldP spid="23560" grpId="0"/>
      <p:bldP spid="23562" grpId="0"/>
      <p:bldP spid="23564" grpId="0"/>
      <p:bldP spid="23565" grpId="0" animBg="1"/>
      <p:bldP spid="2356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0"/>
          <p:cNvSpPr txBox="1"/>
          <p:nvPr/>
        </p:nvSpPr>
        <p:spPr>
          <a:xfrm>
            <a:off x="835398" y="880568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Quick Recap &amp; Next-Up</a:t>
            </a: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80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FB286-C90B-4653-A99A-86562C27A629}"/>
              </a:ext>
            </a:extLst>
          </p:cNvPr>
          <p:cNvSpPr txBox="1"/>
          <p:nvPr/>
        </p:nvSpPr>
        <p:spPr>
          <a:xfrm>
            <a:off x="130629" y="1948556"/>
            <a:ext cx="90133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Interactive</a:t>
            </a:r>
            <a:r>
              <a:rPr lang="en-US" sz="1800" dirty="0"/>
              <a:t> Proofs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How to convince others (that you know something)?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Zero-Knowledge</a:t>
            </a:r>
            <a:r>
              <a:rPr lang="en-US" sz="1800" dirty="0"/>
              <a:t> Proofs (ZKP)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Proofs that reveal nothing (about what you know)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8CC13-CA66-416B-B90B-D07BDE1EC665}"/>
              </a:ext>
            </a:extLst>
          </p:cNvPr>
          <p:cNvSpPr txBox="1"/>
          <p:nvPr/>
        </p:nvSpPr>
        <p:spPr>
          <a:xfrm>
            <a:off x="270407" y="3762318"/>
            <a:ext cx="8248261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/>
            <a:r>
              <a:rPr lang="en-US" sz="1600" dirty="0">
                <a:solidFill>
                  <a:schemeClr val="bg2"/>
                </a:solidFill>
              </a:rPr>
              <a:t>NEXT …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Non-interactive</a:t>
            </a:r>
            <a:r>
              <a:rPr lang="en-US" sz="1600" dirty="0"/>
              <a:t> ZKP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Using the Fiat-Shamir Heuristic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Succinctness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Can the proof that you know something be shorter than (or even </a:t>
            </a:r>
            <a:r>
              <a:rPr lang="en-US" sz="1100" i="1" dirty="0">
                <a:solidFill>
                  <a:schemeClr val="tx1"/>
                </a:solidFill>
              </a:rPr>
              <a:t>independent </a:t>
            </a:r>
            <a:r>
              <a:rPr lang="en-US" sz="1100" dirty="0">
                <a:solidFill>
                  <a:schemeClr val="tx1"/>
                </a:solidFill>
              </a:rPr>
              <a:t>of) the length of what you know?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ZK-SNARKS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Using Quadratic Arithmetic Programs &amp; Bilinear Pairings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A0E34B-AB07-4CAE-A3BE-D8B247A6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2314575"/>
            <a:ext cx="7765920" cy="2562225"/>
          </a:xfrm>
        </p:spPr>
        <p:txBody>
          <a:bodyPr/>
          <a:lstStyle/>
          <a:p>
            <a:pPr algn="ctr"/>
            <a:r>
              <a:rPr lang="en-US" sz="8000" b="1" dirty="0">
                <a:solidFill>
                  <a:srgbClr val="FF0000"/>
                </a:solidFill>
              </a:rPr>
              <a:t>The Fiat-Shamir Heuristic</a:t>
            </a:r>
            <a:endParaRPr lang="en-IN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254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D81B987-0E85-4D5A-B4F4-AC30B1A9E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sz="4800" b="1" dirty="0">
                <a:solidFill>
                  <a:srgbClr val="FF3300"/>
                </a:solidFill>
              </a:rPr>
              <a:t>Non-Interactive ZKP for DLP: Fiat-Shamir Heuristic</a:t>
            </a:r>
          </a:p>
        </p:txBody>
      </p:sp>
      <p:sp>
        <p:nvSpPr>
          <p:cNvPr id="24579" name="Oval 3">
            <a:extLst>
              <a:ext uri="{FF2B5EF4-FFF2-40B4-BE49-F238E27FC236}">
                <a16:creationId xmlns:a16="http://schemas.microsoft.com/office/drawing/2014/main" id="{A5793154-2B0C-4C99-A196-985A8BB80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8288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P</a:t>
            </a:r>
          </a:p>
        </p:txBody>
      </p:sp>
      <p:sp>
        <p:nvSpPr>
          <p:cNvPr id="24580" name="Oval 4">
            <a:extLst>
              <a:ext uri="{FF2B5EF4-FFF2-40B4-BE49-F238E27FC236}">
                <a16:creationId xmlns:a16="http://schemas.microsoft.com/office/drawing/2014/main" id="{167F4F19-7E23-47A9-AF01-BECF3F204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V</a:t>
            </a:r>
          </a:p>
        </p:txBody>
      </p:sp>
      <p:sp>
        <p:nvSpPr>
          <p:cNvPr id="24581" name="Line 5">
            <a:extLst>
              <a:ext uri="{FF2B5EF4-FFF2-40B4-BE49-F238E27FC236}">
                <a16:creationId xmlns:a16="http://schemas.microsoft.com/office/drawing/2014/main" id="{201E7A66-0D37-497F-8A53-710BD7F85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362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159FA073-7251-444D-840F-6126CFDB3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13113"/>
            <a:ext cx="1435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  = g</a:t>
            </a:r>
            <a:r>
              <a:rPr lang="en-US" altLang="en-US" baseline="30000"/>
              <a:t>V</a:t>
            </a:r>
          </a:p>
          <a:p>
            <a:r>
              <a:rPr lang="en-US" altLang="en-US"/>
              <a:t>C = H(g,y,T)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CA3AFC12-9A03-4D81-8215-A9016FFFE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828800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Random V</a:t>
            </a:r>
            <a:endParaRPr lang="en-US" altLang="en-US" baseline="30000"/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E3953E8F-4BE5-4320-94D8-103F686FE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362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115A80BD-DE61-4F6A-9DAF-8D6251510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3313113"/>
            <a:ext cx="124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 = V - Cx</a:t>
            </a: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33251D95-3E0A-401E-87B1-62AB866FD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5370513"/>
            <a:ext cx="1819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Check: T = g</a:t>
            </a:r>
            <a:r>
              <a:rPr lang="en-US" altLang="en-US" baseline="30000"/>
              <a:t>R</a:t>
            </a:r>
            <a:r>
              <a:rPr lang="en-US" altLang="en-US"/>
              <a:t>y</a:t>
            </a:r>
            <a:r>
              <a:rPr lang="en-US" altLang="en-US" baseline="30000"/>
              <a:t>C</a:t>
            </a: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04819801-8F61-45CD-946D-1DA570486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452563"/>
            <a:ext cx="40989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 claims to know x, given y = g</a:t>
            </a:r>
            <a:r>
              <a:rPr lang="en-US" altLang="en-US" baseline="30000"/>
              <a:t>x</a:t>
            </a:r>
            <a:r>
              <a:rPr lang="en-US" altLang="en-US"/>
              <a:t> mod p</a:t>
            </a:r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1BC73DA4-D1F3-489E-A769-A85397FF1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6034088"/>
            <a:ext cx="4411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SCHNORR SIGNATURES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D53C-0279-4A64-92AC-7E60096A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</a:rPr>
              <a:t>CLASS NP</a:t>
            </a:r>
            <a:endParaRPr lang="en-IN" sz="7200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A4DB97-E079-4096-9DFC-FCB9576C3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912" y="2939143"/>
            <a:ext cx="7886700" cy="14840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77501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44FEC-5891-4341-B4A2-335C9DC7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>
                <a:solidFill>
                  <a:srgbClr val="FF0000"/>
                </a:solidFill>
              </a:rPr>
              <a:t>What about succinctness?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119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B62BF6-8B33-4BC6-8AAD-CEC685B1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305" y="676275"/>
            <a:ext cx="7765920" cy="42207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Succinctness from PCP Theorem and Merkle Trees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93567-6177-4938-A07D-E79189B56747}"/>
              </a:ext>
            </a:extLst>
          </p:cNvPr>
          <p:cNvSpPr txBox="1"/>
          <p:nvPr/>
        </p:nvSpPr>
        <p:spPr>
          <a:xfrm>
            <a:off x="401214" y="3007704"/>
            <a:ext cx="302311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The PCP Theorem states that proofs for any NP language can be encoded in such a way that their validity can be verified by only reading a constant number of bits, and with an error probability that is upper bounded by a constant.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FAEA4-063D-4E45-B1B1-D35AC7E0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624" y="1320225"/>
            <a:ext cx="4928601" cy="253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0AB12A-01C4-43B5-A090-BD2EF88F4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914" y="4001439"/>
            <a:ext cx="4649560" cy="218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2BBC-F28C-4534-9407-D1419EAA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80" y="1524000"/>
            <a:ext cx="7765920" cy="3105149"/>
          </a:xfrm>
        </p:spPr>
        <p:txBody>
          <a:bodyPr/>
          <a:lstStyle/>
          <a:p>
            <a:pPr algn="ctr"/>
            <a:r>
              <a:rPr lang="en-US" sz="8000" b="1" dirty="0">
                <a:solidFill>
                  <a:srgbClr val="FF0000"/>
                </a:solidFill>
              </a:rPr>
              <a:t>ZK-SNARKs from QAPs</a:t>
            </a:r>
            <a:endParaRPr lang="en-IN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25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EE6FC9-8DDC-4AA6-9C15-BA526962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2" y="394035"/>
            <a:ext cx="8554096" cy="57096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First Main Ingredient in ZK-SNARKs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10A03-8BCF-4686-85B3-196BFF3226A7}"/>
              </a:ext>
            </a:extLst>
          </p:cNvPr>
          <p:cNvSpPr txBox="1"/>
          <p:nvPr/>
        </p:nvSpPr>
        <p:spPr>
          <a:xfrm>
            <a:off x="828674" y="1609725"/>
            <a:ext cx="79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Encoding as a problem of polynomial divisibility, namely Quadratic Arithmetic Programs (QAPs)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A7AF11-9A31-4E5C-B506-BD4C65C15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39" y="3429000"/>
            <a:ext cx="8051669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40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EE6FC9-8DDC-4AA6-9C15-BA526962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394035"/>
            <a:ext cx="7765920" cy="57096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Second Main Ingredient in ZK-SNARKs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10A03-8BCF-4686-85B3-196BFF3226A7}"/>
              </a:ext>
            </a:extLst>
          </p:cNvPr>
          <p:cNvSpPr txBox="1"/>
          <p:nvPr/>
        </p:nvSpPr>
        <p:spPr>
          <a:xfrm>
            <a:off x="828674" y="1609725"/>
            <a:ext cx="79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Succinctness by evaluation of polynomials at some random abscissa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082937-9B73-401D-A65A-F8019235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6" y="3391155"/>
            <a:ext cx="8199533" cy="18571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475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EE6FC9-8DDC-4AA6-9C15-BA526962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394035"/>
            <a:ext cx="7765920" cy="57096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Third Main Ingredient in ZK-SNARKs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10A03-8BCF-4686-85B3-196BFF3226A7}"/>
              </a:ext>
            </a:extLst>
          </p:cNvPr>
          <p:cNvSpPr txBox="1"/>
          <p:nvPr/>
        </p:nvSpPr>
        <p:spPr>
          <a:xfrm>
            <a:off x="828674" y="1507084"/>
            <a:ext cx="7912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Bilinear Pairing based cryptography for homomorphic computation/verification in encrypted domain, using a common reference string (CRS)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C0E312-148B-42AE-A5C3-D6917C4F1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1" y="3781257"/>
            <a:ext cx="8255517" cy="18451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8242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EE6FC9-8DDC-4AA6-9C15-BA526962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394035"/>
            <a:ext cx="7765920" cy="570960"/>
          </a:xfrm>
        </p:spPr>
        <p:txBody>
          <a:bodyPr/>
          <a:lstStyle/>
          <a:p>
            <a:pPr algn="r"/>
            <a:r>
              <a:rPr lang="en-US" sz="3200" b="1" dirty="0">
                <a:solidFill>
                  <a:srgbClr val="FF0000"/>
                </a:solidFill>
              </a:rPr>
              <a:t>Last Main Ingredient in ZK-SNARKs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10A03-8BCF-4686-85B3-196BFF3226A7}"/>
              </a:ext>
            </a:extLst>
          </p:cNvPr>
          <p:cNvSpPr txBox="1"/>
          <p:nvPr/>
        </p:nvSpPr>
        <p:spPr>
          <a:xfrm>
            <a:off x="808354" y="1454263"/>
            <a:ext cx="79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Achieving Zero-Knowledge by random blinding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568EF-253F-4802-BC90-6EB629D4C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3707183"/>
            <a:ext cx="8219440" cy="11188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823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BF02-9D77-4BC5-B9A0-608D43D8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80" y="2689560"/>
            <a:ext cx="8028600" cy="57096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 Encoding arithmetic circuits as QAPs 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562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AF5097-8089-4492-B210-FB050EFE0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42" y="1300480"/>
            <a:ext cx="8219426" cy="35763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62084D-B4B9-429D-B507-071F6C56BE30}"/>
              </a:ext>
            </a:extLst>
          </p:cNvPr>
          <p:cNvSpPr/>
          <p:nvPr/>
        </p:nvSpPr>
        <p:spPr>
          <a:xfrm>
            <a:off x="1261641" y="1300480"/>
            <a:ext cx="208343" cy="375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6B678-81DD-460A-89F9-DB757A84CD31}"/>
              </a:ext>
            </a:extLst>
          </p:cNvPr>
          <p:cNvSpPr/>
          <p:nvPr/>
        </p:nvSpPr>
        <p:spPr>
          <a:xfrm>
            <a:off x="8036560" y="4541520"/>
            <a:ext cx="223520" cy="49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856CE-750F-4163-80F9-95242600EECD}"/>
              </a:ext>
            </a:extLst>
          </p:cNvPr>
          <p:cNvSpPr/>
          <p:nvPr/>
        </p:nvSpPr>
        <p:spPr>
          <a:xfrm>
            <a:off x="8036560" y="3923818"/>
            <a:ext cx="424534" cy="617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2872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5DDC4B-2555-40E2-980A-0385A21C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6" y="230173"/>
            <a:ext cx="3724714" cy="3885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8C743A-001D-4011-A067-F996D9CD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86" y="5219306"/>
            <a:ext cx="3458725" cy="45777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D99FC5-E66E-4A1F-A718-8EF8298E4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777" y="315675"/>
            <a:ext cx="4374063" cy="3656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D4FC40-0563-42B5-9E85-6E822EADA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680" y="6126480"/>
            <a:ext cx="6126480" cy="644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E4089-C3E9-4356-A3C4-F0DF300B8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920" y="4521200"/>
            <a:ext cx="4838449" cy="9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9141-686E-4F3A-9907-17C89CF3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EXAMPLES of Languages in NP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601FC5-385D-48E2-B94E-A99738BA2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48211"/>
            <a:ext cx="7886700" cy="513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713FB1-0A6B-42CD-A0D2-8C48B977D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7356"/>
            <a:ext cx="9144000" cy="21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1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D0142-F878-4589-9907-D9D00BCE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20" y="464520"/>
            <a:ext cx="7765920" cy="57096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BILINEAR GROUPS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4FB68-6546-479F-9830-88EA8F1F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60" y="1696720"/>
            <a:ext cx="798796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31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EA0B-0606-4899-B4C0-8D648CF4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434040"/>
            <a:ext cx="7765920" cy="57096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Roadmap for SNARKs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A903C-58E2-41AC-9C57-119CB338F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493520"/>
            <a:ext cx="8351520" cy="51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299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A9AA14-6655-4760-BD64-48472996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4" y="1009768"/>
            <a:ext cx="9039176" cy="2057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AEDB09-B2C5-449C-B102-0A0BC9D20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27" y="3946968"/>
            <a:ext cx="5178217" cy="55084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616F3-3C6D-4FB7-962C-06486DB0DAC7}"/>
              </a:ext>
            </a:extLst>
          </p:cNvPr>
          <p:cNvSpPr txBox="1"/>
          <p:nvPr/>
        </p:nvSpPr>
        <p:spPr>
          <a:xfrm>
            <a:off x="2936776" y="367530"/>
            <a:ext cx="3270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Extra terms computed by the Prover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2C711-F468-4E9B-B517-82AD4DFF6209}"/>
              </a:ext>
            </a:extLst>
          </p:cNvPr>
          <p:cNvSpPr txBox="1"/>
          <p:nvPr/>
        </p:nvSpPr>
        <p:spPr>
          <a:xfrm>
            <a:off x="3841532" y="3332582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Verification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C0F783-3AE0-4F90-A119-C72F8D679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03" y="4796657"/>
            <a:ext cx="7870784" cy="80548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C96237-B33B-460A-BC92-5AE1EEE99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41" y="5729468"/>
            <a:ext cx="8831484" cy="100699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59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AF9E-936F-41B8-9FAC-D71FC2B4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434040"/>
            <a:ext cx="7765920" cy="57096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SNARKs from QAP</a:t>
            </a:r>
            <a:endParaRPr lang="en-IN" sz="40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B4579-35F8-4005-B21A-8636941E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310640"/>
            <a:ext cx="8402320" cy="52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367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53A9-1ADD-4A4C-A557-F8C682B6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>
                <a:solidFill>
                  <a:srgbClr val="FF0000"/>
                </a:solidFill>
              </a:rPr>
              <a:t>Adding ZERO-KNOWLEDGE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813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A13313-4600-4B62-A7FD-3FEB58AE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80" y="690880"/>
            <a:ext cx="7765920" cy="4646480"/>
          </a:xfrm>
        </p:spPr>
        <p:txBody>
          <a:bodyPr/>
          <a:lstStyle/>
          <a:p>
            <a:pPr algn="ctr"/>
            <a:r>
              <a:rPr lang="en-US" sz="3600" dirty="0"/>
              <a:t>	Note that if the polynomial t(x) divides V(x)W(x) – Y(x) then, t(x) also divides the following for randomly chosen </a:t>
            </a:r>
            <a:r>
              <a:rPr lang="en-US" sz="3600" dirty="0" err="1"/>
              <a:t>d</a:t>
            </a:r>
            <a:r>
              <a:rPr lang="en-US" sz="3600" baseline="-25000" dirty="0" err="1"/>
              <a:t>v</a:t>
            </a:r>
            <a:r>
              <a:rPr lang="en-US" sz="3600" dirty="0" err="1"/>
              <a:t>,d</a:t>
            </a:r>
            <a:r>
              <a:rPr lang="en-US" sz="3600" baseline="-25000" dirty="0" err="1"/>
              <a:t>w</a:t>
            </a:r>
            <a:r>
              <a:rPr lang="en-US" sz="3600" dirty="0"/>
              <a:t> and </a:t>
            </a:r>
            <a:r>
              <a:rPr lang="en-US" sz="3600" dirty="0" err="1"/>
              <a:t>d</a:t>
            </a:r>
            <a:r>
              <a:rPr lang="en-US" sz="3600" baseline="-25000" dirty="0" err="1"/>
              <a:t>y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 [V(x) + </a:t>
            </a:r>
            <a:r>
              <a:rPr lang="en-US" sz="2800" b="1" dirty="0" err="1">
                <a:solidFill>
                  <a:srgbClr val="FF0000"/>
                </a:solidFill>
              </a:rPr>
              <a:t>d</a:t>
            </a:r>
            <a:r>
              <a:rPr lang="en-US" sz="2800" b="1" baseline="-25000" dirty="0" err="1">
                <a:solidFill>
                  <a:srgbClr val="FF0000"/>
                </a:solidFill>
              </a:rPr>
              <a:t>v</a:t>
            </a:r>
            <a:r>
              <a:rPr lang="en-US" sz="2800" b="1" dirty="0" err="1">
                <a:solidFill>
                  <a:srgbClr val="FF0000"/>
                </a:solidFill>
              </a:rPr>
              <a:t>t</a:t>
            </a:r>
            <a:r>
              <a:rPr lang="en-US" sz="2800" b="1" dirty="0">
                <a:solidFill>
                  <a:srgbClr val="FF0000"/>
                </a:solidFill>
              </a:rPr>
              <a:t>(x)] [W(x) + d</a:t>
            </a:r>
            <a:r>
              <a:rPr lang="en-US" sz="2800" b="1" baseline="-25000" dirty="0">
                <a:solidFill>
                  <a:srgbClr val="FF0000"/>
                </a:solidFill>
              </a:rPr>
              <a:t>w</a:t>
            </a:r>
            <a:r>
              <a:rPr lang="en-US" sz="2800" b="1" dirty="0">
                <a:solidFill>
                  <a:srgbClr val="FF0000"/>
                </a:solidFill>
              </a:rPr>
              <a:t>t(x)] - [Y(x) + </a:t>
            </a:r>
            <a:r>
              <a:rPr lang="en-US" sz="2800" b="1" dirty="0" err="1">
                <a:solidFill>
                  <a:srgbClr val="FF0000"/>
                </a:solidFill>
              </a:rPr>
              <a:t>d</a:t>
            </a:r>
            <a:r>
              <a:rPr lang="en-US" sz="2800" b="1" baseline="-25000" dirty="0" err="1">
                <a:solidFill>
                  <a:srgbClr val="FF0000"/>
                </a:solidFill>
              </a:rPr>
              <a:t>y</a:t>
            </a:r>
            <a:r>
              <a:rPr lang="en-US" sz="2800" b="1" dirty="0" err="1">
                <a:solidFill>
                  <a:srgbClr val="FF0000"/>
                </a:solidFill>
              </a:rPr>
              <a:t>t</a:t>
            </a:r>
            <a:r>
              <a:rPr lang="en-US" sz="2800" b="1" dirty="0">
                <a:solidFill>
                  <a:srgbClr val="FF0000"/>
                </a:solidFill>
              </a:rPr>
              <a:t>(x)]</a:t>
            </a:r>
            <a:endParaRPr lang="en-IN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2E03A-30A3-4E49-B923-6AE16E2FE4AA}"/>
              </a:ext>
            </a:extLst>
          </p:cNvPr>
          <p:cNvSpPr/>
          <p:nvPr/>
        </p:nvSpPr>
        <p:spPr>
          <a:xfrm>
            <a:off x="879676" y="3923818"/>
            <a:ext cx="7765920" cy="1030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369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EFE966-F9A2-4F84-A757-0B740203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2103121"/>
            <a:ext cx="7112000" cy="321056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716AC0-B111-4210-A33E-82754DEB3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662045"/>
            <a:ext cx="7457440" cy="6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508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B1762-1FAE-42F8-B257-4361CDD8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90" y="490370"/>
            <a:ext cx="7765920" cy="570960"/>
          </a:xfrm>
        </p:spPr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</a:rPr>
              <a:t>SUMMARY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8E27A-9007-4F0B-A1F3-FD1605CF7B69}"/>
              </a:ext>
            </a:extLst>
          </p:cNvPr>
          <p:cNvSpPr txBox="1"/>
          <p:nvPr/>
        </p:nvSpPr>
        <p:spPr>
          <a:xfrm>
            <a:off x="318290" y="1648826"/>
            <a:ext cx="8663664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Interactive</a:t>
            </a:r>
            <a:r>
              <a:rPr lang="en-US" sz="2000" dirty="0"/>
              <a:t> Proofs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Enables us go beyond NP (if NP ≠ PSPACE)</a:t>
            </a:r>
          </a:p>
          <a:p>
            <a:pPr marL="685800" lvl="1"/>
            <a:endParaRPr lang="en-US" sz="2000" dirty="0"/>
          </a:p>
          <a:p>
            <a:pPr marL="685800" lvl="1"/>
            <a:endParaRPr lang="en-US" sz="2000" dirty="0"/>
          </a:p>
          <a:p>
            <a:pPr marL="514350" lvl="5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Zero-Knowledge</a:t>
            </a:r>
            <a:r>
              <a:rPr lang="en-US" sz="2000" dirty="0"/>
              <a:t> Proofs (ZKP)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For all NP (</a:t>
            </a:r>
            <a:r>
              <a:rPr lang="en-US" sz="2000" dirty="0" err="1"/>
              <a:t>eg.</a:t>
            </a:r>
            <a:r>
              <a:rPr lang="en-US" sz="2000" dirty="0"/>
              <a:t> G3C)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Non-interactive</a:t>
            </a:r>
            <a:r>
              <a:rPr lang="en-US" sz="2000" dirty="0"/>
              <a:t> ZKP for DLP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the Fiat-Shamir Heuristic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ZK-SNARKs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Zero-Knowledge Succinct Non-Interactive Arguments of knowledge</a:t>
            </a:r>
          </a:p>
        </p:txBody>
      </p:sp>
    </p:spTree>
    <p:extLst>
      <p:ext uri="{BB962C8B-B14F-4D97-AF65-F5344CB8AC3E}">
        <p14:creationId xmlns:p14="http://schemas.microsoft.com/office/powerpoint/2010/main" val="25670092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81"/>
          <p:cNvSpPr txBox="1"/>
          <p:nvPr/>
        </p:nvSpPr>
        <p:spPr>
          <a:xfrm>
            <a:off x="688680" y="2774520"/>
            <a:ext cx="7765920" cy="82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5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Thank you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81"/>
          <p:cNvSpPr/>
          <p:nvPr/>
        </p:nvSpPr>
        <p:spPr>
          <a:xfrm>
            <a:off x="713880" y="3596040"/>
            <a:ext cx="7790760" cy="360"/>
          </a:xfrm>
          <a:custGeom>
            <a:avLst/>
            <a:gdLst/>
            <a:ahLst/>
            <a:cxnLst/>
            <a:rect l="l" t="t" r="r" b="b"/>
            <a:pathLst>
              <a:path w="3924935" h="120000" extrusionOk="0">
                <a:moveTo>
                  <a:pt x="0" y="0"/>
                </a:moveTo>
                <a:lnTo>
                  <a:pt x="3924818" y="0"/>
                </a:lnTo>
              </a:path>
            </a:pathLst>
          </a:custGeom>
          <a:noFill/>
          <a:ln w="9525" cap="flat" cmpd="sng">
            <a:solidFill>
              <a:srgbClr val="EB801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5" name="Google Shape;965;p81"/>
          <p:cNvSpPr txBox="1"/>
          <p:nvPr/>
        </p:nvSpPr>
        <p:spPr>
          <a:xfrm>
            <a:off x="733680" y="3784320"/>
            <a:ext cx="7765920" cy="15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5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Any questions?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81"/>
          <p:cNvSpPr txBox="1"/>
          <p:nvPr/>
        </p:nvSpPr>
        <p:spPr>
          <a:xfrm>
            <a:off x="8393760" y="6398280"/>
            <a:ext cx="596160" cy="25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90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rPr>
              <a:t>68</a:t>
            </a:fld>
            <a:endParaRPr sz="19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7" name="Google Shape;967;p81"/>
          <p:cNvSpPr/>
          <p:nvPr/>
        </p:nvSpPr>
        <p:spPr>
          <a:xfrm>
            <a:off x="2705400" y="6385320"/>
            <a:ext cx="3960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81"/>
          <p:cNvSpPr/>
          <p:nvPr/>
        </p:nvSpPr>
        <p:spPr>
          <a:xfrm>
            <a:off x="350640" y="6385320"/>
            <a:ext cx="193932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963F62-551E-4235-8EB1-1FE5A411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094"/>
            <a:ext cx="9144000" cy="991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6B7EC-4395-48B5-8E33-2D489CF1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" y="2808788"/>
            <a:ext cx="9144000" cy="245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8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DAB06-DAE2-427C-83A1-E9B0ECDF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76424"/>
            <a:ext cx="7886699" cy="1048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0C128F-D0C5-4707-95CC-26FC65663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420413"/>
            <a:ext cx="9144000" cy="857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40A306-2875-42A9-A936-B4DC955A9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429001"/>
            <a:ext cx="3111435" cy="2518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8EA5C-790A-44DB-99AC-AE44221EF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226" y="3278090"/>
            <a:ext cx="3071612" cy="2642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146058-F3B5-47B5-9EA6-B55A5C352E79}"/>
              </a:ext>
            </a:extLst>
          </p:cNvPr>
          <p:cNvSpPr txBox="1"/>
          <p:nvPr/>
        </p:nvSpPr>
        <p:spPr>
          <a:xfrm>
            <a:off x="4369324" y="4688362"/>
            <a:ext cx="394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OR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15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5"/>
          <p:cNvSpPr txBox="1"/>
          <p:nvPr/>
        </p:nvSpPr>
        <p:spPr>
          <a:xfrm>
            <a:off x="748080" y="686520"/>
            <a:ext cx="73828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Idea of an interactive proof </a:t>
            </a:r>
            <a:endParaRPr sz="4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5"/>
          <p:cNvSpPr txBox="1"/>
          <p:nvPr/>
        </p:nvSpPr>
        <p:spPr>
          <a:xfrm>
            <a:off x="840600" y="2067840"/>
            <a:ext cx="7865640" cy="182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86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PT Sans Narrow"/>
              <a:buChar char="●"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has </a:t>
            </a:r>
            <a:r>
              <a:rPr lang="en-US" sz="3000" b="1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randomness.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86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PT Sans Narrow"/>
              <a:buChar char="●"/>
            </a:pPr>
            <a:r>
              <a:rPr lang="en-US" sz="3000" b="1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Probabilistic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conclusion. 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86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PT Sans Narrow"/>
              <a:buChar char="●"/>
            </a:pPr>
            <a:r>
              <a:rPr lang="en-US" sz="3000" b="1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Interactive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in nature.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5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199A1-6396-47E0-98F6-C07D6D14CFEA}"/>
              </a:ext>
            </a:extLst>
          </p:cNvPr>
          <p:cNvSpPr txBox="1"/>
          <p:nvPr/>
        </p:nvSpPr>
        <p:spPr>
          <a:xfrm>
            <a:off x="4208099" y="4283611"/>
            <a:ext cx="45346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How does it help?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Efficiently verifiable proofs beyond NP?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Zero-Knowledge proofs?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Succinct proofs for NP?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What “extra” assumptions can bring back non-interactive proofs for NP </a:t>
            </a:r>
            <a:r>
              <a:rPr lang="en-US" b="1" dirty="0"/>
              <a:t>(without trading off succinctness and zero-knowledge)</a:t>
            </a:r>
            <a:r>
              <a:rPr lang="en-US" sz="1600" b="1" dirty="0"/>
              <a:t>?</a:t>
            </a:r>
            <a:endParaRPr lang="en-IN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10" ma:contentTypeDescription="Create a new document." ma:contentTypeScope="" ma:versionID="20a84fb6ad40c22b0679f6ed2f1ab974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f3fcf638bd9d0aec1963da316bd99653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76566c8-5863-4230-bf35-5b2b4eaf1a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b4a7436-6881-4c77-9def-992d6ac43f94}" ma:internalName="TaxCatchAll" ma:showField="CatchAllData" ma:web="7498ef00-a751-4e43-9bcd-4f3dac93f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a02f85-95b9-4d1e-8958-bf3b9f1583b9">
      <Terms xmlns="http://schemas.microsoft.com/office/infopath/2007/PartnerControls"/>
    </lcf76f155ced4ddcb4097134ff3c332f>
    <TaxCatchAll xmlns="7498ef00-a751-4e43-9bcd-4f3dac93fd8f" xsi:nil="true"/>
  </documentManagement>
</p:properties>
</file>

<file path=customXml/itemProps1.xml><?xml version="1.0" encoding="utf-8"?>
<ds:datastoreItem xmlns:ds="http://schemas.openxmlformats.org/officeDocument/2006/customXml" ds:itemID="{4750ABCF-B7EE-41A7-BBEB-F11EB3804CD4}"/>
</file>

<file path=customXml/itemProps2.xml><?xml version="1.0" encoding="utf-8"?>
<ds:datastoreItem xmlns:ds="http://schemas.openxmlformats.org/officeDocument/2006/customXml" ds:itemID="{381B768B-0F16-4984-8429-AB4CEF4F7036}"/>
</file>

<file path=customXml/itemProps3.xml><?xml version="1.0" encoding="utf-8"?>
<ds:datastoreItem xmlns:ds="http://schemas.openxmlformats.org/officeDocument/2006/customXml" ds:itemID="{9BB0302A-9CDF-4203-8038-F1720B950600}"/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1632</Words>
  <Application>Microsoft Office PowerPoint</Application>
  <PresentationFormat>On-screen Show (4:3)</PresentationFormat>
  <Paragraphs>357</Paragraphs>
  <Slides>68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68</vt:i4>
      </vt:variant>
    </vt:vector>
  </HeadingPairs>
  <TitlesOfParts>
    <vt:vector size="81" baseType="lpstr">
      <vt:lpstr>Calibri Light</vt:lpstr>
      <vt:lpstr>Rambla</vt:lpstr>
      <vt:lpstr>Arial</vt:lpstr>
      <vt:lpstr>Garamond</vt:lpstr>
      <vt:lpstr>Calibri</vt:lpstr>
      <vt:lpstr>PT Sans Narrow</vt:lpstr>
      <vt:lpstr>Noto Sans Symbols</vt:lpstr>
      <vt:lpstr>Times New Roman</vt:lpstr>
      <vt:lpstr>Office Theme</vt:lpstr>
      <vt:lpstr>Office Theme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Efficient Verifiability</vt:lpstr>
      <vt:lpstr>CLASS NP</vt:lpstr>
      <vt:lpstr>EXAMPLES of Languages in NP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choose G3C?</vt:lpstr>
      <vt:lpstr>NP-COMPLETENESS THEORY Let’s digress a bit!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to Zero-Knowledge!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ZKP for Discrete Logarithm Problem   Why study DLP?</vt:lpstr>
      <vt:lpstr>Interactive ZKP for DLP</vt:lpstr>
      <vt:lpstr>PowerPoint Presentation</vt:lpstr>
      <vt:lpstr>The Fiat-Shamir Heuristic</vt:lpstr>
      <vt:lpstr>Non-Interactive ZKP for DLP: Fiat-Shamir Heuristic</vt:lpstr>
      <vt:lpstr>What about succinctness?</vt:lpstr>
      <vt:lpstr>Succinctness from PCP Theorem and Merkle Trees</vt:lpstr>
      <vt:lpstr>ZK-SNARKs from QAPs</vt:lpstr>
      <vt:lpstr>First Main Ingredient in ZK-SNARKs</vt:lpstr>
      <vt:lpstr>Second Main Ingredient in ZK-SNARKs</vt:lpstr>
      <vt:lpstr>Third Main Ingredient in ZK-SNARKs</vt:lpstr>
      <vt:lpstr>Last Main Ingredient in ZK-SNARKs</vt:lpstr>
      <vt:lpstr> Encoding arithmetic circuits as QAPs </vt:lpstr>
      <vt:lpstr>PowerPoint Presentation</vt:lpstr>
      <vt:lpstr>PowerPoint Presentation</vt:lpstr>
      <vt:lpstr>BILINEAR GROUPS</vt:lpstr>
      <vt:lpstr>Roadmap for SNARKs</vt:lpstr>
      <vt:lpstr>PowerPoint Presentation</vt:lpstr>
      <vt:lpstr>SNARKs from QAP</vt:lpstr>
      <vt:lpstr>Adding ZERO-KNOWLEDGE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Srinathan K</cp:lastModifiedBy>
  <cp:revision>32</cp:revision>
  <dcterms:modified xsi:type="dcterms:W3CDTF">2022-02-19T06:01:12Z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0x01010015BCC50B40434847A090975301202254</vt:lpwstr>
  </property>
  <property fmtid="{D5CDD505-2E9C-101B-9397-08002B2CF9AE}" pid="3" name="MediaServiceImageTags">
    <vt:lpwstr/>
  </property>
</Properties>
</file>