
<file path=[Content_Types].xml><?xml version="1.0" encoding="utf-8"?>
<Types xmlns="http://schemas.openxmlformats.org/package/2006/content-types">
  <Default Extension="xml" ContentType="application/xml"/>
  <Default Extension="mp4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77" r:id="rId4"/>
    <p:sldId id="278" r:id="rId5"/>
    <p:sldId id="276" r:id="rId6"/>
    <p:sldId id="297" r:id="rId7"/>
    <p:sldId id="257" r:id="rId8"/>
    <p:sldId id="283" r:id="rId9"/>
    <p:sldId id="281" r:id="rId10"/>
    <p:sldId id="284" r:id="rId11"/>
    <p:sldId id="294" r:id="rId12"/>
    <p:sldId id="286" r:id="rId13"/>
    <p:sldId id="287" r:id="rId14"/>
    <p:sldId id="288" r:id="rId15"/>
    <p:sldId id="289" r:id="rId16"/>
    <p:sldId id="290" r:id="rId17"/>
    <p:sldId id="292" r:id="rId18"/>
    <p:sldId id="293" r:id="rId19"/>
    <p:sldId id="295" r:id="rId20"/>
    <p:sldId id="296" r:id="rId21"/>
    <p:sldId id="285" r:id="rId22"/>
    <p:sldId id="299" r:id="rId23"/>
    <p:sldId id="298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76151-0D0E-E24F-8F1A-738A332D3593}" type="datetimeFigureOut">
              <a:rPr lang="en-US" smtClean="0"/>
              <a:t>7/1/13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389B5-A8EE-DC45-94B7-84B09FA3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423B-E223-42C0-8D9F-3C3A568FC3EF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423B-E223-42C0-8D9F-3C3A568FC3EF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423B-E223-42C0-8D9F-3C3A568FC3EF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423B-E223-42C0-8D9F-3C3A568FC3EF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423B-E223-42C0-8D9F-3C3A568FC3EF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423B-E223-42C0-8D9F-3C3A568FC3EF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423B-E223-42C0-8D9F-3C3A568FC3EF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423B-E223-42C0-8D9F-3C3A568FC3EF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423B-E223-42C0-8D9F-3C3A568FC3EF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ABE3-FE0F-9246-B5AA-BFC8176D36AA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88CB-119D-CE4E-857E-A6B97F12E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4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ABE3-FE0F-9246-B5AA-BFC8176D36AA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88CB-119D-CE4E-857E-A6B97F12E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3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ABE3-FE0F-9246-B5AA-BFC8176D36AA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88CB-119D-CE4E-857E-A6B97F12E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ABE3-FE0F-9246-B5AA-BFC8176D36AA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88CB-119D-CE4E-857E-A6B97F12E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5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ABE3-FE0F-9246-B5AA-BFC8176D36AA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88CB-119D-CE4E-857E-A6B97F12E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4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ABE3-FE0F-9246-B5AA-BFC8176D36AA}" type="datetimeFigureOut">
              <a:rPr lang="en-US" smtClean="0"/>
              <a:t>7/1/13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88CB-119D-CE4E-857E-A6B97F12E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0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ABE3-FE0F-9246-B5AA-BFC8176D36AA}" type="datetimeFigureOut">
              <a:rPr lang="en-US" smtClean="0"/>
              <a:t>7/1/13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88CB-119D-CE4E-857E-A6B97F12E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6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ABE3-FE0F-9246-B5AA-BFC8176D36AA}" type="datetimeFigureOut">
              <a:rPr lang="en-US" smtClean="0"/>
              <a:t>7/1/13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88CB-119D-CE4E-857E-A6B97F12E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2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ABE3-FE0F-9246-B5AA-BFC8176D36AA}" type="datetimeFigureOut">
              <a:rPr lang="en-US" smtClean="0"/>
              <a:t>7/1/13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88CB-119D-CE4E-857E-A6B97F12E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2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ABE3-FE0F-9246-B5AA-BFC8176D36AA}" type="datetimeFigureOut">
              <a:rPr lang="en-US" smtClean="0"/>
              <a:t>7/1/13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88CB-119D-CE4E-857E-A6B97F12E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6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ABE3-FE0F-9246-B5AA-BFC8176D36AA}" type="datetimeFigureOut">
              <a:rPr lang="en-US" smtClean="0"/>
              <a:t>7/1/13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88CB-119D-CE4E-857E-A6B97F12E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4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ABE3-FE0F-9246-B5AA-BFC8176D36AA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288CB-119D-CE4E-857E-A6B97F12E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750" y="1684533"/>
            <a:ext cx="3753189" cy="34338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/>
          <p:cNvSpPr txBox="1"/>
          <p:nvPr/>
        </p:nvSpPr>
        <p:spPr>
          <a:xfrm>
            <a:off x="1" y="45352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venir Book"/>
                <a:cs typeface="Avenir Book"/>
              </a:rPr>
              <a:t>THE LEVELS OF DIGITAL PRESERVATION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venir Book"/>
                <a:cs typeface="Avenir Book"/>
              </a:rPr>
              <a:t>A NATIONAL DIGITAL STEWARDSHIP ALLIANCE PROJECT</a:t>
            </a:r>
            <a:endParaRPr lang="en-US" sz="24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27686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JEFFERSON BAILEY, @jefferson_bail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NDSA INNOVATION WORKING GROUP CO-CHAIR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ALA Digital Preservation Interest Group, 2013-06-30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2545" y="6143285"/>
            <a:ext cx="3396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Upstairs, by Jo </a:t>
            </a:r>
            <a:r>
              <a:rPr lang="en-US" sz="1200" dirty="0" err="1" smtClean="0">
                <a:solidFill>
                  <a:schemeClr val="bg1"/>
                </a:solidFill>
              </a:rPr>
              <a:t>Szczepanska</a:t>
            </a:r>
            <a:r>
              <a:rPr lang="en-US" sz="1200" dirty="0" smtClean="0">
                <a:solidFill>
                  <a:schemeClr val="bg1"/>
                </a:solidFill>
              </a:rPr>
              <a:t>, from The Noun Project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93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801" y="943717"/>
            <a:ext cx="831331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FOUR LEVELS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Level 1 – Protect your data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Level 2 – Know your data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Level 3 – Monitor your data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Level 4 – Repair your data</a:t>
            </a:r>
          </a:p>
          <a:p>
            <a:pPr marL="914400" lvl="1" indent="-457200">
              <a:buFont typeface="Arial"/>
              <a:buChar char="•"/>
            </a:pPr>
            <a:endParaRPr lang="en-US" sz="2400" dirty="0" smtClean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FIVE ACTIVITY AREAS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Storage &amp; Geographic Location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File Fixity &amp; Data Integrity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Information Security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Metadata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File Formats</a:t>
            </a:r>
            <a:endParaRPr lang="en-US" sz="24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From Bit-level Preservation to Long-term Stewardship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9801" y="24257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venir Book"/>
                <a:cs typeface="Avenir Book"/>
              </a:rPr>
              <a:t>THE LEVELS: STRUCTURE</a:t>
            </a:r>
            <a:endParaRPr lang="en-US" sz="24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25315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7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THE LEVELS: THE LEVELS</a:t>
            </a:r>
            <a:endParaRPr lang="en-US" sz="2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921040"/>
              </p:ext>
            </p:extLst>
          </p:nvPr>
        </p:nvGraphicFramePr>
        <p:xfrm>
          <a:off x="99426" y="473410"/>
          <a:ext cx="9044573" cy="5922927"/>
        </p:xfrm>
        <a:graphic>
          <a:graphicData uri="http://schemas.openxmlformats.org/drawingml/2006/table">
            <a:tbl>
              <a:tblPr/>
              <a:tblGrid>
                <a:gridCol w="991159"/>
                <a:gridCol w="2001706"/>
                <a:gridCol w="1960291"/>
                <a:gridCol w="2084535"/>
                <a:gridCol w="2006882"/>
              </a:tblGrid>
              <a:tr h="475583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200" dirty="0" smtClean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200" dirty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5342" marR="45342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Level 1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Protect your data)</a:t>
                      </a:r>
                      <a:endParaRPr lang="en-US" sz="1200" dirty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5342" marR="45342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Level 2 (Know your data)</a:t>
                      </a:r>
                      <a:endParaRPr lang="en-US" sz="1200" dirty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5342" marR="45342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Level 3 (Monitor your data)</a:t>
                      </a:r>
                      <a:endParaRPr lang="en-US" sz="1200" dirty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5342" marR="45342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Level 4 (Repair your data)</a:t>
                      </a:r>
                      <a:endParaRPr lang="en-US" sz="1200" dirty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5342" marR="45342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1836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Storage and 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200" b="1" dirty="0" smtClean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Geographic 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200" b="1" dirty="0" smtClean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Location</a:t>
                      </a:r>
                      <a:endParaRPr lang="en-US" sz="1200" b="1" dirty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5342" marR="45342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Two complete copies that are not collocated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For data on heterogeneous media (optical discs, hard drives, etc.) get the content off the medium and into your storage system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At least three complete copies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At least one copy in a different geographic location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Document your storage system(s) and storage media and what you need to use them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At least one copy in a geographic location with a different disaster threat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Obsolescence monitoring process for your storage system(s) and media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At least three copies in geographic locations with different disaster threats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Have a comprehensive plan in place that will keep files and metadata on currently accessible media or systems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5652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File Fixity </a:t>
                      </a:r>
                      <a:endParaRPr lang="en-US" sz="1200" b="1" dirty="0" smtClean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200" b="1" dirty="0" smtClean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and 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Data </a:t>
                      </a:r>
                      <a:endParaRPr lang="en-US" sz="1200" b="1" dirty="0" smtClean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200" b="1" dirty="0" smtClean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Integrity</a:t>
                      </a:r>
                      <a:endParaRPr lang="en-US" sz="1200" dirty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5342" marR="45342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Check file fixity on ingest if it has been provided with the content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Create fixity info if it wasn’t provided with the content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Check fixity on all ingests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Use write-blockers when working with original media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Virus-check high risk content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Check fixity of content at fixed intervals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Maintain logs of fixity info; supply audit on demand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Ability to detect corrupt data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Virus-check all content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Check fixity of all content in response to specific events or activities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Ability to replace/repair corrupted data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Ensure no one person has write access to all copies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9469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Information </a:t>
                      </a:r>
                      <a:endParaRPr lang="en-US" sz="1200" b="1" dirty="0" smtClean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200" b="1" dirty="0" smtClean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Security</a:t>
                      </a:r>
                      <a:endParaRPr lang="en-US" sz="1200" dirty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5342" marR="45342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Identify who has read, write, move and delete authorization to individual files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Restrict who has those authorizations to individual files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Document access restrictions for content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Maintain logs of who performed what actions on files, including deletions and preservation actions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Perform audit of logs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7102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Metadata</a:t>
                      </a:r>
                      <a:endParaRPr lang="en-US" sz="1200" dirty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5342" marR="45342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Inventory of content and its storage location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Ensure backup and non-collocation of inventory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Store administrative metadata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Store transformative metadata and log events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Store standard technical and descriptive metadata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Store standard preservation metadata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3285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File Formats</a:t>
                      </a:r>
                      <a:endParaRPr lang="en-US" sz="1200" dirty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5342" marR="45342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When you can give input into the creation of digital files encourage use of a limited set of known open formats and codecs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Inventory of file formats in use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Monitor file format obsolescence issues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Perform format migrations, emulation and similar activities as needed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511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Storage and Geographic Location</a:t>
            </a:r>
            <a:endParaRPr lang="en-US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734633"/>
              </p:ext>
            </p:extLst>
          </p:nvPr>
        </p:nvGraphicFramePr>
        <p:xfrm>
          <a:off x="457200" y="153117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Level 1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Protect your data</a:t>
                      </a:r>
                      <a:endParaRPr lang="en-US" sz="1800" b="1" kern="1200" dirty="0">
                        <a:solidFill>
                          <a:srgbClr val="FFFFFF"/>
                        </a:solidFill>
                        <a:latin typeface="Avenir Book"/>
                        <a:ea typeface="+mn-ea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Level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Know your data</a:t>
                      </a:r>
                      <a:endParaRPr lang="en-US" sz="1800" b="1" kern="1200" dirty="0">
                        <a:solidFill>
                          <a:srgbClr val="FFFFFF"/>
                        </a:solidFill>
                        <a:latin typeface="Avenir Book"/>
                        <a:ea typeface="+mn-ea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Level 3</a:t>
                      </a:r>
                    </a:p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Monitor your data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Level 4</a:t>
                      </a:r>
                    </a:p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Repair your data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Two complete copies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 that are not collocated</a:t>
                      </a:r>
                    </a:p>
                    <a:p>
                      <a:endParaRPr lang="en-US" baseline="0" dirty="0" smtClean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  <a:p>
                      <a:r>
                        <a:rPr lang="en-US" baseline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For data on heterogeneous media (optical discs, hard drives, etc.) get the content off the medium and into your storage system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At least three complete copies</a:t>
                      </a:r>
                    </a:p>
                    <a:p>
                      <a:endParaRPr lang="en-US" dirty="0" smtClean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At least one copy in a different geographic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 location</a:t>
                      </a:r>
                    </a:p>
                    <a:p>
                      <a:endParaRPr lang="en-US" baseline="0" dirty="0" smtClean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  <a:p>
                      <a:r>
                        <a:rPr lang="en-US" baseline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Document your storage systems(s) and storage media and what you need to use them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At least one copy in a geographic location with a different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 disaster threat</a:t>
                      </a:r>
                    </a:p>
                    <a:p>
                      <a:endParaRPr lang="en-US" baseline="0" dirty="0" smtClean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  <a:p>
                      <a:r>
                        <a:rPr lang="en-US" baseline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Obsolescence monitoring for your storage system(s) and media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At least three copies in geographic locations with different disaster threats</a:t>
                      </a:r>
                    </a:p>
                    <a:p>
                      <a:endParaRPr lang="en-US" dirty="0" smtClean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Have a comprehensive plan in place that will keep files and metadata on currently accessible media or systems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117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venir Book"/>
                <a:cs typeface="Avenir Book"/>
              </a:rPr>
              <a:t>THE LEVELS: THE LEVELS</a:t>
            </a:r>
            <a:endParaRPr lang="en-US" sz="24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85800"/>
            <a:ext cx="8229600" cy="88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FFFFFF"/>
                </a:solidFill>
                <a:latin typeface="Avenir Book"/>
                <a:cs typeface="Avenir Book"/>
              </a:rPr>
              <a:t>Storage and Geographic Location</a:t>
            </a:r>
            <a:endParaRPr lang="en-US" sz="40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8340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Storage and Geographic Location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7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venir Book"/>
                <a:cs typeface="Avenir Book"/>
              </a:rPr>
              <a:t>THE LEVELS: THE LEVELS</a:t>
            </a:r>
            <a:endParaRPr lang="en-US" sz="24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FFFFFF"/>
                </a:solidFill>
                <a:latin typeface="Avenir Book"/>
                <a:cs typeface="Avenir Book"/>
              </a:rPr>
              <a:t>File Fixity and Data Integrity</a:t>
            </a:r>
            <a:endParaRPr lang="en-US" sz="40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706552"/>
              </p:ext>
            </p:extLst>
          </p:nvPr>
        </p:nvGraphicFramePr>
        <p:xfrm>
          <a:off x="457200" y="16002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Level 1</a:t>
                      </a:r>
                    </a:p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Protect your data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Level 2</a:t>
                      </a:r>
                    </a:p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Know your data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Level 3</a:t>
                      </a:r>
                    </a:p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Monitor your data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Level 4</a:t>
                      </a:r>
                    </a:p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Repair your data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Check file fixity on ingest if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 it has been provided with the content</a:t>
                      </a:r>
                    </a:p>
                    <a:p>
                      <a:endParaRPr lang="en-US" baseline="0" dirty="0" smtClean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  <a:p>
                      <a:r>
                        <a:rPr lang="en-US" baseline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Create fixity info if it wasn’t provided with the content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Check fixity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 on all ingests</a:t>
                      </a:r>
                    </a:p>
                    <a:p>
                      <a:endParaRPr lang="en-US" baseline="0" dirty="0" smtClean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  <a:p>
                      <a:r>
                        <a:rPr lang="en-US" baseline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Use write-blockers when working with original media</a:t>
                      </a:r>
                    </a:p>
                    <a:p>
                      <a:endParaRPr lang="en-US" baseline="0" dirty="0" smtClean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  <a:p>
                      <a:r>
                        <a:rPr lang="en-US" baseline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Virus-check high risk content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Check fixity of content at fixed intervals</a:t>
                      </a:r>
                    </a:p>
                    <a:p>
                      <a:endParaRPr lang="en-US" dirty="0" smtClean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Maintain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 logs of fixity info; supply audit on demand</a:t>
                      </a:r>
                    </a:p>
                    <a:p>
                      <a:endParaRPr lang="en-US" baseline="0" dirty="0" smtClean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  <a:p>
                      <a:r>
                        <a:rPr lang="en-US" baseline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Ability to detect corrupt data</a:t>
                      </a:r>
                    </a:p>
                    <a:p>
                      <a:endParaRPr lang="en-US" baseline="0" dirty="0" smtClean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  <a:p>
                      <a:r>
                        <a:rPr lang="en-US" baseline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Virus-check all content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Check fixity of all content in response to specific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 events or activities</a:t>
                      </a:r>
                    </a:p>
                    <a:p>
                      <a:endParaRPr lang="en-US" baseline="0" dirty="0" smtClean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  <a:p>
                      <a:r>
                        <a:rPr lang="en-US" baseline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Ability to replace/repair corrupted data</a:t>
                      </a:r>
                    </a:p>
                    <a:p>
                      <a:endParaRPr lang="en-US" baseline="0" dirty="0" smtClean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  <a:p>
                      <a:r>
                        <a:rPr lang="en-US" baseline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Ensure no one person has write access to all copies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5331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7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venir Book"/>
                <a:cs typeface="Avenir Book"/>
              </a:rPr>
              <a:t>THE LEVELS: THE LEVELS</a:t>
            </a:r>
            <a:endParaRPr lang="en-US" sz="24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FFFFFF"/>
                </a:solidFill>
                <a:latin typeface="Avenir Book"/>
                <a:cs typeface="Avenir Book"/>
              </a:rPr>
              <a:t>Information Security</a:t>
            </a:r>
            <a:endParaRPr lang="en-US" sz="40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graphicFrame>
        <p:nvGraphicFramePr>
          <p:cNvPr id="9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055530"/>
              </p:ext>
            </p:extLst>
          </p:nvPr>
        </p:nvGraphicFramePr>
        <p:xfrm>
          <a:off x="457200" y="160020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Level 1</a:t>
                      </a:r>
                    </a:p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Protect your data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Level 2</a:t>
                      </a:r>
                    </a:p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Know your data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Level 3</a:t>
                      </a:r>
                    </a:p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Monitor your data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Level 4</a:t>
                      </a:r>
                    </a:p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Repair your data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Identify who has read, write, move and delete authorization to individual files</a:t>
                      </a:r>
                    </a:p>
                    <a:p>
                      <a:endParaRPr lang="en-US" dirty="0" smtClean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Restrict who has those authorizations to individual files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Document access restrictions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 for content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Maintain logs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 of who performed what actions on files, including deletions and preservation actions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Perform audit of logs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83562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Storage and Geographic Location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7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venir Book"/>
                <a:cs typeface="Avenir Book"/>
              </a:rPr>
              <a:t>THE LEVELS: THE LEVELS</a:t>
            </a:r>
            <a:endParaRPr lang="en-US" sz="24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685800"/>
            <a:ext cx="8229600" cy="88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FFFFFF"/>
                </a:solidFill>
                <a:latin typeface="Avenir Book"/>
                <a:cs typeface="Avenir Book"/>
              </a:rPr>
              <a:t>Metadata</a:t>
            </a:r>
            <a:endParaRPr lang="en-US" sz="40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744785"/>
              </p:ext>
            </p:extLst>
          </p:nvPr>
        </p:nvGraphicFramePr>
        <p:xfrm>
          <a:off x="457200" y="1600200"/>
          <a:ext cx="822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Level 1</a:t>
                      </a:r>
                    </a:p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Protect your data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Level 2</a:t>
                      </a:r>
                    </a:p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Know your data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Level 3</a:t>
                      </a:r>
                    </a:p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Monitor your data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Level 4</a:t>
                      </a:r>
                    </a:p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Repair your data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Inventory of content and its storage location</a:t>
                      </a:r>
                    </a:p>
                    <a:p>
                      <a:endParaRPr lang="en-US" dirty="0" smtClean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Ensure backup and non-collocation of inventory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Store administrative metadata</a:t>
                      </a:r>
                    </a:p>
                    <a:p>
                      <a:endParaRPr lang="en-US" dirty="0" smtClean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Store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 transformative metadata and log events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Store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 standards technical and descriptive metadata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Store standard preservation metadata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37607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Storage and Geographic Location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7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venir Book"/>
                <a:cs typeface="Avenir Book"/>
              </a:rPr>
              <a:t>THE LEVELS: THE LEVELS</a:t>
            </a:r>
            <a:endParaRPr lang="en-US" sz="24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762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File Formats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942296"/>
              </p:ext>
            </p:extLst>
          </p:nvPr>
        </p:nvGraphicFramePr>
        <p:xfrm>
          <a:off x="457200" y="1600200"/>
          <a:ext cx="822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Level 1</a:t>
                      </a:r>
                    </a:p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Protect your data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Level 2</a:t>
                      </a:r>
                    </a:p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Know your data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Level 3</a:t>
                      </a:r>
                    </a:p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Monitor your data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Level 4</a:t>
                      </a:r>
                    </a:p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Repair your data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When you can give input into the creation of digital files, encourage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 use of a limited set of known open formats and codecs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Inventory of file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 formats in use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Monitor file format obsolescence issues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Perform format migrations, emulation and similar activities as needed</a:t>
                      </a:r>
                      <a:endParaRPr lang="en-US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29140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Storage and Geographic Location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7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venir Book"/>
                <a:cs typeface="Avenir Book"/>
              </a:rPr>
              <a:t>THE LEVELS: THE LEVELS</a:t>
            </a:r>
            <a:endParaRPr lang="en-US" sz="24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762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Level 1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796206"/>
              </p:ext>
            </p:extLst>
          </p:nvPr>
        </p:nvGraphicFramePr>
        <p:xfrm>
          <a:off x="457200" y="16002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Storage &amp; Geographic Location</a:t>
                      </a:r>
                      <a:endParaRPr lang="en-US" sz="1600" b="0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File Fixity &amp; Data Integrity</a:t>
                      </a:r>
                      <a:endParaRPr lang="en-US" sz="1600" b="0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Information Security</a:t>
                      </a:r>
                      <a:endParaRPr lang="en-US" sz="1600" b="0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Metadata</a:t>
                      </a:r>
                      <a:endParaRPr lang="en-US" sz="1600" b="0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File Formats</a:t>
                      </a:r>
                      <a:endParaRPr lang="en-US" sz="1600" b="0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ea typeface="+mn-ea"/>
                          <a:cs typeface="Avenir Book"/>
                        </a:rPr>
                        <a:t>- Two complete copies that are not collocated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ea typeface="+mn-ea"/>
                          <a:cs typeface="Avenir Book"/>
                        </a:rPr>
                        <a:t>- For data on heterogeneous media (optical discs, hard drives, etc.) get the content off the medium and into your storage system</a:t>
                      </a:r>
                      <a:r>
                        <a:rPr lang="en-US" sz="1600" b="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cs typeface="Avenir Book"/>
                        </a:rPr>
                        <a:t> </a:t>
                      </a:r>
                      <a:endParaRPr lang="en-US" sz="1600" b="0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FFFFFF"/>
                          </a:solidFill>
                          <a:effectLst/>
                          <a:latin typeface="Avenir Book"/>
                          <a:ea typeface="ＭＳ 明朝"/>
                          <a:cs typeface="Avenir Book"/>
                        </a:rPr>
                        <a:t>- Check file fixity on ingest if it has been provided with the content</a:t>
                      </a:r>
                      <a:endParaRPr lang="en-US" sz="1800" b="0" dirty="0">
                        <a:effectLst/>
                        <a:latin typeface="Avenir Book"/>
                        <a:ea typeface="ＭＳ 明朝"/>
                        <a:cs typeface="Avenir Book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FFFFFF"/>
                          </a:solidFill>
                          <a:effectLst/>
                          <a:latin typeface="Avenir Book"/>
                          <a:ea typeface="ＭＳ 明朝"/>
                          <a:cs typeface="Avenir Book"/>
                        </a:rPr>
                        <a:t>- Create fixity info if it wasn’t provided with the content</a:t>
                      </a:r>
                      <a:endParaRPr lang="en-US" sz="1800" b="0" dirty="0">
                        <a:effectLst/>
                        <a:latin typeface="Avenir Book"/>
                        <a:ea typeface="ＭＳ 明朝"/>
                        <a:cs typeface="Avenir Book"/>
                      </a:endParaRPr>
                    </a:p>
                  </a:txBody>
                  <a:tcPr marL="45085" marR="45085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ea typeface="+mn-ea"/>
                          <a:cs typeface="Avenir Book"/>
                        </a:rPr>
                        <a:t>- Identify who has read, write, move and delete authorization to individual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085" marR="45085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ea typeface="+mn-ea"/>
                          <a:cs typeface="Avenir Book"/>
                        </a:rPr>
                        <a:t>- Inventory of content and its storage location</a:t>
                      </a:r>
                      <a:endParaRPr lang="en-US" sz="1800" b="0" kern="1200" dirty="0">
                        <a:solidFill>
                          <a:srgbClr val="FFFFFF"/>
                        </a:solidFill>
                        <a:effectLst/>
                        <a:latin typeface="Avenir Book"/>
                        <a:ea typeface="+mn-ea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FFFFFF"/>
                          </a:solidFill>
                          <a:effectLst/>
                          <a:latin typeface="Avenir Book"/>
                          <a:ea typeface="ＭＳ 明朝"/>
                        </a:rPr>
                        <a:t>- When you can give input into the creation of digital files encourage use of a limited set of known open formats and codecs</a:t>
                      </a:r>
                      <a:endParaRPr lang="en-US" sz="1800" b="0" dirty="0">
                        <a:effectLst/>
                        <a:latin typeface="Times New Roman"/>
                        <a:ea typeface="ＭＳ 明朝"/>
                      </a:endParaRPr>
                    </a:p>
                  </a:txBody>
                  <a:tcPr marL="45085" marR="45085" marT="9525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78191" y="127971"/>
            <a:ext cx="1937456" cy="1155963"/>
            <a:chOff x="4350224" y="1692947"/>
            <a:chExt cx="4031864" cy="3313669"/>
          </a:xfrm>
          <a:solidFill>
            <a:schemeClr val="bg1"/>
          </a:solidFill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8419" y="1692947"/>
              <a:ext cx="3313669" cy="3313669"/>
            </a:xfrm>
            <a:prstGeom prst="rect">
              <a:avLst/>
            </a:prstGeom>
            <a:grpFill/>
          </p:spPr>
        </p:pic>
        <p:sp>
          <p:nvSpPr>
            <p:cNvPr id="14" name="Right Arrow 13"/>
            <p:cNvSpPr/>
            <p:nvPr/>
          </p:nvSpPr>
          <p:spPr>
            <a:xfrm flipV="1">
              <a:off x="4350224" y="3613807"/>
              <a:ext cx="1259541" cy="720021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3063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Storage and Geographic Location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7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venir Book"/>
                <a:cs typeface="Avenir Book"/>
              </a:rPr>
              <a:t>THE LEVELS: THE LEVELS</a:t>
            </a:r>
            <a:endParaRPr lang="en-US" sz="24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762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Level 2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595472"/>
              </p:ext>
            </p:extLst>
          </p:nvPr>
        </p:nvGraphicFramePr>
        <p:xfrm>
          <a:off x="457200" y="1600200"/>
          <a:ext cx="8229600" cy="457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Storage &amp; Geographic Location</a:t>
                      </a:r>
                      <a:endParaRPr lang="en-US" sz="1600" b="0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File Fixity &amp; Data Integrity</a:t>
                      </a:r>
                      <a:endParaRPr lang="en-US" sz="1800" b="0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Information Security</a:t>
                      </a:r>
                      <a:endParaRPr lang="en-US" sz="1800" b="0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Metadata</a:t>
                      </a:r>
                      <a:endParaRPr lang="en-US" sz="1800" b="0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File Formats</a:t>
                      </a:r>
                      <a:endParaRPr lang="en-US" sz="1800" b="0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ea typeface="ＭＳ 明朝"/>
                          <a:cs typeface="Avenir Book"/>
                        </a:rPr>
                        <a:t>- At least three complete copies</a:t>
                      </a:r>
                      <a:endParaRPr lang="en-US" sz="1600" b="0" dirty="0" smtClean="0">
                        <a:solidFill>
                          <a:srgbClr val="FFFFFF"/>
                        </a:solidFill>
                        <a:effectLst/>
                        <a:latin typeface="Avenir Book"/>
                        <a:ea typeface="ＭＳ 明朝"/>
                        <a:cs typeface="Avenir Book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ea typeface="ＭＳ 明朝"/>
                          <a:cs typeface="Avenir Book"/>
                        </a:rPr>
                        <a:t>- At least one copy in a different</a:t>
                      </a:r>
                      <a:r>
                        <a:rPr lang="en-US" sz="1600" b="0" baseline="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ea typeface="ＭＳ 明朝"/>
                          <a:cs typeface="Avenir Book"/>
                        </a:rPr>
                        <a:t> geographic location</a:t>
                      </a:r>
                      <a:endParaRPr lang="en-US" sz="1600" b="0" dirty="0" smtClean="0">
                        <a:solidFill>
                          <a:srgbClr val="FFFFFF"/>
                        </a:solidFill>
                        <a:effectLst/>
                        <a:latin typeface="Avenir Book"/>
                        <a:ea typeface="ＭＳ 明朝"/>
                        <a:cs typeface="Avenir Book"/>
                      </a:endParaRPr>
                    </a:p>
                    <a:p>
                      <a:r>
                        <a:rPr lang="en-US" sz="1600" b="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ea typeface="ＭＳ 明朝"/>
                          <a:cs typeface="Avenir Book"/>
                        </a:rPr>
                        <a:t>- </a:t>
                      </a:r>
                      <a:r>
                        <a:rPr lang="en-US" sz="1600" b="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ea typeface="ＭＳ 明朝"/>
                          <a:cs typeface="Avenir Book"/>
                        </a:rPr>
                        <a:t>Document your storage system(s)</a:t>
                      </a:r>
                      <a:r>
                        <a:rPr lang="en-US" sz="1600" b="0" baseline="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ea typeface="ＭＳ 明朝"/>
                          <a:cs typeface="Avenir Book"/>
                        </a:rPr>
                        <a:t> and storage media and what you need to use them</a:t>
                      </a:r>
                      <a:endParaRPr lang="en-US" sz="1600" b="0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ea typeface="ＭＳ 明朝"/>
                          <a:cs typeface="Avenir Book"/>
                        </a:rPr>
                        <a:t>- Check fixity on all ingests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ea typeface="ＭＳ 明朝"/>
                          <a:cs typeface="Avenir Book"/>
                        </a:rPr>
                        <a:t>- Use write-blockers when working with original media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ea typeface="ＭＳ 明朝"/>
                          <a:cs typeface="Avenir Book"/>
                        </a:rPr>
                        <a:t>- Virus-check high risk content</a:t>
                      </a:r>
                      <a:r>
                        <a:rPr lang="en-US" sz="1800" b="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cs typeface="Avenir Book"/>
                        </a:rPr>
                        <a:t> </a:t>
                      </a:r>
                      <a:endParaRPr lang="en-US" sz="1800" b="0" dirty="0">
                        <a:solidFill>
                          <a:srgbClr val="FFFFFF"/>
                        </a:solidFill>
                        <a:effectLst/>
                        <a:latin typeface="Avenir Book"/>
                        <a:ea typeface="ＭＳ 明朝"/>
                        <a:cs typeface="Avenir Book"/>
                      </a:endParaRPr>
                    </a:p>
                  </a:txBody>
                  <a:tcPr marL="45085" marR="45085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ea typeface="+mn-ea"/>
                          <a:cs typeface="Avenir Book"/>
                        </a:rPr>
                        <a:t>- Document access restrictions for content</a:t>
                      </a:r>
                      <a:r>
                        <a:rPr lang="en-US" sz="1800" b="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cs typeface="Avenir Book"/>
                        </a:rPr>
                        <a:t> </a:t>
                      </a:r>
                      <a:endParaRPr lang="en-US" sz="1800" b="0" kern="1200" dirty="0">
                        <a:solidFill>
                          <a:srgbClr val="FFFFFF"/>
                        </a:solidFill>
                        <a:effectLst/>
                        <a:latin typeface="Avenir Book"/>
                        <a:ea typeface="+mn-ea"/>
                        <a:cs typeface="Avenir Book"/>
                      </a:endParaRPr>
                    </a:p>
                  </a:txBody>
                  <a:tcPr marL="45085" marR="45085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ea typeface="+mn-ea"/>
                          <a:cs typeface="Avenir Book"/>
                        </a:rPr>
                        <a:t>- Store administrative metadata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ea typeface="+mn-ea"/>
                          <a:cs typeface="Avenir Book"/>
                        </a:rPr>
                        <a:t>- Store transformative metadata and log events</a:t>
                      </a:r>
                      <a:r>
                        <a:rPr lang="en-US" sz="1800" b="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cs typeface="Avenir Book"/>
                        </a:rPr>
                        <a:t> </a:t>
                      </a:r>
                      <a:endParaRPr lang="en-US" sz="1800" b="0" kern="1200" dirty="0">
                        <a:solidFill>
                          <a:srgbClr val="FFFFFF"/>
                        </a:solidFill>
                        <a:effectLst/>
                        <a:latin typeface="Avenir Book"/>
                        <a:ea typeface="+mn-ea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ea typeface="+mn-ea"/>
                          <a:cs typeface="Avenir Book"/>
                        </a:rPr>
                        <a:t>- Inventory of file formats in use</a:t>
                      </a:r>
                      <a:r>
                        <a:rPr lang="en-US" sz="1800" b="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cs typeface="Avenir Book"/>
                        </a:rPr>
                        <a:t> </a:t>
                      </a:r>
                      <a:endParaRPr lang="en-US" sz="1800" b="0" dirty="0">
                        <a:solidFill>
                          <a:srgbClr val="FFFFFF"/>
                        </a:solidFill>
                        <a:effectLst/>
                        <a:latin typeface="Avenir Book"/>
                        <a:ea typeface="ＭＳ 明朝"/>
                        <a:cs typeface="Avenir Book"/>
                      </a:endParaRPr>
                    </a:p>
                  </a:txBody>
                  <a:tcPr marL="45085" marR="45085" marT="9525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847215" y="127971"/>
            <a:ext cx="1868432" cy="1155963"/>
            <a:chOff x="4493861" y="1692947"/>
            <a:chExt cx="3888227" cy="3313669"/>
          </a:xfrm>
          <a:solidFill>
            <a:schemeClr val="bg1"/>
          </a:solidFill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8419" y="1692947"/>
              <a:ext cx="3313669" cy="3313669"/>
            </a:xfrm>
            <a:prstGeom prst="rect">
              <a:avLst/>
            </a:prstGeom>
            <a:grpFill/>
          </p:spPr>
        </p:pic>
        <p:sp>
          <p:nvSpPr>
            <p:cNvPr id="13" name="Right Arrow 12"/>
            <p:cNvSpPr/>
            <p:nvPr/>
          </p:nvSpPr>
          <p:spPr>
            <a:xfrm>
              <a:off x="4493861" y="3013449"/>
              <a:ext cx="1345729" cy="837820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9150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Storage and Geographic Location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7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venir Book"/>
                <a:cs typeface="Avenir Book"/>
              </a:rPr>
              <a:t>THE LEVELS: THE LEVELS</a:t>
            </a:r>
            <a:endParaRPr lang="en-US" sz="24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762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Level 3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82975"/>
              </p:ext>
            </p:extLst>
          </p:nvPr>
        </p:nvGraphicFramePr>
        <p:xfrm>
          <a:off x="457200" y="1600200"/>
          <a:ext cx="82296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189"/>
                <a:gridCol w="1684194"/>
                <a:gridCol w="1697999"/>
                <a:gridCol w="1422298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venir Book"/>
                          <a:cs typeface="Avenir Book"/>
                        </a:rPr>
                        <a:t>Storage &amp; Geographic Location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venir Book"/>
                          <a:cs typeface="Avenir Book"/>
                        </a:rPr>
                        <a:t>File Fixity &amp; Data Integrity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venir Book"/>
                          <a:cs typeface="Avenir Book"/>
                        </a:rPr>
                        <a:t>Information Security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venir Book"/>
                          <a:cs typeface="Avenir Book"/>
                        </a:rPr>
                        <a:t>Metadata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venir Book"/>
                          <a:cs typeface="Avenir Book"/>
                        </a:rPr>
                        <a:t>File Formats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Avenir Book"/>
                          <a:ea typeface="+mn-ea"/>
                          <a:cs typeface="Avenir Book"/>
                        </a:rPr>
                        <a:t>- At least one copy in a geographic location with a different disaster threat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Avenir Book"/>
                          <a:ea typeface="+mn-ea"/>
                          <a:cs typeface="Avenir Book"/>
                        </a:rPr>
                        <a:t>-Obsolescence monitoring process for your storage system(s) and media</a:t>
                      </a:r>
                      <a:r>
                        <a:rPr lang="en-US" sz="1800" b="0" dirty="0" smtClean="0">
                          <a:solidFill>
                            <a:schemeClr val="bg1"/>
                          </a:solidFill>
                          <a:effectLst/>
                          <a:latin typeface="Avenir Book"/>
                          <a:cs typeface="Avenir Book"/>
                        </a:rPr>
                        <a:t> 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Avenir Book"/>
                          <a:ea typeface="+mn-ea"/>
                          <a:cs typeface="Avenir Book"/>
                        </a:rPr>
                        <a:t>- Check fixity of content at fixed intervals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Avenir Book"/>
                          <a:ea typeface="+mn-ea"/>
                          <a:cs typeface="Avenir Book"/>
                        </a:rPr>
                        <a:t>- Maintain logs of fixity info; supply audit on demand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Avenir Book"/>
                          <a:ea typeface="+mn-ea"/>
                          <a:cs typeface="Avenir Book"/>
                        </a:rPr>
                        <a:t>- Ability to detect corrupt data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Avenir Book"/>
                          <a:ea typeface="+mn-ea"/>
                          <a:cs typeface="Avenir Book"/>
                        </a:rPr>
                        <a:t>- Virus-check all content</a:t>
                      </a:r>
                      <a:r>
                        <a:rPr lang="en-US" sz="1800" b="0" dirty="0" smtClean="0">
                          <a:solidFill>
                            <a:schemeClr val="bg1"/>
                          </a:solidFill>
                          <a:effectLst/>
                          <a:latin typeface="Avenir Book"/>
                          <a:cs typeface="Avenir Book"/>
                        </a:rPr>
                        <a:t> 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Avenir Book"/>
                        <a:ea typeface="ＭＳ 明朝"/>
                        <a:cs typeface="Avenir Book"/>
                      </a:endParaRPr>
                    </a:p>
                  </a:txBody>
                  <a:tcPr marL="45085" marR="45085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Avenir Book"/>
                          <a:ea typeface="+mn-ea"/>
                          <a:cs typeface="Avenir Book"/>
                        </a:rPr>
                        <a:t>- Maintain logs of who performed what actions on files, including deletions and preservation actions</a:t>
                      </a:r>
                      <a:r>
                        <a:rPr lang="en-US" sz="1800" b="0" dirty="0" smtClean="0">
                          <a:solidFill>
                            <a:schemeClr val="bg1"/>
                          </a:solidFill>
                          <a:effectLst/>
                          <a:latin typeface="Avenir Book"/>
                          <a:cs typeface="Avenir Book"/>
                        </a:rPr>
                        <a:t> </a:t>
                      </a:r>
                      <a:endParaRPr lang="en-US" sz="1800" b="0" kern="1200" dirty="0">
                        <a:solidFill>
                          <a:schemeClr val="bg1"/>
                        </a:solidFill>
                        <a:effectLst/>
                        <a:latin typeface="Avenir Book"/>
                        <a:ea typeface="+mn-ea"/>
                        <a:cs typeface="Avenir Book"/>
                      </a:endParaRPr>
                    </a:p>
                  </a:txBody>
                  <a:tcPr marL="45085" marR="45085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Avenir Book"/>
                          <a:ea typeface="ＭＳ 明朝"/>
                          <a:cs typeface="Avenir Book"/>
                        </a:rPr>
                        <a:t>- Store standard technical and descriptive metadata</a:t>
                      </a:r>
                    </a:p>
                  </a:txBody>
                  <a:tcPr marL="45085" marR="45085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Avenir Book"/>
                          <a:ea typeface="+mn-ea"/>
                          <a:cs typeface="Avenir Book"/>
                        </a:rPr>
                        <a:t>- Monitor file format obsolescence issues</a:t>
                      </a:r>
                      <a:r>
                        <a:rPr lang="en-US" sz="1800" b="0" dirty="0" smtClean="0">
                          <a:solidFill>
                            <a:schemeClr val="bg1"/>
                          </a:solidFill>
                          <a:effectLst/>
                          <a:latin typeface="Avenir Book"/>
                          <a:cs typeface="Avenir Book"/>
                        </a:rPr>
                        <a:t> 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Avenir Book"/>
                        <a:ea typeface="ＭＳ 明朝"/>
                        <a:cs typeface="Avenir Book"/>
                      </a:endParaRPr>
                    </a:p>
                  </a:txBody>
                  <a:tcPr marL="45085" marR="45085" marT="9525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874826" y="127971"/>
            <a:ext cx="1840821" cy="1155963"/>
            <a:chOff x="4551312" y="1692947"/>
            <a:chExt cx="3830776" cy="3313669"/>
          </a:xfrm>
          <a:solidFill>
            <a:schemeClr val="bg1"/>
          </a:solidFill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8419" y="1692947"/>
              <a:ext cx="3313669" cy="3313669"/>
            </a:xfrm>
            <a:prstGeom prst="rect">
              <a:avLst/>
            </a:prstGeom>
            <a:grpFill/>
          </p:spPr>
        </p:pic>
        <p:sp>
          <p:nvSpPr>
            <p:cNvPr id="18" name="Right Arrow 17"/>
            <p:cNvSpPr/>
            <p:nvPr/>
          </p:nvSpPr>
          <p:spPr>
            <a:xfrm>
              <a:off x="4551312" y="2498960"/>
              <a:ext cx="1891572" cy="837820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9533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801" y="1684533"/>
            <a:ext cx="48919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Avenir Book"/>
                <a:cs typeface="Avenir Book"/>
              </a:rPr>
              <a:t>About the NDSA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Avenir Book"/>
                <a:cs typeface="Avenir Book"/>
              </a:rPr>
              <a:t>The Levels: Goals &amp; Intent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Avenir Book"/>
                <a:cs typeface="Avenir Book"/>
              </a:rPr>
              <a:t>The Levels: In brief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Avenir Book"/>
                <a:cs typeface="Avenir Book"/>
              </a:rPr>
              <a:t>The Levels: In detail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Avenir Book"/>
                <a:cs typeface="Avenir Book"/>
              </a:rPr>
              <a:t>Early feedback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Avenir Book"/>
                <a:cs typeface="Avenir Book"/>
              </a:rPr>
              <a:t>Your feedback!</a:t>
            </a:r>
            <a:endParaRPr lang="en-US" sz="28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801" y="24257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venir Book"/>
                <a:cs typeface="Avenir Book"/>
              </a:rPr>
              <a:t>THE LEVELS: THIS PRESENTATION</a:t>
            </a:r>
            <a:endParaRPr lang="en-US" sz="24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704" y="1435259"/>
            <a:ext cx="3753189" cy="34338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/>
          <p:cNvSpPr txBox="1"/>
          <p:nvPr/>
        </p:nvSpPr>
        <p:spPr>
          <a:xfrm>
            <a:off x="5752545" y="6143285"/>
            <a:ext cx="3396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Upstairs, by Jo </a:t>
            </a:r>
            <a:r>
              <a:rPr lang="en-US" sz="1200" dirty="0" err="1" smtClean="0">
                <a:solidFill>
                  <a:schemeClr val="bg1"/>
                </a:solidFill>
              </a:rPr>
              <a:t>Szczepanska</a:t>
            </a:r>
            <a:r>
              <a:rPr lang="en-US" sz="1200" dirty="0" smtClean="0">
                <a:solidFill>
                  <a:schemeClr val="bg1"/>
                </a:solidFill>
              </a:rPr>
              <a:t>, from The Noun Project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411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Storage and Geographic Location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7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venir Book"/>
                <a:cs typeface="Avenir Book"/>
              </a:rPr>
              <a:t>THE LEVELS: THE LEVELS</a:t>
            </a:r>
            <a:endParaRPr lang="en-US" sz="24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762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Level 4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386063"/>
              </p:ext>
            </p:extLst>
          </p:nvPr>
        </p:nvGraphicFramePr>
        <p:xfrm>
          <a:off x="457200" y="1600200"/>
          <a:ext cx="8229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Storage &amp; Geographic Location</a:t>
                      </a:r>
                      <a:endParaRPr lang="en-US" sz="1600" b="0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File Fixity &amp; Data Integrity</a:t>
                      </a:r>
                      <a:endParaRPr lang="en-US" sz="1600" b="0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Information Security</a:t>
                      </a:r>
                      <a:endParaRPr lang="en-US" sz="1600" b="0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Metadata</a:t>
                      </a:r>
                      <a:endParaRPr lang="en-US" sz="1600" b="0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FFFF"/>
                          </a:solidFill>
                          <a:latin typeface="Avenir Book"/>
                          <a:cs typeface="Avenir Book"/>
                        </a:rPr>
                        <a:t>File Formats</a:t>
                      </a:r>
                      <a:endParaRPr lang="en-US" sz="1600" b="0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ea typeface="+mn-ea"/>
                          <a:cs typeface="Avenir Book"/>
                        </a:rPr>
                        <a:t>- At least three copies in geographic locations with different disaster threats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ea typeface="+mn-ea"/>
                          <a:cs typeface="Avenir Book"/>
                        </a:rPr>
                        <a:t>- Have a comprehensive plan in place that will keep files and metadata on currently accessible media or systems</a:t>
                      </a:r>
                      <a:r>
                        <a:rPr lang="en-US" sz="1600" b="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cs typeface="Avenir Book"/>
                        </a:rPr>
                        <a:t> </a:t>
                      </a:r>
                      <a:endParaRPr lang="en-US" sz="1600" b="0" dirty="0">
                        <a:solidFill>
                          <a:srgbClr val="FFFF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ea typeface="+mn-ea"/>
                          <a:cs typeface="Avenir Book"/>
                        </a:rPr>
                        <a:t>- Check fixity of all content in response to specific events or activities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ea typeface="+mn-ea"/>
                          <a:cs typeface="Avenir Book"/>
                        </a:rPr>
                        <a:t>- Ability to replace/repair corrupted data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ea typeface="+mn-ea"/>
                          <a:cs typeface="Avenir Book"/>
                        </a:rPr>
                        <a:t>- Ensure no one person has write access to all copies</a:t>
                      </a:r>
                      <a:r>
                        <a:rPr lang="en-US" sz="1600" b="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cs typeface="Avenir Book"/>
                        </a:rPr>
                        <a:t> </a:t>
                      </a:r>
                      <a:endParaRPr lang="en-US" sz="1600" b="0" dirty="0">
                        <a:solidFill>
                          <a:srgbClr val="FFFFFF"/>
                        </a:solidFill>
                        <a:effectLst/>
                        <a:latin typeface="Avenir Book"/>
                        <a:ea typeface="ＭＳ 明朝"/>
                        <a:cs typeface="Avenir Book"/>
                      </a:endParaRPr>
                    </a:p>
                  </a:txBody>
                  <a:tcPr marL="45085" marR="45085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  <a:latin typeface="Avenir Book"/>
                          <a:ea typeface="ＭＳ 明朝"/>
                          <a:cs typeface="Avenir Book"/>
                        </a:rPr>
                        <a:t>- Perform audit of logs</a:t>
                      </a:r>
                    </a:p>
                  </a:txBody>
                  <a:tcPr marL="45085" marR="45085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ea typeface="+mn-ea"/>
                          <a:cs typeface="Avenir Book"/>
                        </a:rPr>
                        <a:t>- Store standard preservation metadata</a:t>
                      </a:r>
                      <a:r>
                        <a:rPr lang="en-US" sz="1600" b="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cs typeface="Avenir Book"/>
                        </a:rPr>
                        <a:t> </a:t>
                      </a:r>
                      <a:endParaRPr lang="en-US" sz="1600" b="0" dirty="0">
                        <a:solidFill>
                          <a:srgbClr val="FFFFFF"/>
                        </a:solidFill>
                        <a:effectLst/>
                        <a:latin typeface="Avenir Book"/>
                        <a:ea typeface="ＭＳ 明朝"/>
                        <a:cs typeface="Avenir Book"/>
                      </a:endParaRPr>
                    </a:p>
                  </a:txBody>
                  <a:tcPr marL="45085" marR="45085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ea typeface="+mn-ea"/>
                          <a:cs typeface="Avenir Book"/>
                        </a:rPr>
                        <a:t>- Perform format migrations, emulation and similar activities as needed</a:t>
                      </a:r>
                      <a:r>
                        <a:rPr lang="en-US" sz="1600" b="0" dirty="0" smtClean="0">
                          <a:solidFill>
                            <a:srgbClr val="FFFFFF"/>
                          </a:solidFill>
                          <a:effectLst/>
                          <a:latin typeface="Avenir Book"/>
                          <a:cs typeface="Avenir Book"/>
                        </a:rPr>
                        <a:t> </a:t>
                      </a:r>
                      <a:endParaRPr lang="en-US" sz="1600" b="0" dirty="0">
                        <a:solidFill>
                          <a:srgbClr val="FFFFFF"/>
                        </a:solidFill>
                        <a:effectLst/>
                        <a:latin typeface="Avenir Book"/>
                        <a:ea typeface="ＭＳ 明朝"/>
                        <a:cs typeface="Avenir Book"/>
                      </a:endParaRPr>
                    </a:p>
                  </a:txBody>
                  <a:tcPr marL="45085" marR="45085" marT="9525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888630" y="127971"/>
            <a:ext cx="1827009" cy="1155963"/>
            <a:chOff x="4580048" y="1692947"/>
            <a:chExt cx="3802040" cy="3313669"/>
          </a:xfrm>
          <a:solidFill>
            <a:schemeClr val="bg1"/>
          </a:solidFill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8419" y="1692947"/>
              <a:ext cx="3313669" cy="3313669"/>
            </a:xfrm>
            <a:prstGeom prst="rect">
              <a:avLst/>
            </a:prstGeom>
            <a:grpFill/>
          </p:spPr>
        </p:pic>
        <p:sp>
          <p:nvSpPr>
            <p:cNvPr id="18" name="Right Arrow 17"/>
            <p:cNvSpPr/>
            <p:nvPr/>
          </p:nvSpPr>
          <p:spPr>
            <a:xfrm>
              <a:off x="4580048" y="2024046"/>
              <a:ext cx="2379943" cy="837820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44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801" y="24257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venir Book"/>
                <a:cs typeface="Avenir Book"/>
              </a:rPr>
              <a:t>THE LEVELS: EARLY FEEDBACK</a:t>
            </a:r>
            <a:endParaRPr lang="en-US" sz="24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pic>
        <p:nvPicPr>
          <p:cNvPr id="7" name="Dramatic Chipmunk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9800" y="875227"/>
            <a:ext cx="8433795" cy="53471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52545" y="6180641"/>
            <a:ext cx="3057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Dramatic Chipmunk, via YouTube user </a:t>
            </a:r>
            <a:r>
              <a:rPr lang="en-US" sz="1200" dirty="0" err="1" smtClean="0">
                <a:solidFill>
                  <a:schemeClr val="bg1"/>
                </a:solidFill>
              </a:rPr>
              <a:t>cregets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251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2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7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THE LEVELS: </a:t>
            </a: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PRIMARY FEEDBACK AREAS</a:t>
            </a:r>
            <a:endParaRPr lang="en-US" sz="2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100207"/>
              </p:ext>
            </p:extLst>
          </p:nvPr>
        </p:nvGraphicFramePr>
        <p:xfrm>
          <a:off x="99426" y="473410"/>
          <a:ext cx="9044573" cy="5922927"/>
        </p:xfrm>
        <a:graphic>
          <a:graphicData uri="http://schemas.openxmlformats.org/drawingml/2006/table">
            <a:tbl>
              <a:tblPr/>
              <a:tblGrid>
                <a:gridCol w="1071006"/>
                <a:gridCol w="1921859"/>
                <a:gridCol w="1960291"/>
                <a:gridCol w="2084535"/>
                <a:gridCol w="2006882"/>
              </a:tblGrid>
              <a:tr h="475583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200" dirty="0" smtClean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200" dirty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Level 1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Protect your data)</a:t>
                      </a:r>
                      <a:endParaRPr lang="en-US" sz="1200" dirty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Level 2 (Know your data)</a:t>
                      </a:r>
                      <a:endParaRPr lang="en-US" sz="1200" dirty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Level 3 (Monitor your data)</a:t>
                      </a:r>
                      <a:endParaRPr lang="en-US" sz="1200" dirty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Level 4 (Repair your data)</a:t>
                      </a:r>
                      <a:endParaRPr lang="en-US" sz="1200" dirty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1836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Storage and 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200" b="1" dirty="0" smtClean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Geographic 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200" b="1" dirty="0" smtClean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Location</a:t>
                      </a:r>
                      <a:endParaRPr lang="en-US" sz="1200" b="1" dirty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Two complete copies that are not collocated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For data on heterogeneous media (optical discs, hard drives, etc.) get the content off the medium and into your storage system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At least three complete copies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At least one copy in a different geographic location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Document your storage system(s) and storage media and what you need to use them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At least one copy in a geographic location with a different disaster threat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Obsolescence monitoring process for your storage system(s) and media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At least three copies in geographic locations with different disaster threats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Have a comprehensive plan in place that will keep files and metadata on currently accessible media or systems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5652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File Fixity </a:t>
                      </a:r>
                      <a:endParaRPr lang="en-US" sz="1200" b="1" dirty="0" smtClean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200" b="1" dirty="0" smtClean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and 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Data </a:t>
                      </a:r>
                      <a:endParaRPr lang="en-US" sz="1200" b="1" dirty="0" smtClean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200" b="1" dirty="0" smtClean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Integrity</a:t>
                      </a:r>
                      <a:endParaRPr lang="en-US" sz="1200" dirty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Check file fixity on ingest if it has been provided with the content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Create fixity info if it wasn’t provided with the content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Check fixity on all ingests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Use write-blockers when working with original media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Virus-check high risk content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Check fixity of content at fixed intervals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Maintain logs of fixity info; supply audit on demand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Ability to detect corrupt data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Virus-check all content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Check fixity of all content in response to specific events or activities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Ability to replace/repair corrupted data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Ensure no one person has write access to all copies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9469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Information </a:t>
                      </a:r>
                      <a:endParaRPr lang="en-US" sz="1200" b="1" dirty="0" smtClean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200" b="1" dirty="0" smtClean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Security</a:t>
                      </a:r>
                      <a:endParaRPr lang="en-US" sz="1200" dirty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Identify who has read, write, move and delete authorization to individual files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Restrict who has those authorizations to individual files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Document access restrictions for content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Maintain logs of who performed what actions on files, including deletions and preservation actions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Perform audit of logs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7102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Metadata</a:t>
                      </a:r>
                      <a:endParaRPr lang="en-US" sz="1200" dirty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Inventory of content and its storage location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Ensure backup and non-collocation of inventory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Store administrative metadata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Store transformative metadata and log events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Store standard technical and descriptive metadata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Store standard preservation metadata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3285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File Formats</a:t>
                      </a:r>
                      <a:endParaRPr lang="en-US" sz="1200" dirty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When you can give input into the creation of digital files encourage use of a limited set of known open formats and codecs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Inventory of file formats in use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Monitor file format obsolescence issues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Perform format migrations, emulation and similar activities as needed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088994" y="4647439"/>
            <a:ext cx="6055005" cy="769229"/>
          </a:xfrm>
          <a:prstGeom prst="rect">
            <a:avLst/>
          </a:prstGeom>
          <a:noFill/>
          <a:ln w="50800" cmpd="sng">
            <a:solidFill>
              <a:srgbClr val="FFFF00">
                <a:alpha val="75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33078" y="3516325"/>
            <a:ext cx="1967359" cy="1129094"/>
          </a:xfrm>
          <a:prstGeom prst="rect">
            <a:avLst/>
          </a:prstGeom>
          <a:noFill/>
          <a:ln w="50800" cmpd="sng">
            <a:solidFill>
              <a:srgbClr val="FFFF00">
                <a:alpha val="75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102" y="2303640"/>
            <a:ext cx="1060976" cy="1212685"/>
          </a:xfrm>
          <a:prstGeom prst="rect">
            <a:avLst/>
          </a:prstGeom>
          <a:noFill/>
          <a:ln w="50800" cmpd="sng">
            <a:solidFill>
              <a:srgbClr val="FFFF00">
                <a:alpha val="75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33078" y="461968"/>
            <a:ext cx="8010920" cy="464827"/>
          </a:xfrm>
          <a:prstGeom prst="rect">
            <a:avLst/>
          </a:prstGeom>
          <a:noFill/>
          <a:ln w="50800" cmpd="sng">
            <a:solidFill>
              <a:srgbClr val="FFFF00">
                <a:alpha val="75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24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801" y="1026551"/>
            <a:ext cx="83133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Avenir Book"/>
                <a:cs typeface="Avenir Book"/>
              </a:rPr>
              <a:t>Next Steps: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Avenir Book"/>
                <a:cs typeface="Avenir Book"/>
              </a:rPr>
              <a:t>Community Feedback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Avenir Book"/>
                <a:cs typeface="Avenir Book"/>
              </a:rPr>
              <a:t>Release Candidate One is live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Avenir Book"/>
                <a:cs typeface="Avenir Book"/>
              </a:rPr>
              <a:t>Next Iterations  – Late Summer</a:t>
            </a:r>
          </a:p>
          <a:p>
            <a:endParaRPr lang="en-US" sz="28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Avenir Book"/>
                <a:cs typeface="Avenir Book"/>
              </a:rPr>
              <a:t>Your Feedback: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Avenir Book"/>
                <a:cs typeface="Avenir Book"/>
              </a:rPr>
              <a:t>Clarity?</a:t>
            </a:r>
            <a:endParaRPr lang="en-US" sz="28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Avenir Book"/>
                <a:cs typeface="Avenir Book"/>
              </a:rPr>
              <a:t>Usability?</a:t>
            </a:r>
            <a:endParaRPr lang="en-US" sz="28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Avenir Book"/>
                <a:cs typeface="Avenir Book"/>
              </a:rPr>
              <a:t>Levels and Activity Areas?</a:t>
            </a:r>
            <a:endParaRPr lang="en-US" sz="28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Avenir Book"/>
                <a:cs typeface="Avenir Book"/>
              </a:rPr>
              <a:t>Additions?</a:t>
            </a:r>
            <a:endParaRPr lang="en-US" sz="28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801" y="24257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venir Book"/>
                <a:cs typeface="Avenir Book"/>
              </a:rPr>
              <a:t>THE LEVELS: NEXT STEPS &amp; FEEDBACK</a:t>
            </a:r>
            <a:endParaRPr lang="en-US" sz="24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21720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45352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venir Book"/>
                <a:cs typeface="Avenir Book"/>
              </a:rPr>
              <a:t>THE LEVELS OF DIGITAL PRESERVATION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venir Book"/>
                <a:cs typeface="Avenir Book"/>
              </a:rPr>
              <a:t>A NATIONAL DIGITAL STEWARDSHIP ALLIANCE PROJECT</a:t>
            </a:r>
            <a:endParaRPr lang="en-US" sz="24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426" y="1824409"/>
            <a:ext cx="88875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/>
              <a:buChar char="•"/>
            </a:pPr>
            <a:endParaRPr lang="en-US" sz="20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Avenir Book"/>
                <a:cs typeface="Avenir Book"/>
              </a:rPr>
              <a:t>Levels of Digital Preservation Resources</a:t>
            </a:r>
            <a:endParaRPr lang="en-US" sz="3200" dirty="0" smtClean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Avenir Book"/>
                <a:cs typeface="Avenir Book"/>
              </a:rPr>
              <a:t>http://</a:t>
            </a:r>
            <a:r>
              <a:rPr lang="en-US" sz="3200" dirty="0" err="1" smtClean="0">
                <a:solidFill>
                  <a:srgbClr val="FFFFFF"/>
                </a:solidFill>
                <a:latin typeface="Avenir Book"/>
                <a:cs typeface="Avenir Book"/>
              </a:rPr>
              <a:t>bit.ly</a:t>
            </a:r>
            <a:r>
              <a:rPr lang="en-US" sz="3200" dirty="0" smtClean="0">
                <a:solidFill>
                  <a:srgbClr val="FFFFFF"/>
                </a:solidFill>
                <a:latin typeface="Avenir Book"/>
                <a:cs typeface="Avenir Book"/>
              </a:rPr>
              <a:t>/</a:t>
            </a:r>
            <a:r>
              <a:rPr lang="en-US" sz="3200" dirty="0" err="1" smtClean="0">
                <a:solidFill>
                  <a:srgbClr val="FFFFFF"/>
                </a:solidFill>
                <a:latin typeface="Avenir Book"/>
                <a:cs typeface="Avenir Book"/>
              </a:rPr>
              <a:t>ndsa_levels</a:t>
            </a:r>
            <a:endParaRPr lang="en-US" sz="3200" dirty="0" smtClean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914400" lvl="1" indent="-457200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Avenir Book"/>
                <a:cs typeface="Avenir Book"/>
              </a:rPr>
              <a:t>NDSA Homepage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Avenir Book"/>
                <a:cs typeface="Avenir Book"/>
              </a:rPr>
              <a:t>http://</a:t>
            </a:r>
            <a:r>
              <a:rPr lang="en-US" sz="3200" dirty="0" err="1" smtClean="0">
                <a:solidFill>
                  <a:srgbClr val="FFFFFF"/>
                </a:solidFill>
                <a:latin typeface="Avenir Book"/>
                <a:cs typeface="Avenir Book"/>
              </a:rPr>
              <a:t>www.digitalpreservation.gov</a:t>
            </a:r>
            <a:r>
              <a:rPr lang="en-US" sz="3200" dirty="0" smtClean="0">
                <a:solidFill>
                  <a:srgbClr val="FFFFFF"/>
                </a:solidFill>
                <a:latin typeface="Avenir Book"/>
                <a:cs typeface="Avenir Book"/>
              </a:rPr>
              <a:t>/</a:t>
            </a:r>
            <a:r>
              <a:rPr lang="en-US" sz="3200" dirty="0" err="1" smtClean="0">
                <a:solidFill>
                  <a:srgbClr val="FFFFFF"/>
                </a:solidFill>
                <a:latin typeface="Avenir Book"/>
                <a:cs typeface="Avenir Book"/>
              </a:rPr>
              <a:t>ndsa</a:t>
            </a:r>
            <a:endParaRPr lang="en-US" sz="3200" dirty="0" smtClean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914400" lvl="1" indent="-457200">
              <a:buFont typeface="Arial"/>
              <a:buChar char="•"/>
            </a:pPr>
            <a:endParaRPr lang="en-US" sz="20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lvl="1"/>
            <a:endParaRPr lang="en-US" sz="2000" dirty="0" smtClean="0">
              <a:solidFill>
                <a:srgbClr val="FFFFFF"/>
              </a:solidFill>
              <a:latin typeface="Avenir Book"/>
              <a:cs typeface="Avenir Book"/>
            </a:endParaRPr>
          </a:p>
          <a:p>
            <a:pPr lvl="1"/>
            <a:r>
              <a:rPr lang="en-US" sz="3600" dirty="0" smtClean="0">
                <a:solidFill>
                  <a:srgbClr val="FFFFFF"/>
                </a:solidFill>
                <a:latin typeface="Avenir Book"/>
                <a:cs typeface="Avenir Book"/>
              </a:rPr>
              <a:t>THANKS</a:t>
            </a:r>
            <a:r>
              <a:rPr lang="en-US" sz="3600" dirty="0" smtClean="0">
                <a:solidFill>
                  <a:srgbClr val="FFFFFF"/>
                </a:solidFill>
                <a:latin typeface="Avenir Book"/>
                <a:cs typeface="Avenir Book"/>
              </a:rPr>
              <a:t>!</a:t>
            </a:r>
          </a:p>
          <a:p>
            <a:pPr lvl="1"/>
            <a:r>
              <a:rPr lang="en-US" sz="2000" dirty="0" err="1" smtClean="0">
                <a:solidFill>
                  <a:srgbClr val="FFFFFF"/>
                </a:solidFill>
                <a:latin typeface="Avenir Book"/>
                <a:cs typeface="Avenir Book"/>
              </a:rPr>
              <a:t>jeffersonbailey@gmail.com</a:t>
            </a:r>
            <a:endParaRPr lang="en-US" sz="20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66155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801" y="782758"/>
            <a:ext cx="8313310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“The mission of the National Digital Stewardship Alliance is to establish, maintain, and advance the capacity to preserve our nation’s digital resources for the benefit of present and future generations.”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Started in July 2010 by Library of Congress, NDIIPP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Has 160+ members; free to join &amp; all-volunteer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Features a diverse range of institutions and sizes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Organized in 5 Working Groups: Innovation, Infrastructure, Content, Standards, Outreach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Avenir Book"/>
                <a:cs typeface="Avenir Book"/>
              </a:rPr>
              <a:t>http://</a:t>
            </a:r>
            <a:r>
              <a:rPr lang="en-US" sz="2400" dirty="0" err="1">
                <a:solidFill>
                  <a:srgbClr val="FFFFFF"/>
                </a:solidFill>
                <a:latin typeface="Avenir Book"/>
                <a:cs typeface="Avenir Book"/>
              </a:rPr>
              <a:t>www.digitalpreservation.gov</a:t>
            </a:r>
            <a:r>
              <a:rPr lang="en-US" sz="2400" dirty="0">
                <a:solidFill>
                  <a:srgbClr val="FFFFFF"/>
                </a:solidFill>
                <a:latin typeface="Avenir Book"/>
                <a:cs typeface="Avenir Book"/>
              </a:rPr>
              <a:t>/</a:t>
            </a:r>
            <a:r>
              <a:rPr lang="en-US" sz="2400" dirty="0" err="1">
                <a:solidFill>
                  <a:srgbClr val="FFFFFF"/>
                </a:solidFill>
                <a:latin typeface="Avenir Book"/>
                <a:cs typeface="Avenir Book"/>
              </a:rPr>
              <a:t>ndsa</a:t>
            </a:r>
            <a:r>
              <a:rPr lang="en-US" sz="2400" dirty="0">
                <a:solidFill>
                  <a:srgbClr val="FFFFFF"/>
                </a:solidFill>
                <a:latin typeface="Avenir Book"/>
                <a:cs typeface="Avenir Book"/>
              </a:rPr>
              <a:t>/</a:t>
            </a:r>
            <a:endParaRPr lang="en-US" sz="2400" dirty="0" smtClean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801" y="24257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venir Book"/>
                <a:cs typeface="Avenir Book"/>
              </a:rPr>
              <a:t>THE NDSA: ABOUT</a:t>
            </a:r>
            <a:endParaRPr lang="en-US" sz="24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41793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801" y="24257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venir Book"/>
                <a:cs typeface="Avenir Book"/>
              </a:rPr>
              <a:t>THE NDSA: ACTIVITIES</a:t>
            </a:r>
            <a:endParaRPr lang="en-US" sz="24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801" y="782758"/>
            <a:ext cx="831331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Storage Survey &amp; Staffing Survey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Web Archiving report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Annual Innovation Awards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Content Case Studies (geospatial, citizen journalism, </a:t>
            </a:r>
            <a:r>
              <a:rPr lang="en-US" sz="2400" dirty="0" err="1" smtClean="0">
                <a:solidFill>
                  <a:srgbClr val="FFFFFF"/>
                </a:solidFill>
                <a:latin typeface="Avenir Book"/>
                <a:cs typeface="Avenir Book"/>
              </a:rPr>
              <a:t>etc</a:t>
            </a: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solidFill>
                  <a:srgbClr val="FFFFFF"/>
                </a:solidFill>
                <a:latin typeface="Avenir Book"/>
                <a:cs typeface="Avenir Book"/>
              </a:rPr>
              <a:t>WikiProject</a:t>
            </a:r>
            <a:endParaRPr lang="en-US" sz="2400" dirty="0" smtClean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solidFill>
                  <a:srgbClr val="FFFFFF"/>
                </a:solidFill>
                <a:latin typeface="Avenir Book"/>
                <a:cs typeface="Avenir Book"/>
              </a:rPr>
              <a:t>Kickstarter</a:t>
            </a: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 featured projects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Webinars on OSS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Innovation Interview Series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These Levels!</a:t>
            </a:r>
            <a:endParaRPr lang="en-US" sz="24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Avenir Book"/>
                <a:cs typeface="Avenir Book"/>
              </a:rPr>
              <a:t>http://</a:t>
            </a:r>
            <a:r>
              <a:rPr lang="en-US" sz="2400" dirty="0" err="1">
                <a:solidFill>
                  <a:srgbClr val="FFFFFF"/>
                </a:solidFill>
                <a:latin typeface="Avenir Book"/>
                <a:cs typeface="Avenir Book"/>
              </a:rPr>
              <a:t>www.digitalpreservation.gov</a:t>
            </a:r>
            <a:r>
              <a:rPr lang="en-US" sz="2400" dirty="0">
                <a:solidFill>
                  <a:srgbClr val="FFFFFF"/>
                </a:solidFill>
                <a:latin typeface="Avenir Book"/>
                <a:cs typeface="Avenir Book"/>
              </a:rPr>
              <a:t>/</a:t>
            </a:r>
            <a:r>
              <a:rPr lang="en-US" sz="2400" dirty="0" err="1">
                <a:solidFill>
                  <a:srgbClr val="FFFFFF"/>
                </a:solidFill>
                <a:latin typeface="Avenir Book"/>
                <a:cs typeface="Avenir Book"/>
              </a:rPr>
              <a:t>ndsa</a:t>
            </a: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/activities</a:t>
            </a:r>
          </a:p>
        </p:txBody>
      </p:sp>
    </p:spTree>
    <p:extLst>
      <p:ext uri="{BB962C8B-B14F-4D97-AF65-F5344CB8AC3E}">
        <p14:creationId xmlns:p14="http://schemas.microsoft.com/office/powerpoint/2010/main" val="1546861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801" y="943717"/>
            <a:ext cx="831331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Avenir Book"/>
                <a:cs typeface="Avenir Book"/>
              </a:rPr>
              <a:t>Simple guidance to help institutions of any type and size mitigate the risks to digital content</a:t>
            </a:r>
          </a:p>
          <a:p>
            <a:pPr marL="342900" indent="-342900">
              <a:buFont typeface="Arial"/>
              <a:buChar char="•"/>
            </a:pPr>
            <a:endParaRPr lang="en-US" sz="28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Avenir Book"/>
                <a:cs typeface="Avenir Book"/>
              </a:rPr>
              <a:t>Basic assistance for planning and undertaking digital preservation activities</a:t>
            </a:r>
          </a:p>
          <a:p>
            <a:pPr marL="342900" indent="-342900">
              <a:buFont typeface="Arial"/>
              <a:buChar char="•"/>
            </a:pPr>
            <a:endParaRPr lang="en-US" sz="28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Avenir Book"/>
                <a:cs typeface="Avenir Book"/>
              </a:rPr>
              <a:t>Content and resource agnostic</a:t>
            </a:r>
          </a:p>
          <a:p>
            <a:pPr marL="342900" indent="-342900">
              <a:buFont typeface="Arial"/>
              <a:buChar char="•"/>
            </a:pPr>
            <a:endParaRPr lang="en-US" sz="28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Avenir Book"/>
                <a:cs typeface="Avenir Book"/>
              </a:rPr>
              <a:t>Evolving document of community-accepted minimums for digital stewardship</a:t>
            </a:r>
          </a:p>
          <a:p>
            <a:pPr marL="342900" indent="-342900">
              <a:buFont typeface="Arial"/>
              <a:buChar char="•"/>
            </a:pPr>
            <a:endParaRPr lang="en-US" sz="28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Avenir Book"/>
                <a:cs typeface="Avenir Book"/>
              </a:rPr>
              <a:t>To be used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9801" y="24257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venir Book"/>
                <a:cs typeface="Avenir Book"/>
              </a:rPr>
              <a:t>THE LEVELS: GOALS</a:t>
            </a:r>
            <a:endParaRPr lang="en-US" sz="24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20229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801" y="943717"/>
            <a:ext cx="83133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NDSA </a:t>
            </a:r>
            <a:r>
              <a:rPr lang="en-US" sz="2400" dirty="0" err="1">
                <a:solidFill>
                  <a:srgbClr val="FFFFFF"/>
                </a:solidFill>
                <a:latin typeface="Avenir Book"/>
                <a:cs typeface="Avenir Book"/>
              </a:rPr>
              <a:t>Supergroup</a:t>
            </a: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: </a:t>
            </a:r>
            <a:r>
              <a:rPr lang="en-US" sz="2400" dirty="0" err="1" smtClean="0">
                <a:solidFill>
                  <a:srgbClr val="FFFFFF"/>
                </a:solidFill>
                <a:latin typeface="Avenir Book"/>
                <a:cs typeface="Avenir Book"/>
              </a:rPr>
              <a:t>Abbie</a:t>
            </a: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venir Book"/>
                <a:cs typeface="Avenir Book"/>
              </a:rPr>
              <a:t>Grotke</a:t>
            </a:r>
            <a:r>
              <a:rPr lang="en-US" sz="2400" dirty="0">
                <a:solidFill>
                  <a:srgbClr val="FFFFFF"/>
                </a:solidFill>
                <a:latin typeface="Avenir Book"/>
                <a:cs typeface="Avenir Book"/>
              </a:rPr>
              <a:t> (Library of Congress), Amy Kirchhoff (ITHAKA), Kris Klein (California State Library), Jane </a:t>
            </a:r>
            <a:r>
              <a:rPr lang="en-US" sz="2400" dirty="0" err="1">
                <a:solidFill>
                  <a:srgbClr val="FFFFFF"/>
                </a:solidFill>
                <a:latin typeface="Avenir Book"/>
                <a:cs typeface="Avenir Book"/>
              </a:rPr>
              <a:t>Mandelbaum</a:t>
            </a:r>
            <a:r>
              <a:rPr lang="en-US" sz="2400" dirty="0">
                <a:solidFill>
                  <a:srgbClr val="FFFFFF"/>
                </a:solidFill>
                <a:latin typeface="Avenir Book"/>
                <a:cs typeface="Avenir Book"/>
              </a:rPr>
              <a:t> (Library of Congress), Shawn Rounds (Minnesota Historical Society), Robin </a:t>
            </a:r>
            <a:r>
              <a:rPr lang="en-US" sz="2400" dirty="0" err="1">
                <a:solidFill>
                  <a:srgbClr val="FFFFFF"/>
                </a:solidFill>
                <a:latin typeface="Avenir Book"/>
                <a:cs typeface="Avenir Book"/>
              </a:rPr>
              <a:t>Ruggaber</a:t>
            </a:r>
            <a:r>
              <a:rPr lang="en-US" sz="2400" dirty="0">
                <a:solidFill>
                  <a:srgbClr val="FFFFFF"/>
                </a:solidFill>
                <a:latin typeface="Avenir Book"/>
                <a:cs typeface="Avenir Book"/>
              </a:rPr>
              <a:t> (University of Virginia) and Linda </a:t>
            </a:r>
            <a:r>
              <a:rPr lang="en-US" sz="2400" dirty="0" err="1">
                <a:solidFill>
                  <a:srgbClr val="FFFFFF"/>
                </a:solidFill>
                <a:latin typeface="Avenir Book"/>
                <a:cs typeface="Avenir Book"/>
              </a:rPr>
              <a:t>Tadic</a:t>
            </a:r>
            <a:r>
              <a:rPr lang="en-US" sz="2400" dirty="0">
                <a:solidFill>
                  <a:srgbClr val="FFFFFF"/>
                </a:solidFill>
                <a:latin typeface="Avenir Book"/>
                <a:cs typeface="Avenir Book"/>
              </a:rPr>
              <a:t> (Audiovisual Archive Network), Trevor Owens (Library of Congress), Andrea </a:t>
            </a:r>
            <a:r>
              <a:rPr lang="en-US" sz="2400" dirty="0" err="1">
                <a:solidFill>
                  <a:srgbClr val="FFFFFF"/>
                </a:solidFill>
                <a:latin typeface="Avenir Book"/>
                <a:cs typeface="Avenir Book"/>
              </a:rPr>
              <a:t>Goethels</a:t>
            </a:r>
            <a:r>
              <a:rPr lang="en-US" sz="2400" dirty="0">
                <a:solidFill>
                  <a:srgbClr val="FFFFFF"/>
                </a:solidFill>
                <a:latin typeface="Avenir Book"/>
                <a:cs typeface="Avenir Book"/>
              </a:rPr>
              <a:t> (Harvard University), Meg Phillips (NARA), </a:t>
            </a: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me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Community-development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Blog posts on NDIIPP blog, The Signal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9801" y="24257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venir Book"/>
                <a:cs typeface="Avenir Book"/>
              </a:rPr>
              <a:t>THE LEVELS: ORIGINS</a:t>
            </a:r>
            <a:endParaRPr lang="en-US" sz="24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5954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801" y="943717"/>
            <a:ext cx="83133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Avenir Book"/>
                <a:cs typeface="Avenir Book"/>
              </a:rPr>
              <a:t>Concepts &amp; process </a:t>
            </a: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areas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Avenir Book"/>
                <a:cs typeface="Avenir Book"/>
              </a:rPr>
              <a:t>Accepted best practices &amp; </a:t>
            </a: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validation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Avenir Book"/>
                <a:cs typeface="Avenir Book"/>
              </a:rPr>
              <a:t>Baseline considerations, </a:t>
            </a: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“boxes off the floor”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Avenir Book"/>
                <a:cs typeface="Avenir Book"/>
              </a:rPr>
              <a:t>Progressive, accessible </a:t>
            </a: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scalability</a:t>
            </a:r>
          </a:p>
          <a:p>
            <a:endParaRPr lang="en-US" sz="24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Avenir Book"/>
                <a:cs typeface="Avenir Book"/>
              </a:rPr>
              <a:t>Functional independence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9801" y="24257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venir Book"/>
                <a:cs typeface="Avenir Book"/>
              </a:rPr>
              <a:t>THE LEVELS: WHAT THEY COVER</a:t>
            </a:r>
            <a:endParaRPr lang="en-US" sz="24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660379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801" y="24257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venir Book"/>
                <a:cs typeface="Avenir Book"/>
              </a:rPr>
              <a:t>THE LEVELS: WHAT THEY DON’T COVER</a:t>
            </a:r>
            <a:endParaRPr lang="en-US" sz="24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801" y="899592"/>
            <a:ext cx="37012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Technology:</a:t>
            </a:r>
          </a:p>
          <a:p>
            <a:endParaRPr lang="en-US" sz="24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Infrastructure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Hardware, software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Tech ownership</a:t>
            </a:r>
          </a:p>
          <a:p>
            <a:endParaRPr lang="en-US" sz="2400" dirty="0" smtClean="0">
              <a:solidFill>
                <a:srgbClr val="FFFFFF"/>
              </a:solidFill>
              <a:latin typeface="Avenir Book"/>
              <a:cs typeface="Avenir Book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Activity:</a:t>
            </a:r>
          </a:p>
          <a:p>
            <a:endParaRPr lang="en-US" sz="24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Budgeting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Project Management</a:t>
            </a:r>
          </a:p>
          <a:p>
            <a:endParaRPr lang="en-US" sz="24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endParaRPr lang="en-US" sz="2400" dirty="0" smtClean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7028" y="902348"/>
            <a:ext cx="37012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Avenir Book"/>
                <a:cs typeface="Avenir Book"/>
              </a:rPr>
              <a:t>Policy</a:t>
            </a:r>
            <a:r>
              <a:rPr lang="en-US" sz="2400" dirty="0">
                <a:solidFill>
                  <a:srgbClr val="FFFFFF"/>
                </a:solidFill>
                <a:latin typeface="Avenir Book"/>
                <a:cs typeface="Avenir Book"/>
              </a:rPr>
              <a:t>:</a:t>
            </a:r>
          </a:p>
          <a:p>
            <a:endParaRPr lang="en-US" sz="24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Avenir Book"/>
                <a:cs typeface="Avenir Book"/>
              </a:rPr>
              <a:t>Scope of Collecting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Avenir Book"/>
                <a:cs typeface="Avenir Book"/>
              </a:rPr>
              <a:t>Standards &amp; Workflows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Avenir Book"/>
                <a:cs typeface="Avenir Book"/>
              </a:rPr>
              <a:t>Staffing</a:t>
            </a:r>
          </a:p>
          <a:p>
            <a:endParaRPr lang="en-US" sz="24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r>
              <a:rPr lang="en-US" sz="2400" dirty="0">
                <a:solidFill>
                  <a:srgbClr val="FFFFFF"/>
                </a:solidFill>
                <a:latin typeface="Avenir Book"/>
                <a:cs typeface="Avenir Book"/>
              </a:rPr>
              <a:t>Elasticity:</a:t>
            </a:r>
          </a:p>
          <a:p>
            <a:endParaRPr lang="en-US" sz="24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Avenir Book"/>
                <a:cs typeface="Avenir Book"/>
              </a:rPr>
              <a:t>Vendor lock, systems, OSS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Avenir Book"/>
                <a:cs typeface="Avenir Book"/>
              </a:rPr>
              <a:t>Data I/O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Avenir Book"/>
                <a:cs typeface="Avenir Book"/>
              </a:rPr>
              <a:t>Institutional change/knowledge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64757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426" y="6396335"/>
            <a:ext cx="90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01100100 01101001 01100111 01101001 01110100 01100001 01101100 00100000 01110000 </a:t>
            </a:r>
          </a:p>
          <a:p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Courier New"/>
                <a:cs typeface="Courier New"/>
              </a:rPr>
              <a:t>01110010 01100101 01110011 01100101 01110010 01110110 01100001 01110100 01101111 01101110</a:t>
            </a:r>
            <a:endParaRPr lang="en-US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801" y="943717"/>
            <a:ext cx="8313310" cy="655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Avenir Book"/>
                <a:cs typeface="Avenir Book"/>
              </a:rPr>
              <a:t>Identify consensus of best practices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Avenir Book"/>
                <a:cs typeface="Avenir Book"/>
              </a:rPr>
              <a:t>Bootstrapping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Avenir Book"/>
                <a:cs typeface="Avenir Book"/>
              </a:rPr>
              <a:t>Self Assessment</a:t>
            </a:r>
          </a:p>
          <a:p>
            <a:endParaRPr lang="en-US" sz="28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Avenir Book"/>
                <a:cs typeface="Avenir Book"/>
              </a:rPr>
              <a:t>Strategic Planning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Avenir Book"/>
                <a:cs typeface="Avenir Book"/>
              </a:rPr>
              <a:t>Institutional advocacy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Avenir Book"/>
                <a:cs typeface="Avenir Book"/>
              </a:rPr>
              <a:t>A roadmap &amp; a starting point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457200" indent="-457200">
              <a:buFont typeface="Arial"/>
              <a:buChar char="•"/>
            </a:pPr>
            <a:endParaRPr lang="en-US" sz="2800" dirty="0" smtClean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801" y="24257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venir Book"/>
                <a:cs typeface="Avenir Book"/>
              </a:rPr>
              <a:t>THE LEVELS: USES</a:t>
            </a:r>
            <a:endParaRPr lang="en-US" sz="24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539693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4846</TotalTime>
  <Words>3080</Words>
  <Application>Microsoft Macintosh PowerPoint</Application>
  <PresentationFormat>On-screen Show (4:3)</PresentationFormat>
  <Paragraphs>504</Paragraphs>
  <Slides>24</Slides>
  <Notes>9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Storage and Geographic Location</vt:lpstr>
      <vt:lpstr>Storage and Geographic Location</vt:lpstr>
      <vt:lpstr>PowerPoint Presentation</vt:lpstr>
      <vt:lpstr>Storage and Geographic Location</vt:lpstr>
      <vt:lpstr>Storage and Geographic Location</vt:lpstr>
      <vt:lpstr>Storage and Geographic Location</vt:lpstr>
      <vt:lpstr>Storage and Geographic Location</vt:lpstr>
      <vt:lpstr>Storage and Geographic Location</vt:lpstr>
      <vt:lpstr>Storage and Geographic Location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Jefferson Bailey</dc:creator>
  <cp:lastModifiedBy>Jefferson Bailey</cp:lastModifiedBy>
  <cp:revision>55</cp:revision>
  <dcterms:created xsi:type="dcterms:W3CDTF">2013-06-07T02:43:37Z</dcterms:created>
  <dcterms:modified xsi:type="dcterms:W3CDTF">2013-07-02T15:54:21Z</dcterms:modified>
</cp:coreProperties>
</file>