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11"/>
  </p:notesMasterIdLst>
  <p:sldIdLst>
    <p:sldId id="264" r:id="rId2"/>
    <p:sldId id="257" r:id="rId3"/>
    <p:sldId id="258" r:id="rId4"/>
    <p:sldId id="260" r:id="rId5"/>
    <p:sldId id="269" r:id="rId6"/>
    <p:sldId id="265" r:id="rId7"/>
    <p:sldId id="268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5BF7"/>
    <a:srgbClr val="C6000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00" autoAdjust="0"/>
    <p:restoredTop sz="79647" autoAdjust="0"/>
  </p:normalViewPr>
  <p:slideViewPr>
    <p:cSldViewPr>
      <p:cViewPr>
        <p:scale>
          <a:sx n="90" d="100"/>
          <a:sy n="90" d="100"/>
        </p:scale>
        <p:origin x="-15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71B09-5E35-46A0-9B74-AB51074FFDF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929E5-638E-4D3D-AFD6-84B8A1591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8846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29E5-638E-4D3D-AFD6-84B8A159197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39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29E5-638E-4D3D-AFD6-84B8A159197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39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NIU will be tackling</a:t>
            </a:r>
            <a:r>
              <a:rPr lang="en-US" baseline="0" dirty="0" smtClean="0"/>
              <a:t> a high-level evaluation: </a:t>
            </a:r>
          </a:p>
          <a:p>
            <a:r>
              <a:rPr lang="en-US" baseline="0" dirty="0" smtClean="0"/>
              <a:t>tool </a:t>
            </a:r>
            <a:r>
              <a:rPr lang="en-US" baseline="0" dirty="0" err="1" smtClean="0"/>
              <a:t>descrip</a:t>
            </a:r>
            <a:r>
              <a:rPr lang="en-US" baseline="0" dirty="0" smtClean="0"/>
              <a:t>; </a:t>
            </a:r>
          </a:p>
          <a:p>
            <a:r>
              <a:rPr lang="en-US" baseline="0" dirty="0" err="1" smtClean="0"/>
              <a:t>syst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reqts</a:t>
            </a:r>
            <a:r>
              <a:rPr lang="en-US" baseline="0" dirty="0" smtClean="0"/>
              <a:t>; </a:t>
            </a:r>
          </a:p>
          <a:p>
            <a:r>
              <a:rPr lang="en-US" baseline="0" dirty="0" smtClean="0"/>
              <a:t>cost; </a:t>
            </a:r>
          </a:p>
          <a:p>
            <a:r>
              <a:rPr lang="en-US" baseline="0" dirty="0" smtClean="0"/>
              <a:t>robustness &amp; user community (the latter relates somehow to documentation from the general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); </a:t>
            </a:r>
          </a:p>
          <a:p>
            <a:r>
              <a:rPr lang="en-US" baseline="0" dirty="0" smtClean="0"/>
              <a:t>Exist </a:t>
            </a:r>
            <a:r>
              <a:rPr lang="en-US" baseline="0" dirty="0" err="1" smtClean="0"/>
              <a:t>strat</a:t>
            </a:r>
            <a:r>
              <a:rPr lang="en-US" baseline="0" dirty="0" smtClean="0"/>
              <a:t>;</a:t>
            </a:r>
          </a:p>
          <a:p>
            <a:r>
              <a:rPr lang="en-US" baseline="0" dirty="0" smtClean="0"/>
              <a:t>Viability (release, update, implementation/clients)</a:t>
            </a:r>
          </a:p>
          <a:p>
            <a:r>
              <a:rPr lang="en-US" baseline="0" dirty="0" smtClean="0"/>
              <a:t>Doc (clarity, etc. (ditto to documentation from the general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29E5-638E-4D3D-AFD6-84B8A159197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3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data grouping:</a:t>
            </a:r>
            <a:r>
              <a:rPr lang="en-US" baseline="0" dirty="0" smtClean="0"/>
              <a:t> Sept ‘12 – July ‘13</a:t>
            </a:r>
          </a:p>
          <a:p>
            <a:r>
              <a:rPr lang="en-US" baseline="0" dirty="0" smtClean="0"/>
              <a:t>System testing: July ‘13 – Feb. ‘14</a:t>
            </a:r>
          </a:p>
          <a:p>
            <a:r>
              <a:rPr lang="en-US" baseline="0" dirty="0" smtClean="0"/>
              <a:t>Dissemination: May ‘14 – Dec. ‘14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29E5-638E-4D3D-AFD6-84B8A159197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193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929E5-638E-4D3D-AFD6-84B8A159197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057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8EF4-2FEB-4E07-A634-6F2D6BE53F36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7B16-0DA8-40C8-B830-3AE98B70BEC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igitalpowrr.niu.edu/tool-gri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mailto:ahaykal@csu.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pprudh@ilstu.edu" TargetMode="External"/><Relationship Id="rId5" Type="http://schemas.openxmlformats.org/officeDocument/2006/relationships/hyperlink" Target="http://powrr-wiki.lib.niu.edu/index.php/Main_Page" TargetMode="External"/><Relationship Id="rId4" Type="http://schemas.openxmlformats.org/officeDocument/2006/relationships/hyperlink" Target="http://digitalpowrr.niu.ed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PBackgroundTitleP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3600"/>
            <a:ext cx="9144000" cy="1267968"/>
          </a:xfrm>
        </p:spPr>
        <p:txBody>
          <a:bodyPr>
            <a:noAutofit/>
          </a:bodyPr>
          <a:lstStyle/>
          <a:p>
            <a:r>
              <a:rPr lang="en-US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Aaisha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Haykal, Chicago State University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Patrice-Andre </a:t>
            </a:r>
            <a:r>
              <a:rPr lang="en-US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Prud’homme</a:t>
            </a:r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Illinois State University </a:t>
            </a:r>
            <a:endParaRPr lang="en-US" sz="28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IMLS_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038600" y="5769652"/>
            <a:ext cx="2057400" cy="935948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09800" y="6200001"/>
            <a:ext cx="243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Lucida Sans Unicode" pitchFamily="34" charset="0"/>
                <a:cs typeface="Lucida Sans Unicode" pitchFamily="34" charset="0"/>
              </a:rPr>
              <a:t>Sponsored By:</a:t>
            </a:r>
            <a:endParaRPr lang="en-US" sz="1200" b="1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Picture 6" descr="CSU logo - B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400" y="4724400"/>
            <a:ext cx="1752600" cy="1181902"/>
          </a:xfrm>
          <a:prstGeom prst="rect">
            <a:avLst/>
          </a:prstGeom>
        </p:spPr>
      </p:pic>
      <p:pic>
        <p:nvPicPr>
          <p:cNvPr id="10" name="Picture 9" descr="ISU logo wide RGB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5800" y="3505200"/>
            <a:ext cx="2150228" cy="609600"/>
          </a:xfrm>
          <a:prstGeom prst="rect">
            <a:avLst/>
          </a:prstGeom>
        </p:spPr>
      </p:pic>
      <p:pic>
        <p:nvPicPr>
          <p:cNvPr id="11" name="Picture 10" descr="NIU_vert_3Cl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47532" y="3886200"/>
            <a:ext cx="1634068" cy="1336964"/>
          </a:xfrm>
          <a:prstGeom prst="rect">
            <a:avLst/>
          </a:prstGeom>
        </p:spPr>
      </p:pic>
      <p:pic>
        <p:nvPicPr>
          <p:cNvPr id="13" name="Picture 12" descr="IWU-SealLogo_1Line_sig-342-8640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02534" y="3505200"/>
            <a:ext cx="2608066" cy="6096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33104" y="4572000"/>
            <a:ext cx="791696" cy="147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Project Overview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352"/>
            <a:ext cx="8183880" cy="495604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IMLS National Leadership Grant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Audience	</a:t>
            </a: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Medium and smaller sized institutions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Goal</a:t>
            </a: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Investigate, evaluate, and, at its close, recommend scalable, sustainable digital preservation solutions for libraries with smaller amounts of data and/or fewer resources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Deliverables</a:t>
            </a:r>
          </a:p>
          <a:p>
            <a:pPr lvl="1"/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ToolGrid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Workshops during dissemination phase</a:t>
            </a: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Case Studies</a:t>
            </a: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Webinars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Tool Grid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Resources for various steps in a digital preservation program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Sources</a:t>
            </a: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tool websites, </a:t>
            </a: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contacting the tool developers directly, </a:t>
            </a: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discussion boards, </a:t>
            </a:r>
          </a:p>
          <a:p>
            <a:pPr lvl="1"/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and some direct tool testing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OAIS Reference Model</a:t>
            </a: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  <a:hlinkClick r:id="rId2"/>
              </a:rPr>
              <a:t>http://digitalpowrr.niu.edu/tool-grid/</a:t>
            </a:r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Connection with Paul Wheatley and </a:t>
            </a:r>
            <a:r>
              <a:rPr lang="en-US" dirty="0" err="1" smtClean="0">
                <a:latin typeface="Lucida Sans Unicode" pitchFamily="34" charset="0"/>
                <a:cs typeface="Lucida Sans Unicode" pitchFamily="34" charset="0"/>
              </a:rPr>
              <a:t>Comptr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 l="21905" t="22095" r="22857" b="6286"/>
          <a:stretch>
            <a:fillRect/>
          </a:stretch>
        </p:blipFill>
        <p:spPr bwMode="auto">
          <a:xfrm>
            <a:off x="1172183" y="381000"/>
            <a:ext cx="6676417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5949" y="304886"/>
            <a:ext cx="1447800" cy="195588"/>
          </a:xfrm>
        </p:spPr>
        <p:txBody>
          <a:bodyPr>
            <a:noAutofit/>
          </a:bodyPr>
          <a:lstStyle/>
          <a:p>
            <a:r>
              <a:rPr lang="en-US" sz="1400" dirty="0" err="1">
                <a:latin typeface="Lucida Sans Unicode" pitchFamily="34" charset="0"/>
                <a:cs typeface="Lucida Sans Unicode" pitchFamily="34" charset="0"/>
              </a:rPr>
              <a:t>Archivematica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8949" y="186901"/>
            <a:ext cx="1524000" cy="6432798"/>
          </a:xfrm>
        </p:spPr>
      </p:pic>
      <p:sp>
        <p:nvSpPr>
          <p:cNvPr id="6" name="Right Arrow 5"/>
          <p:cNvSpPr/>
          <p:nvPr/>
        </p:nvSpPr>
        <p:spPr>
          <a:xfrm rot="10800000">
            <a:off x="2657749" y="32349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10800000">
            <a:off x="2657749" y="29301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0800000">
            <a:off x="2657749" y="26253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2657749" y="23205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2657749" y="39969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2657749" y="49113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657749" y="55971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0800000">
            <a:off x="2657748" y="62067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0800000">
            <a:off x="2657749" y="64353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2657749" y="12537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10800000">
            <a:off x="2657749" y="14823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2657749" y="17871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2657749" y="10251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019949" y="198569"/>
            <a:ext cx="1210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Curator’s </a:t>
            </a:r>
            <a:endParaRPr lang="en-US" sz="140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Workbench 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39149" y="260122"/>
            <a:ext cx="12490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Lucida Sans Unicode" pitchFamily="34" charset="0"/>
                <a:cs typeface="Lucida Sans Unicode" pitchFamily="34" charset="0"/>
              </a:rPr>
              <a:t>MetaArchive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10749" y="152400"/>
            <a:ext cx="92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Lucida Sans Unicode" pitchFamily="34" charset="0"/>
                <a:cs typeface="Lucida Sans Unicode" pitchFamily="34" charset="0"/>
              </a:rPr>
              <a:t>Internet </a:t>
            </a:r>
            <a:endParaRPr lang="en-US" sz="140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Archive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98331" y="641124"/>
            <a:ext cx="692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varies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352950" y="304886"/>
            <a:ext cx="1142999" cy="2182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 err="1" smtClean="0">
                <a:latin typeface="Lucida Sans Unicode" pitchFamily="34" charset="0"/>
                <a:cs typeface="Lucida Sans Unicode" pitchFamily="34" charset="0"/>
              </a:rPr>
              <a:t>DuraCloud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8" name="Right Arrow 27"/>
          <p:cNvSpPr/>
          <p:nvPr/>
        </p:nvSpPr>
        <p:spPr>
          <a:xfrm rot="10800000">
            <a:off x="3953149" y="323489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0800000">
            <a:off x="3953149" y="399689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0800000">
            <a:off x="3953149" y="49113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10800000">
            <a:off x="3953149" y="55971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0800000">
            <a:off x="3953149" y="62067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10800000">
            <a:off x="3953149" y="59781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3953149" y="125369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 rot="10800000">
            <a:off x="3953149" y="178709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10800000">
            <a:off x="3953149" y="10251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 rot="10800000">
            <a:off x="3953149" y="445409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 rot="10800000">
            <a:off x="3953149" y="46827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 rot="10800000">
            <a:off x="3953149" y="42255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 rot="10800000">
            <a:off x="3953150" y="5139898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 rot="10800000">
            <a:off x="3953150" y="53685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 rot="10800000">
            <a:off x="3953149" y="36921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10800000">
            <a:off x="3953149" y="34635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887449" y="641124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free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49" name="Right Arrow 48"/>
          <p:cNvSpPr/>
          <p:nvPr/>
        </p:nvSpPr>
        <p:spPr>
          <a:xfrm rot="10800000">
            <a:off x="5257800" y="125369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 rot="10800000">
            <a:off x="5257800" y="10251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602172" y="641292"/>
            <a:ext cx="484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low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2" name="Right Arrow 51"/>
          <p:cNvSpPr/>
          <p:nvPr/>
        </p:nvSpPr>
        <p:spPr>
          <a:xfrm rot="10800000">
            <a:off x="5257800" y="64353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0800000">
            <a:off x="5257799" y="39969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 rot="10800000">
            <a:off x="5257799" y="49113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 rot="10800000">
            <a:off x="5257799" y="55971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 rot="10800000">
            <a:off x="5257799" y="62067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 rot="10800000">
            <a:off x="5257799" y="59781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 rot="10800000">
            <a:off x="5257799" y="44541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 rot="10800000">
            <a:off x="5257799" y="42255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 rot="10800000">
            <a:off x="5257800" y="5139899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 rot="10800000">
            <a:off x="5257799" y="36921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Arrow 63"/>
          <p:cNvSpPr/>
          <p:nvPr/>
        </p:nvSpPr>
        <p:spPr>
          <a:xfrm rot="10800000">
            <a:off x="5257799" y="346350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6629401" y="32349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0800000">
            <a:off x="6629401" y="49113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/>
          <p:cNvSpPr/>
          <p:nvPr/>
        </p:nvSpPr>
        <p:spPr>
          <a:xfrm rot="10800000">
            <a:off x="6629401" y="55971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0800000">
            <a:off x="6629401" y="62067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ight Arrow 69"/>
          <p:cNvSpPr/>
          <p:nvPr/>
        </p:nvSpPr>
        <p:spPr>
          <a:xfrm rot="10800000">
            <a:off x="6629401" y="597810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Arrow 70"/>
          <p:cNvSpPr/>
          <p:nvPr/>
        </p:nvSpPr>
        <p:spPr>
          <a:xfrm rot="10800000">
            <a:off x="6629401" y="12537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 rot="10800000">
            <a:off x="6629401" y="17871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10800000">
            <a:off x="6629401" y="102510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10800000">
            <a:off x="6629401" y="44541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 rot="10800000">
            <a:off x="6629401" y="46827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10800000">
            <a:off x="6629401" y="422550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ight Arrow 76"/>
          <p:cNvSpPr/>
          <p:nvPr/>
        </p:nvSpPr>
        <p:spPr>
          <a:xfrm rot="10800000">
            <a:off x="6629402" y="51399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ight Arrow 77"/>
          <p:cNvSpPr/>
          <p:nvPr/>
        </p:nvSpPr>
        <p:spPr>
          <a:xfrm rot="10800000">
            <a:off x="6629402" y="536850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Arrow 78"/>
          <p:cNvSpPr/>
          <p:nvPr/>
        </p:nvSpPr>
        <p:spPr>
          <a:xfrm rot="10800000">
            <a:off x="6629401" y="369210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Arrow 79"/>
          <p:cNvSpPr/>
          <p:nvPr/>
        </p:nvSpPr>
        <p:spPr>
          <a:xfrm rot="10800000">
            <a:off x="6629401" y="3463504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/>
          <p:cNvSpPr/>
          <p:nvPr/>
        </p:nvSpPr>
        <p:spPr>
          <a:xfrm rot="10800000">
            <a:off x="6629400" y="64353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ight Arrow 81"/>
          <p:cNvSpPr/>
          <p:nvPr/>
        </p:nvSpPr>
        <p:spPr>
          <a:xfrm rot="10800000">
            <a:off x="6629400" y="2938022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 rot="10800000">
            <a:off x="6629400" y="263322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 rot="10800000">
            <a:off x="6629400" y="232842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Arrow 84"/>
          <p:cNvSpPr/>
          <p:nvPr/>
        </p:nvSpPr>
        <p:spPr>
          <a:xfrm rot="10800000">
            <a:off x="6629400" y="2057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Arrow 85"/>
          <p:cNvSpPr/>
          <p:nvPr/>
        </p:nvSpPr>
        <p:spPr>
          <a:xfrm rot="10800000">
            <a:off x="6629400" y="1524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181600" y="641292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free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772400" y="641292"/>
            <a:ext cx="5229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Lucida Sans Unicode" pitchFamily="34" charset="0"/>
                <a:cs typeface="Lucida Sans Unicode" pitchFamily="34" charset="0"/>
              </a:rPr>
              <a:t>free</a:t>
            </a:r>
            <a:endParaRPr lang="en-US" sz="14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89" name="Right Arrow 88"/>
          <p:cNvSpPr/>
          <p:nvPr/>
        </p:nvSpPr>
        <p:spPr>
          <a:xfrm rot="10800000">
            <a:off x="7924800" y="64353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Arrow 89"/>
          <p:cNvSpPr/>
          <p:nvPr/>
        </p:nvSpPr>
        <p:spPr>
          <a:xfrm rot="10800000">
            <a:off x="7924800" y="4911303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Arrow 90"/>
          <p:cNvSpPr/>
          <p:nvPr/>
        </p:nvSpPr>
        <p:spPr>
          <a:xfrm rot="10800000">
            <a:off x="7924800" y="55971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ight Arrow 91"/>
          <p:cNvSpPr/>
          <p:nvPr/>
        </p:nvSpPr>
        <p:spPr>
          <a:xfrm rot="10800000">
            <a:off x="7924800" y="3996901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3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System testing is just beginning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endParaRPr lang="en-US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dirty="0" smtClean="0">
                <a:latin typeface="Lucida Sans Unicode" pitchFamily="34" charset="0"/>
                <a:cs typeface="Lucida Sans Unicode" pitchFamily="34" charset="0"/>
              </a:rPr>
              <a:t>Comprehensive testing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pPr lvl="1"/>
            <a:r>
              <a:rPr lang="en-US" sz="2800" dirty="0" smtClean="0">
                <a:latin typeface="Lucida Sans Unicode" pitchFamily="34" charset="0"/>
                <a:cs typeface="Lucida Sans Unicode" pitchFamily="34" charset="0"/>
              </a:rPr>
              <a:t>Rubric for testing outcomes</a:t>
            </a:r>
          </a:p>
          <a:p>
            <a:pPr marL="0" indent="0">
              <a:buNone/>
            </a:pPr>
            <a:endParaRPr lang="en-US" sz="3200" dirty="0" smtClean="0">
              <a:latin typeface="Lucida Sans Unicode" pitchFamily="34" charset="0"/>
              <a:cs typeface="Lucida Sans Unicode" pitchFamily="34" charset="0"/>
            </a:endParaRPr>
          </a:p>
          <a:p>
            <a:pPr marL="457200" lvl="1" indent="0">
              <a:buNone/>
            </a:pPr>
            <a:endParaRPr lang="en-US" sz="3200" dirty="0" smtClean="0">
              <a:latin typeface="Lucida Sans Unicode" pitchFamily="34" charset="0"/>
              <a:cs typeface="Lucida Sans Unicode" pitchFamily="34" charset="0"/>
            </a:endParaRPr>
          </a:p>
          <a:p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21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latin typeface="Lucida Sans Unicode" pitchFamily="34" charset="0"/>
                <a:cs typeface="Lucida Sans Unicode" pitchFamily="34" charset="0"/>
              </a:rPr>
              <a:t>The five tools: Evaluation framework</a:t>
            </a:r>
            <a:endParaRPr lang="en-US" sz="36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4504" y="1219200"/>
            <a:ext cx="7793696" cy="5105401"/>
          </a:xfrm>
        </p:spPr>
      </p:pic>
    </p:spTree>
    <p:extLst>
      <p:ext uri="{BB962C8B-B14F-4D97-AF65-F5344CB8AC3E}">
        <p14:creationId xmlns:p14="http://schemas.microsoft.com/office/powerpoint/2010/main" xmlns="" val="314432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Autofit/>
          </a:bodyPr>
          <a:lstStyle/>
          <a:p>
            <a:r>
              <a:rPr lang="en-US" sz="3400" dirty="0" smtClean="0">
                <a:latin typeface="Lucida Sans Unicode" pitchFamily="34" charset="0"/>
                <a:cs typeface="Lucida Sans Unicode" pitchFamily="34" charset="0"/>
              </a:rPr>
              <a:t>Digital POWRR Timeline: Dissemination</a:t>
            </a:r>
            <a:endParaRPr lang="en-US" sz="3400" dirty="0">
              <a:latin typeface="Lucida Sans Unicode" pitchFamily="34" charset="0"/>
              <a:cs typeface="Lucida Sans Unicode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4801" y="1524000"/>
            <a:ext cx="8534400" cy="533400"/>
          </a:xfrm>
        </p:spPr>
      </p:pic>
      <p:sp>
        <p:nvSpPr>
          <p:cNvPr id="4" name="Left Brace 3"/>
          <p:cNvSpPr/>
          <p:nvPr/>
        </p:nvSpPr>
        <p:spPr>
          <a:xfrm rot="16200000">
            <a:off x="1752600" y="1681866"/>
            <a:ext cx="1600199" cy="2666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Left Brace 4"/>
          <p:cNvSpPr/>
          <p:nvPr/>
        </p:nvSpPr>
        <p:spPr>
          <a:xfrm rot="16200000">
            <a:off x="4163679" y="2084721"/>
            <a:ext cx="1676400" cy="1926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71600" y="22098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Tool selection and installation</a:t>
            </a:r>
            <a:endParaRPr lang="en-US" sz="16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6754479" y="2084721"/>
            <a:ext cx="1676400" cy="19265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2221468"/>
            <a:ext cx="1676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Tool Testing</a:t>
            </a:r>
            <a:endParaRPr lang="en-US" sz="16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1800" y="22098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Lucida Sans Unicode" pitchFamily="34" charset="0"/>
                <a:cs typeface="Lucida Sans Unicode" pitchFamily="34" charset="0"/>
              </a:rPr>
              <a:t>Dissemination Phase</a:t>
            </a:r>
            <a:endParaRPr lang="en-US" sz="1600" dirty="0">
              <a:solidFill>
                <a:srgbClr val="C00000"/>
              </a:solidFill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67000" y="4239161"/>
            <a:ext cx="6248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Findings</a:t>
            </a:r>
          </a:p>
          <a:p>
            <a:pPr algn="r"/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Target audience</a:t>
            </a:r>
          </a:p>
          <a:p>
            <a:pPr algn="r"/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Risk management</a:t>
            </a:r>
          </a:p>
          <a:p>
            <a:pPr algn="r"/>
            <a:r>
              <a:rPr lang="en-US" sz="1600" dirty="0">
                <a:latin typeface="Lucida Sans Unicode" pitchFamily="34" charset="0"/>
                <a:cs typeface="Lucida Sans Unicode" pitchFamily="34" charset="0"/>
              </a:rPr>
              <a:t>M</a:t>
            </a:r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anageable steps that show incremental progress</a:t>
            </a:r>
          </a:p>
          <a:p>
            <a:pPr algn="r"/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Implementing success rather than just planning for it</a:t>
            </a:r>
          </a:p>
          <a:p>
            <a:pPr algn="r"/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Presentations, conferences, etc.</a:t>
            </a:r>
          </a:p>
          <a:p>
            <a:pPr algn="r"/>
            <a:endParaRPr lang="en-US" sz="1600" dirty="0" smtClean="0">
              <a:latin typeface="Lucida Sans Unicode" pitchFamily="34" charset="0"/>
              <a:cs typeface="Lucida Sans Unicode" pitchFamily="34" charset="0"/>
            </a:endParaRPr>
          </a:p>
          <a:p>
            <a:pPr algn="r"/>
            <a:r>
              <a:rPr lang="en-US" sz="1600" dirty="0" smtClean="0">
                <a:latin typeface="Lucida Sans Unicode" pitchFamily="34" charset="0"/>
                <a:cs typeface="Lucida Sans Unicode" pitchFamily="34" charset="0"/>
              </a:rPr>
              <a:t>White paper due December 2014</a:t>
            </a:r>
          </a:p>
        </p:txBody>
      </p:sp>
    </p:spTree>
    <p:extLst>
      <p:ext uri="{BB962C8B-B14F-4D97-AF65-F5344CB8AC3E}">
        <p14:creationId xmlns:p14="http://schemas.microsoft.com/office/powerpoint/2010/main" xmlns="" val="40239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PBackgroundTitlePag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1898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305800" cy="1828800"/>
          </a:xfrm>
        </p:spPr>
        <p:txBody>
          <a:bodyPr>
            <a:normAutofit lnSpcReduction="10000"/>
          </a:bodyPr>
          <a:lstStyle/>
          <a:p>
            <a:endParaRPr lang="en-US" sz="200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Website</a:t>
            </a:r>
          </a:p>
          <a:p>
            <a:pPr lvl="1"/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  <a:hlinkClick r:id="rId4"/>
              </a:rPr>
              <a:t>http://digitalpowrr.niu.edu/</a:t>
            </a:r>
            <a:endParaRPr lang="en-US" sz="2000" dirty="0" smtClean="0">
              <a:latin typeface="Lucida Sans Unicode" pitchFamily="34" charset="0"/>
              <a:cs typeface="Lucida Sans Unicode" pitchFamily="34" charset="0"/>
            </a:endParaRPr>
          </a:p>
          <a:p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Wiki</a:t>
            </a:r>
          </a:p>
          <a:p>
            <a:pPr lvl="1"/>
            <a:r>
              <a:rPr lang="en-US" sz="2000" dirty="0" smtClean="0">
                <a:latin typeface="Lucida Sans Unicode" pitchFamily="34" charset="0"/>
                <a:cs typeface="Lucida Sans Unicode" pitchFamily="34" charset="0"/>
                <a:hlinkClick r:id="rId5"/>
              </a:rPr>
              <a:t>http://powrr-wiki.lib.niu.edu/index.php/Main_Page</a:t>
            </a:r>
            <a:r>
              <a:rPr lang="en-US" sz="2000" dirty="0" smtClean="0">
                <a:latin typeface="Lucida Sans Unicode" pitchFamily="34" charset="0"/>
                <a:cs typeface="Lucida Sans Unicode" pitchFamily="34" charset="0"/>
              </a:rPr>
              <a:t> </a:t>
            </a:r>
          </a:p>
          <a:p>
            <a:pPr>
              <a:buNone/>
            </a:pPr>
            <a:endParaRPr lang="en-US" sz="2000" dirty="0" smtClean="0">
              <a:latin typeface="Lucida Sans Unicode" pitchFamily="34" charset="0"/>
              <a:cs typeface="Lucida Sans Unicode" pitchFamily="34" charset="0"/>
            </a:endParaRPr>
          </a:p>
          <a:p>
            <a:pPr>
              <a:buNone/>
            </a:pPr>
            <a:endParaRPr lang="en-US" sz="2000" dirty="0" smtClean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19400"/>
            <a:ext cx="8229600" cy="6096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latin typeface="Lucida Sans Unicode" pitchFamily="34" charset="0"/>
                <a:cs typeface="Lucida Sans Unicode" pitchFamily="34" charset="0"/>
              </a:rPr>
              <a:t>Thank you very much</a:t>
            </a:r>
            <a:endParaRPr lang="en-US" sz="3000" dirty="0">
              <a:latin typeface="Lucida Sans Unicode" pitchFamily="34" charset="0"/>
              <a:cs typeface="Lucida Sans Unicode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76800" y="5563727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Lucida Sans Unicode" pitchFamily="34" charset="0"/>
                <a:cs typeface="Lucida Sans Unicode" pitchFamily="34" charset="0"/>
              </a:rPr>
              <a:t>Patrice-Andre Prud’homme</a:t>
            </a:r>
          </a:p>
          <a:p>
            <a:pPr>
              <a:buNone/>
            </a:pPr>
            <a:r>
              <a:rPr lang="en-US" dirty="0">
                <a:latin typeface="Lucida Sans Unicode" pitchFamily="34" charset="0"/>
                <a:cs typeface="Lucida Sans Unicode" pitchFamily="34" charset="0"/>
                <a:hlinkClick r:id="rId6"/>
              </a:rPr>
              <a:t>ppprudh@ilstu.edu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5563726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err="1">
                <a:latin typeface="Lucida Sans Unicode" pitchFamily="34" charset="0"/>
                <a:cs typeface="Lucida Sans Unicode" pitchFamily="34" charset="0"/>
              </a:rPr>
              <a:t>Aaisha</a:t>
            </a:r>
            <a:r>
              <a:rPr lang="en-US" dirty="0">
                <a:latin typeface="Lucida Sans Unicode" pitchFamily="34" charset="0"/>
                <a:cs typeface="Lucida Sans Unicode" pitchFamily="34" charset="0"/>
              </a:rPr>
              <a:t> </a:t>
            </a:r>
            <a:r>
              <a:rPr lang="en-US" dirty="0" err="1">
                <a:latin typeface="Lucida Sans Unicode" pitchFamily="34" charset="0"/>
                <a:cs typeface="Lucida Sans Unicode" pitchFamily="34" charset="0"/>
              </a:rPr>
              <a:t>Haykal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  <a:p>
            <a:pPr>
              <a:buNone/>
            </a:pPr>
            <a:r>
              <a:rPr lang="en-US" dirty="0">
                <a:latin typeface="Lucida Sans Unicode" pitchFamily="34" charset="0"/>
                <a:cs typeface="Lucida Sans Unicode" pitchFamily="34" charset="0"/>
                <a:hlinkClick r:id="rId7"/>
              </a:rPr>
              <a:t>ahaykal@csu.edu</a:t>
            </a:r>
            <a:endParaRPr lang="en-US" dirty="0">
              <a:latin typeface="Lucida Sans Unicode" pitchFamily="34" charset="0"/>
              <a:cs typeface="Lucida Sans Unicod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431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1346</TotalTime>
  <Words>251</Words>
  <Application>Microsoft Office PowerPoint</Application>
  <PresentationFormat>On-screen Show (4:3)</PresentationFormat>
  <Paragraphs>80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Project Overview</vt:lpstr>
      <vt:lpstr>Tool Grid</vt:lpstr>
      <vt:lpstr>Slide 4</vt:lpstr>
      <vt:lpstr>Archivematica</vt:lpstr>
      <vt:lpstr>System testing is just beginning</vt:lpstr>
      <vt:lpstr>The five tools: Evaluation framework</vt:lpstr>
      <vt:lpstr>Digital POWRR Timeline: Dissemination</vt:lpstr>
      <vt:lpstr>Thank you very much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POWRR</dc:title>
  <dc:creator>CSU</dc:creator>
  <cp:lastModifiedBy>CSU</cp:lastModifiedBy>
  <cp:revision>95</cp:revision>
  <cp:lastPrinted>2013-06-27T14:49:03Z</cp:lastPrinted>
  <dcterms:created xsi:type="dcterms:W3CDTF">2013-06-18T18:00:20Z</dcterms:created>
  <dcterms:modified xsi:type="dcterms:W3CDTF">2013-06-28T13:22:49Z</dcterms:modified>
</cp:coreProperties>
</file>