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8AF1C5-6188-4ED6-A54B-C41B12AF390D}">
  <a:tblStyle styleId="{098AF1C5-6188-4ED6-A54B-C41B12AF390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2e2f094f4_2_37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82e2f094f4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30cbbf464_0_40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830cbbf464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30cbbf464_0_4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830cbbf464_0_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830cbbf464_0_4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830cbbf464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30cbbf464_0_42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830cbbf464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8405cc45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8405cc45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830cbbf464_0_43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830cbbf464_0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6" name="Google Shape;12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32" name="Google Shape;13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33" name="Google Shape;13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" name="Google Shape;13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3" name="Google Shape;14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44" name="Google Shape;14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49" name="Google Shape;14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0" name="Google Shape;15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2" name="Google Shape;15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5" name="Google Shape;15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0" name="Google Shape;160;p14"/>
          <p:cNvSpPr txBox="1"/>
          <p:nvPr>
            <p:ph type="ctrTitle"/>
          </p:nvPr>
        </p:nvSpPr>
        <p:spPr>
          <a:xfrm>
            <a:off x="970384" y="1432010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970384" y="4074423"/>
            <a:ext cx="720323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162" name="Google Shape;162;p14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88" name="Google Shape;18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93" name="Google Shape;19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5" name="Google Shape;19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6" name="Google Shape;19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99" name="Google Shape;19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4" name="Google Shape;20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05" name="Google Shape;20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10" name="Google Shape;21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1" name="Google Shape;21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2" name="Google Shape;21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16" name="Google Shape;21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21" name="Google Shape;221;p16"/>
          <p:cNvSpPr txBox="1"/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223" name="Google Shape;223;p1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9715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47434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17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9715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4" name="Google Shape;234;p18"/>
          <p:cNvSpPr txBox="1"/>
          <p:nvPr>
            <p:ph idx="2" type="body"/>
          </p:nvPr>
        </p:nvSpPr>
        <p:spPr>
          <a:xfrm>
            <a:off x="9715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3" type="body"/>
          </p:nvPr>
        </p:nvSpPr>
        <p:spPr>
          <a:xfrm>
            <a:off x="47434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18"/>
          <p:cNvSpPr txBox="1"/>
          <p:nvPr>
            <p:ph idx="4" type="body"/>
          </p:nvPr>
        </p:nvSpPr>
        <p:spPr>
          <a:xfrm>
            <a:off x="47434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0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247" name="Google Shape;247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3" name="Google Shape;263;p2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64" name="Google Shape;264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69" name="Google Shape;269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70" name="Google Shape;270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1" name="Google Shape;271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5" name="Google Shape;275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0" name="Google Shape;280;p2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1" name="Google Shape;281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6" name="Google Shape;286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7" name="Google Shape;287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9" name="Google Shape;289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92" name="Google Shape;292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97" name="Google Shape;297;p20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1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02" name="Google Shape;302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18" name="Google Shape;318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24" name="Google Shape;324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5" name="Google Shape;325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30" name="Google Shape;330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5" name="Google Shape;335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6" name="Google Shape;33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1" name="Google Shape;34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2" name="Google Shape;34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7" name="Google Shape;34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52" name="Google Shape;352;p21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 txBox="1"/>
          <p:nvPr>
            <p:ph type="title"/>
          </p:nvPr>
        </p:nvSpPr>
        <p:spPr>
          <a:xfrm>
            <a:off x="5934864" y="428625"/>
            <a:ext cx="274320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407398" y="428625"/>
            <a:ext cx="466344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5" name="Google Shape;355;p21"/>
          <p:cNvSpPr txBox="1"/>
          <p:nvPr>
            <p:ph idx="2" type="body"/>
          </p:nvPr>
        </p:nvSpPr>
        <p:spPr>
          <a:xfrm>
            <a:off x="5934864" y="2246259"/>
            <a:ext cx="2743200" cy="17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cxnSp>
        <p:nvCxnSpPr>
          <p:cNvPr id="356" name="Google Shape;356;p21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1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2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62" name="Google Shape;362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78" name="Google Shape;378;p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9" name="Google Shape;379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2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84" name="Google Shape;384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5" name="Google Shape;385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6" name="Google Shape;386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0" name="Google Shape;390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5" name="Google Shape;395;p2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6" name="Google Shape;396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01" name="Google Shape;401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2" name="Google Shape;402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3" name="Google Shape;403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5" name="Google Shape;405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6" name="Google Shape;406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7" name="Google Shape;407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2" name="Google Shape;412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2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2"/>
          <p:cNvSpPr txBox="1"/>
          <p:nvPr>
            <p:ph type="title"/>
          </p:nvPr>
        </p:nvSpPr>
        <p:spPr>
          <a:xfrm>
            <a:off x="5932170" y="432054"/>
            <a:ext cx="2743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415" name="Google Shape;415;p22"/>
          <p:cNvSpPr/>
          <p:nvPr>
            <p:ph idx="2" type="pic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 rot="5400000">
            <a:off x="3143250" y="-685800"/>
            <a:ext cx="2857499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2" name="Google Shape;422;p2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 rot="5400000">
            <a:off x="5551714" y="1722663"/>
            <a:ext cx="3976007" cy="12654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24"/>
          <p:cNvSpPr txBox="1"/>
          <p:nvPr>
            <p:ph idx="1" type="body"/>
          </p:nvPr>
        </p:nvSpPr>
        <p:spPr>
          <a:xfrm rot="5400000">
            <a:off x="1828800" y="-489858"/>
            <a:ext cx="3976007" cy="56905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7" name="Google Shape;427;p24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8" name="Google Shape;68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0" name="Google Shape;80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5" name="Google Shape;85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2" name="Google Shape;102;p1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66F8B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4" name="Google Shape;104;p13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RaEWneL9FLN54T2r9wqpcS9Mat76E-_vefadXQw7Hg4/edit#gid=729626744" TargetMode="External"/><Relationship Id="rId4" Type="http://schemas.openxmlformats.org/officeDocument/2006/relationships/hyperlink" Target="https://app.smartdraw.com/editor.aspx?templateId=b5374919-e769-43bf-8d15-41494d9e2e14&amp;flags=128#depoId=49965903&amp;credID=-53982106" TargetMode="External"/><Relationship Id="rId5" Type="http://schemas.openxmlformats.org/officeDocument/2006/relationships/hyperlink" Target="https://www.hackster.io/edaline-engmann/pocketbeagle-by-beagleboard-explained-hands-on-review-a62af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jft3/colorful-tunes-872243" TargetMode="External"/><Relationship Id="rId4" Type="http://schemas.openxmlformats.org/officeDocument/2006/relationships/hyperlink" Target="https://www.hackster.io/nickericlester/ir-breakbeam-candy-dispenser-with-zelda-music-c76e65#toc-useful-links-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BTF-LIGHTING-Individually-Addressable-headers-Gigabyte/dp/B08GSCJPMD?th=1" TargetMode="External"/><Relationship Id="rId4" Type="http://schemas.openxmlformats.org/officeDocument/2006/relationships/hyperlink" Target="https://www.amazon.com/HiLetgo-TCS-34725-TCS34725-Recognition-Arduino/dp/B0749GNL56/ref=sr_1_3?crid=XYAQOS2Y2OZM&amp;keywords=color+sensor&amp;qid=1695967748&amp;s=electronics&amp;sprefix=color+sensor%2Celectronics%2C90&amp;sr=1-3" TargetMode="External"/><Relationship Id="rId5" Type="http://schemas.openxmlformats.org/officeDocument/2006/relationships/hyperlink" Target="https://www.amazon.com/FEETECH-Continuous-Rotation-Matching-Helicopter/dp/B0B42KLJ9G" TargetMode="External"/><Relationship Id="rId6" Type="http://schemas.openxmlformats.org/officeDocument/2006/relationships/hyperlink" Target="https://www.adafruit.com/product/4681" TargetMode="External"/><Relationship Id="rId7" Type="http://schemas.openxmlformats.org/officeDocument/2006/relationships/hyperlink" Target="https://www.amazon.com/Computer-Speaker-Enhanced-Portable-Windows/dp/B086JXJ1L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m/" TargetMode="External"/><Relationship Id="rId4" Type="http://schemas.openxmlformats.org/officeDocument/2006/relationships/hyperlink" Target="https://www.adafruit.com/" TargetMode="External"/><Relationship Id="rId5" Type="http://schemas.openxmlformats.org/officeDocument/2006/relationships/hyperlink" Target="https://www.sparkfun.com/" TargetMode="External"/><Relationship Id="rId6" Type="http://schemas.openxmlformats.org/officeDocument/2006/relationships/hyperlink" Target="https://www.digikey.com/" TargetMode="External"/><Relationship Id="rId7" Type="http://schemas.openxmlformats.org/officeDocument/2006/relationships/hyperlink" Target="https://www.mous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ctrTitle"/>
          </p:nvPr>
        </p:nvSpPr>
        <p:spPr>
          <a:xfrm>
            <a:off x="970375" y="1010876"/>
            <a:ext cx="74307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r>
              <a:rPr lang="en"/>
              <a:t>ENGI 301</a:t>
            </a:r>
            <a:br>
              <a:rPr lang="en"/>
            </a:br>
            <a:br>
              <a:rPr lang="en" sz="8000"/>
            </a:br>
            <a:r>
              <a:rPr lang="en"/>
              <a:t>Colorful Music Box Proposal</a:t>
            </a:r>
            <a:endParaRPr sz="4500"/>
          </a:p>
        </p:txBody>
      </p:sp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970384" y="4074423"/>
            <a:ext cx="7203233" cy="840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9/25/23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Callum Flemister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Parts Sheet</a:t>
            </a: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Design Block Maker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Helpful Link For PocketBeagle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342900" y="728681"/>
            <a:ext cx="56349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What is being proposed?</a:t>
            </a:r>
            <a:endParaRPr b="1"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music box that uses color inputs to product </a:t>
            </a:r>
            <a:r>
              <a:rPr lang="en" sz="1400"/>
              <a:t>corresponding</a:t>
            </a:r>
            <a:r>
              <a:rPr lang="en" sz="1400"/>
              <a:t> sounds</a:t>
            </a:r>
            <a:endParaRPr sz="1400"/>
          </a:p>
          <a:p>
            <a:pPr indent="-177800" lvl="0" marL="1778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Links to existing projects / libraries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Colorful Tunes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IR Breakbeam Candy Dispenser with Zelda Music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connect 4 game project</a:t>
            </a:r>
            <a:endParaRPr sz="1400"/>
          </a:p>
          <a:p>
            <a:pPr indent="-16510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What improvements / additions over existing project</a:t>
            </a:r>
            <a:endParaRPr b="1"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able to sense more than two colors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Continuous</a:t>
            </a:r>
            <a:r>
              <a:rPr lang="en" sz="1400"/>
              <a:t> color </a:t>
            </a:r>
            <a:r>
              <a:rPr lang="en" sz="1400"/>
              <a:t>sensing</a:t>
            </a:r>
            <a:r>
              <a:rPr lang="en" sz="1400"/>
              <a:t> and sound production</a:t>
            </a:r>
            <a:endParaRPr sz="1400"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customizable color blocks</a:t>
            </a:r>
            <a:endParaRPr sz="1400"/>
          </a:p>
          <a:p>
            <a:pPr indent="-165100" lvl="0" marL="1778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Reason for my project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started this idea as an addition to my Engi 210 midterm which was to make a wooden mimic of record player.</a:t>
            </a:r>
            <a:endParaRPr sz="1400"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 want to experiment building devices that incorporate electronics and this project incorporates light value reading, producing coordinated sounds, a motor(s), and some kind of auto sensing/activator.</a:t>
            </a:r>
            <a:endParaRPr sz="1400"/>
          </a:p>
          <a:p>
            <a:pPr indent="-508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</a:t>
            </a:r>
            <a:endParaRPr/>
          </a:p>
        </p:txBody>
      </p:sp>
      <p:sp>
        <p:nvSpPr>
          <p:cNvPr id="446" name="Google Shape;446;p27"/>
          <p:cNvSpPr txBox="1"/>
          <p:nvPr>
            <p:ph idx="1" type="body"/>
          </p:nvPr>
        </p:nvSpPr>
        <p:spPr>
          <a:xfrm>
            <a:off x="342900" y="728675"/>
            <a:ext cx="33903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143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Components (</a:t>
            </a:r>
            <a:r>
              <a:rPr lang="en" sz="1000"/>
              <a:t>Label interfaces / pins)</a:t>
            </a:r>
            <a:endParaRPr sz="1000"/>
          </a:p>
          <a:p>
            <a:pPr indent="-114300" lvl="2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In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On switch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Color Sensing x 2+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Timed Sensor</a:t>
            </a:r>
            <a:endParaRPr sz="1000"/>
          </a:p>
          <a:p>
            <a:pPr indent="-114300" lvl="2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Out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Moter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Color Wheel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Speaker to play notes x 1+ (?)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00"/>
              <a:t>—----------------------------------------</a:t>
            </a:r>
            <a:endParaRPr sz="1000"/>
          </a:p>
          <a:p>
            <a:pPr indent="-1143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Code that takes in a color input and produces a corresponding sound</a:t>
            </a:r>
            <a:endParaRPr sz="1000"/>
          </a:p>
          <a:p>
            <a:pPr indent="-1143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How to time when the color sensor reads role</a:t>
            </a:r>
            <a:endParaRPr sz="1000"/>
          </a:p>
          <a:p>
            <a:pPr indent="-114300" lvl="3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Leaning towards external activation (like taking a pic)</a:t>
            </a:r>
            <a:endParaRPr sz="1000"/>
          </a:p>
          <a:p>
            <a:pPr indent="-114300" lvl="5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Magnets/ magnetic field sensor</a:t>
            </a:r>
            <a:endParaRPr sz="1000"/>
          </a:p>
          <a:p>
            <a:pPr indent="-114300" lvl="5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press a button/ force pressure</a:t>
            </a:r>
            <a:endParaRPr sz="1000"/>
          </a:p>
          <a:p>
            <a:pPr indent="-114300" lvl="5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000"/>
              <a:t>as role rotatites, it has spot that are conductive to complete a circuit, activating the sensor</a:t>
            </a:r>
            <a:endParaRPr sz="1000"/>
          </a:p>
        </p:txBody>
      </p:sp>
      <p:sp>
        <p:nvSpPr>
          <p:cNvPr id="447" name="Google Shape;447;p27"/>
          <p:cNvSpPr txBox="1"/>
          <p:nvPr/>
        </p:nvSpPr>
        <p:spPr>
          <a:xfrm>
            <a:off x="4669613" y="171450"/>
            <a:ext cx="42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Moderate Level of Detail</a:t>
            </a:r>
            <a:endParaRPr sz="1100"/>
          </a:p>
        </p:txBody>
      </p:sp>
      <p:sp>
        <p:nvSpPr>
          <p:cNvPr id="448" name="Google Shape;448;p27"/>
          <p:cNvSpPr txBox="1"/>
          <p:nvPr/>
        </p:nvSpPr>
        <p:spPr>
          <a:xfrm>
            <a:off x="3692575" y="87780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75" y="940950"/>
            <a:ext cx="5106000" cy="327924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Power Block Diagram</a:t>
            </a:r>
            <a:endParaRPr/>
          </a:p>
        </p:txBody>
      </p:sp>
      <p:sp>
        <p:nvSpPr>
          <p:cNvPr id="455" name="Google Shape;455;p28"/>
          <p:cNvSpPr txBox="1"/>
          <p:nvPr>
            <p:ph idx="1" type="body"/>
          </p:nvPr>
        </p:nvSpPr>
        <p:spPr>
          <a:xfrm>
            <a:off x="342900" y="728663"/>
            <a:ext cx="617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Create a Power Block Diagram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Label voltages / currents of components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456" name="Google Shape;4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88" y="1335763"/>
            <a:ext cx="5095875" cy="3133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Components / Budget</a:t>
            </a:r>
            <a:endParaRPr/>
          </a:p>
        </p:txBody>
      </p:sp>
      <p:graphicFrame>
        <p:nvGraphicFramePr>
          <p:cNvPr id="462" name="Google Shape;462;p29"/>
          <p:cNvGraphicFramePr/>
          <p:nvPr/>
        </p:nvGraphicFramePr>
        <p:xfrm>
          <a:off x="457200" y="971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{098AF1C5-6188-4ED6-A54B-C41B12AF390D}</a:tableStyleId>
              </a:tblPr>
              <a:tblGrid>
                <a:gridCol w="5878300"/>
                <a:gridCol w="1175675"/>
                <a:gridCol w="11756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Component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Need to Buy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Cost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Button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No(Parts Kit)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parts kit</a:t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Tube for colors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Force Resistance Sensor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TF-LIGHTING WS2812B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$17.99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HiLetgo TCS-34725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$14.00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Continuous Motor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$5.40</a:t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Adafruit BH1750</a:t>
                      </a:r>
                      <a:endParaRPr sz="1400"/>
                    </a:p>
                  </a:txBody>
                  <a:tcPr marT="34300" marB="34300" marR="68600" marL="6860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 sz="1400"/>
                    </a:p>
                  </a:txBody>
                  <a:tcPr marT="34300" marB="34300" marR="68600" marL="6860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$18.00</a:t>
                      </a:r>
                      <a:endParaRPr sz="1400"/>
                    </a:p>
                  </a:txBody>
                  <a:tcPr marT="34300" marB="34300" marR="68600" marL="68600">
                    <a:lnT cap="flat" cmpd="sng" w="254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Speaker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$16.98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$72.37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468" name="Google Shape;468;p30"/>
          <p:cNvPicPr preferRelativeResize="0"/>
          <p:nvPr/>
        </p:nvPicPr>
        <p:blipFill rotWithShape="1">
          <a:blip r:embed="rId3">
            <a:alphaModFix/>
          </a:blip>
          <a:srcRect b="7333" l="3031" r="7530" t="5360"/>
          <a:stretch/>
        </p:blipFill>
        <p:spPr>
          <a:xfrm>
            <a:off x="457200" y="1043150"/>
            <a:ext cx="5785475" cy="345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342900" y="128588"/>
            <a:ext cx="6172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ct val="100000"/>
              <a:buFont typeface="Arial"/>
              <a:buNone/>
            </a:pPr>
            <a:r>
              <a:rPr lang="en"/>
              <a:t>Component Selection (Remove slide for submission)</a:t>
            </a:r>
            <a:endParaRPr/>
          </a:p>
        </p:txBody>
      </p:sp>
      <p:sp>
        <p:nvSpPr>
          <p:cNvPr id="474" name="Google Shape;474;p31"/>
          <p:cNvSpPr txBox="1"/>
          <p:nvPr>
            <p:ph idx="1" type="body"/>
          </p:nvPr>
        </p:nvSpPr>
        <p:spPr>
          <a:xfrm>
            <a:off x="342900" y="728663"/>
            <a:ext cx="617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7162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must be from either:  </a:t>
            </a:r>
            <a:r>
              <a:rPr lang="en" u="sng">
                <a:solidFill>
                  <a:schemeClr val="hlink"/>
                </a:solidFill>
                <a:hlinkClick r:id="rId3"/>
              </a:rPr>
              <a:t>Amazon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Adafruit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Sparkfun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Digi-Key</a:t>
            </a:r>
            <a:r>
              <a:rPr lang="en"/>
              <a:t>, or </a:t>
            </a:r>
            <a:r>
              <a:rPr lang="en" u="sng">
                <a:solidFill>
                  <a:schemeClr val="hlink"/>
                </a:solidFill>
                <a:hlinkClick r:id="rId7"/>
              </a:rPr>
              <a:t>Mouser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Select no more than two (2) components that are not on approved component spreadsheet</a:t>
            </a:r>
            <a:endParaRPr/>
          </a:p>
          <a:p>
            <a:pPr indent="-126365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See Canvas 🡪 Files 🡪 assignments 🡪 ENGI301_project_01_parts_list.xlsx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needed for the project should be listed on Slide 5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should have links to the website where they can be purchased</a:t>
            </a:r>
            <a:endParaRPr/>
          </a:p>
          <a:p>
            <a:pPr indent="-126365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Please trim URLs for links to Amazon</a:t>
            </a:r>
            <a:endParaRPr/>
          </a:p>
          <a:p>
            <a:pPr indent="-157162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"/>
              <a:t>All components together should not cost more than $75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75" name="Google Shape;475;p31"/>
          <p:cNvSpPr txBox="1"/>
          <p:nvPr/>
        </p:nvSpPr>
        <p:spPr>
          <a:xfrm>
            <a:off x="1943100" y="4714875"/>
            <a:ext cx="5313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a special request, we can discuss in the project meeting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