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8"/>
    <p:restoredTop sz="96012"/>
  </p:normalViewPr>
  <p:slideViewPr>
    <p:cSldViewPr snapToGrid="0" snapToObjects="1">
      <p:cViewPr varScale="1">
        <p:scale>
          <a:sx n="117" d="100"/>
          <a:sy n="117" d="100"/>
        </p:scale>
        <p:origin x="9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5/25/20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‹Nr.›</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5/25/20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‹Nr.›</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5/25/20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‹Nr.›</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5/25/20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‹Nr.›</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5/25/20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‹Nr.›</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immobilienscout24.de/" TargetMode="External"/><Relationship Id="rId2" Type="http://schemas.openxmlformats.org/officeDocument/2006/relationships/hyperlink" Target="https://www.immobilienscout24.de/neubau/ratgeber/aktuelle-neubau-themen/neubau-kauf-map-wohnungen-muenchen-2019.html" TargetMode="Externa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de.wikipedia.org/wiki/Stadtbezirke_M&#252;nchens" TargetMode="External"/><Relationship Id="rId2" Type="http://schemas.openxmlformats.org/officeDocument/2006/relationships/hyperlink" Target="https://www.muenchen.de/rathaus/dam/jcr:6291ac42-463d-4267-b436-c4b1a3313454/jt190904.pdf" TargetMode="External"/><Relationship Id="rId1" Type="http://schemas.openxmlformats.org/officeDocument/2006/relationships/slideLayout" Target="../slideLayouts/slideLayout2.xml"/><Relationship Id="rId6" Type="http://schemas.openxmlformats.org/officeDocument/2006/relationships/hyperlink" Target="https://de.foursquare.com/" TargetMode="External"/><Relationship Id="rId5" Type="http://schemas.openxmlformats.org/officeDocument/2006/relationships/hyperlink" Target="https://www.immobilienscout24.de/" TargetMode="External"/><Relationship Id="rId4" Type="http://schemas.openxmlformats.org/officeDocument/2006/relationships/hyperlink" Target="https://www.immobilienscout24.de/neubau/ratgeber/aktuelle-neubau-themen/neubau-kauf-map-wohnungen-muenchen-2019.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DC89C2D-7A62-FD44-9A14-989D7D82A97D}"/>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2036014" y="1126875"/>
            <a:ext cx="8079299" cy="4581477"/>
          </a:xfrm>
          <a:prstGeom prst="rect">
            <a:avLst/>
          </a:prstGeom>
        </p:spPr>
      </p:pic>
      <p:sp>
        <p:nvSpPr>
          <p:cNvPr id="2" name="Titel 1">
            <a:extLst>
              <a:ext uri="{FF2B5EF4-FFF2-40B4-BE49-F238E27FC236}">
                <a16:creationId xmlns:a16="http://schemas.microsoft.com/office/drawing/2014/main" id="{1F0882EC-C195-8A47-B211-C1EB5C60C231}"/>
              </a:ext>
            </a:extLst>
          </p:cNvPr>
          <p:cNvSpPr>
            <a:spLocks noGrp="1"/>
          </p:cNvSpPr>
          <p:nvPr>
            <p:ph type="ctrTitle"/>
          </p:nvPr>
        </p:nvSpPr>
        <p:spPr/>
        <p:txBody>
          <a:bodyPr/>
          <a:lstStyle/>
          <a:p>
            <a:r>
              <a:rPr lang="en-US" sz="3200" b="1" dirty="0">
                <a:solidFill>
                  <a:schemeClr val="tx1"/>
                </a:solidFill>
              </a:rPr>
              <a:t>Applied Data Science</a:t>
            </a:r>
            <a:br>
              <a:rPr lang="de-DE" sz="3200" b="1" dirty="0">
                <a:solidFill>
                  <a:schemeClr val="tx1"/>
                </a:solidFill>
              </a:rPr>
            </a:br>
            <a:r>
              <a:rPr lang="en-US" sz="3200" b="1" dirty="0">
                <a:solidFill>
                  <a:schemeClr val="tx1"/>
                </a:solidFill>
              </a:rPr>
              <a:t> </a:t>
            </a:r>
            <a:br>
              <a:rPr lang="de-DE" sz="3200" b="1" dirty="0">
                <a:solidFill>
                  <a:schemeClr val="tx1"/>
                </a:solidFill>
              </a:rPr>
            </a:br>
            <a:r>
              <a:rPr lang="en-US" sz="3200" b="1" dirty="0">
                <a:solidFill>
                  <a:schemeClr val="tx1"/>
                </a:solidFill>
              </a:rPr>
              <a:t>Capstone Project</a:t>
            </a:r>
            <a:br>
              <a:rPr lang="en-US" sz="3200" b="1" dirty="0">
                <a:solidFill>
                  <a:schemeClr val="tx1"/>
                </a:solidFill>
              </a:rPr>
            </a:br>
            <a:r>
              <a:rPr lang="en-US" sz="3200" b="1" dirty="0">
                <a:solidFill>
                  <a:schemeClr val="tx1"/>
                </a:solidFill>
              </a:rPr>
              <a:t>The Battle of Neighborhoods/Boroughs</a:t>
            </a:r>
            <a:endParaRPr lang="de-DE" sz="3200" b="1" dirty="0">
              <a:solidFill>
                <a:schemeClr val="tx1"/>
              </a:solidFill>
            </a:endParaRPr>
          </a:p>
        </p:txBody>
      </p:sp>
      <p:sp>
        <p:nvSpPr>
          <p:cNvPr id="3" name="Untertitel 2">
            <a:extLst>
              <a:ext uri="{FF2B5EF4-FFF2-40B4-BE49-F238E27FC236}">
                <a16:creationId xmlns:a16="http://schemas.microsoft.com/office/drawing/2014/main" id="{E7F1D4C6-39F5-9246-99AC-5287CF970BDD}"/>
              </a:ext>
            </a:extLst>
          </p:cNvPr>
          <p:cNvSpPr>
            <a:spLocks noGrp="1"/>
          </p:cNvSpPr>
          <p:nvPr>
            <p:ph type="subTitle" idx="1"/>
          </p:nvPr>
        </p:nvSpPr>
        <p:spPr/>
        <p:txBody>
          <a:bodyPr>
            <a:normAutofit fontScale="70000" lnSpcReduction="20000"/>
          </a:bodyPr>
          <a:lstStyle/>
          <a:p>
            <a:r>
              <a:rPr lang="en-US" b="1" dirty="0">
                <a:solidFill>
                  <a:schemeClr val="tx1"/>
                </a:solidFill>
              </a:rPr>
              <a:t>Relocation to Munich based on crime, housing prices and venues of </a:t>
            </a:r>
            <a:r>
              <a:rPr lang="en-US" b="1" dirty="0" err="1">
                <a:solidFill>
                  <a:schemeClr val="tx1"/>
                </a:solidFill>
              </a:rPr>
              <a:t>Munichs</a:t>
            </a:r>
            <a:r>
              <a:rPr lang="en-US" b="1" dirty="0">
                <a:solidFill>
                  <a:schemeClr val="tx1"/>
                </a:solidFill>
              </a:rPr>
              <a:t> boroughs</a:t>
            </a:r>
          </a:p>
          <a:p>
            <a:br>
              <a:rPr lang="en-US" b="1" dirty="0">
                <a:solidFill>
                  <a:schemeClr val="tx1"/>
                </a:solidFill>
              </a:rPr>
            </a:br>
            <a:r>
              <a:rPr lang="en-US" b="1" dirty="0">
                <a:solidFill>
                  <a:schemeClr val="tx1"/>
                </a:solidFill>
              </a:rPr>
              <a:t>Presentation by Alexander Fuchs | 25</a:t>
            </a:r>
            <a:r>
              <a:rPr lang="en-US" b="1" baseline="30000" dirty="0">
                <a:solidFill>
                  <a:schemeClr val="tx1"/>
                </a:solidFill>
              </a:rPr>
              <a:t>th</a:t>
            </a:r>
            <a:r>
              <a:rPr lang="en-US" b="1" dirty="0">
                <a:solidFill>
                  <a:schemeClr val="tx1"/>
                </a:solidFill>
              </a:rPr>
              <a:t> May, 2020</a:t>
            </a:r>
            <a:endParaRPr lang="de-DE" b="1" dirty="0">
              <a:solidFill>
                <a:schemeClr val="tx1"/>
              </a:solidFill>
            </a:endParaRPr>
          </a:p>
          <a:p>
            <a:endParaRPr lang="de-DE" b="1" dirty="0">
              <a:solidFill>
                <a:schemeClr val="tx1"/>
              </a:solidFill>
            </a:endParaRPr>
          </a:p>
        </p:txBody>
      </p:sp>
      <p:sp>
        <p:nvSpPr>
          <p:cNvPr id="5" name="Rechteck 4">
            <a:extLst>
              <a:ext uri="{FF2B5EF4-FFF2-40B4-BE49-F238E27FC236}">
                <a16:creationId xmlns:a16="http://schemas.microsoft.com/office/drawing/2014/main" id="{8ACC69CF-415C-3A4A-BB0C-459777F4ABFD}"/>
              </a:ext>
            </a:extLst>
          </p:cNvPr>
          <p:cNvSpPr/>
          <p:nvPr/>
        </p:nvSpPr>
        <p:spPr>
          <a:xfrm>
            <a:off x="5220017" y="5461348"/>
            <a:ext cx="5276794" cy="189471"/>
          </a:xfrm>
          <a:prstGeom prst="rect">
            <a:avLst/>
          </a:prstGeom>
        </p:spPr>
        <p:txBody>
          <a:bodyPr wrap="square">
            <a:spAutoFit/>
          </a:bodyPr>
          <a:lstStyle/>
          <a:p>
            <a:r>
              <a:rPr lang="en-US" sz="600" i="1" dirty="0">
                <a:latin typeface="Calibri" panose="020F0502020204030204" pitchFamily="34" charset="0"/>
                <a:ea typeface="Calibri" panose="020F0502020204030204" pitchFamily="34" charset="0"/>
                <a:cs typeface="Times New Roman" panose="02020603050405020304" pitchFamily="18" charset="0"/>
              </a:rPr>
              <a:t>https://</a:t>
            </a:r>
            <a:r>
              <a:rPr lang="en-US" sz="600" i="1" dirty="0" err="1">
                <a:latin typeface="Calibri" panose="020F0502020204030204" pitchFamily="34" charset="0"/>
                <a:ea typeface="Calibri" panose="020F0502020204030204" pitchFamily="34" charset="0"/>
                <a:cs typeface="Times New Roman" panose="02020603050405020304" pitchFamily="18" charset="0"/>
              </a:rPr>
              <a:t>upload.wikimedia.org</a:t>
            </a:r>
            <a:r>
              <a:rPr lang="en-US" sz="600" i="1" dirty="0">
                <a:latin typeface="Calibri" panose="020F0502020204030204" pitchFamily="34" charset="0"/>
                <a:ea typeface="Calibri" panose="020F0502020204030204" pitchFamily="34" charset="0"/>
                <a:cs typeface="Times New Roman" panose="02020603050405020304" pitchFamily="18" charset="0"/>
              </a:rPr>
              <a:t>/</a:t>
            </a:r>
            <a:r>
              <a:rPr lang="en-US" sz="600" i="1" dirty="0" err="1">
                <a:latin typeface="Calibri" panose="020F0502020204030204" pitchFamily="34" charset="0"/>
                <a:ea typeface="Calibri" panose="020F0502020204030204" pitchFamily="34" charset="0"/>
                <a:cs typeface="Times New Roman" panose="02020603050405020304" pitchFamily="18" charset="0"/>
              </a:rPr>
              <a:t>wikipedia</a:t>
            </a:r>
            <a:r>
              <a:rPr lang="en-US" sz="600" i="1" dirty="0">
                <a:latin typeface="Calibri" panose="020F0502020204030204" pitchFamily="34" charset="0"/>
                <a:ea typeface="Calibri" panose="020F0502020204030204" pitchFamily="34" charset="0"/>
                <a:cs typeface="Times New Roman" panose="02020603050405020304" pitchFamily="18" charset="0"/>
              </a:rPr>
              <a:t>/commons/4/40/Vista_panorámica_desde_Olympiapark%2C_Múnich%2C_Alemania_2012-04-28%2C_DD_03.JPG</a:t>
            </a:r>
            <a:r>
              <a:rPr lang="de-DE" sz="600" dirty="0"/>
              <a:t> </a:t>
            </a:r>
          </a:p>
        </p:txBody>
      </p:sp>
    </p:spTree>
    <p:extLst>
      <p:ext uri="{BB962C8B-B14F-4D97-AF65-F5344CB8AC3E}">
        <p14:creationId xmlns:p14="http://schemas.microsoft.com/office/powerpoint/2010/main" val="1015039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Methodology</a:t>
            </a:r>
            <a:br>
              <a:rPr lang="en-US" dirty="0"/>
            </a:br>
            <a:r>
              <a:rPr lang="en-US" dirty="0"/>
              <a:t>’Bottom 1’ of ‘Total crimes per capita’</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sz="half" idx="1"/>
          </p:nvPr>
        </p:nvSpPr>
        <p:spPr/>
        <p:txBody>
          <a:bodyPr>
            <a:normAutofit/>
          </a:bodyPr>
          <a:lstStyle/>
          <a:p>
            <a:r>
              <a:rPr lang="en-US" dirty="0"/>
              <a:t>The majority of crimes committed in 2018 in the borough of ‘</a:t>
            </a:r>
            <a:r>
              <a:rPr lang="en-US" dirty="0" err="1"/>
              <a:t>Hadern</a:t>
            </a:r>
            <a:r>
              <a:rPr lang="en-US" dirty="0"/>
              <a:t>’ are of a minor scale.</a:t>
            </a:r>
          </a:p>
          <a:p>
            <a:r>
              <a:rPr lang="en-US" dirty="0"/>
              <a:t>Only very few are major crimes (e. g. against life and against sexual self-determination) were committed.</a:t>
            </a:r>
            <a:endParaRPr lang="de-DE" dirty="0"/>
          </a:p>
        </p:txBody>
      </p:sp>
      <p:pic>
        <p:nvPicPr>
          <p:cNvPr id="6" name="Inhaltsplatzhalter 5">
            <a:extLst>
              <a:ext uri="{FF2B5EF4-FFF2-40B4-BE49-F238E27FC236}">
                <a16:creationId xmlns:a16="http://schemas.microsoft.com/office/drawing/2014/main" id="{2CC5C15C-C66C-EA49-A14D-5BA6D0C33D2B}"/>
              </a:ext>
            </a:extLst>
          </p:cNvPr>
          <p:cNvPicPr>
            <a:picLocks noGrp="1" noChangeAspect="1"/>
          </p:cNvPicPr>
          <p:nvPr>
            <p:ph sz="half" idx="2"/>
          </p:nvPr>
        </p:nvPicPr>
        <p:blipFill>
          <a:blip r:embed="rId2">
            <a:clrChange>
              <a:clrFrom>
                <a:srgbClr val="FFFFFF"/>
              </a:clrFrom>
              <a:clrTo>
                <a:srgbClr val="FFFFFF">
                  <a:alpha val="0"/>
                </a:srgbClr>
              </a:clrTo>
            </a:clrChange>
          </a:blip>
          <a:srcRect/>
          <a:stretch/>
        </p:blipFill>
        <p:spPr>
          <a:xfrm>
            <a:off x="6372616" y="2171700"/>
            <a:ext cx="5475549" cy="3695700"/>
          </a:xfrm>
        </p:spPr>
      </p:pic>
    </p:spTree>
    <p:extLst>
      <p:ext uri="{BB962C8B-B14F-4D97-AF65-F5344CB8AC3E}">
        <p14:creationId xmlns:p14="http://schemas.microsoft.com/office/powerpoint/2010/main" val="202389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Methodology</a:t>
            </a:r>
            <a:br>
              <a:rPr lang="en-US" dirty="0"/>
            </a:br>
            <a:r>
              <a:rPr lang="en-US" dirty="0"/>
              <a:t>Housing prices – neighborhood scale</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sz="half" idx="1"/>
          </p:nvPr>
        </p:nvSpPr>
        <p:spPr/>
        <p:txBody>
          <a:bodyPr>
            <a:normAutofit fontScale="92500" lnSpcReduction="20000"/>
          </a:bodyPr>
          <a:lstStyle/>
          <a:p>
            <a:r>
              <a:rPr lang="en-US" u="sng" dirty="0">
                <a:hlinkClick r:id="rId2"/>
              </a:rPr>
              <a:t>Housing prices</a:t>
            </a:r>
            <a:r>
              <a:rPr lang="en-US" dirty="0"/>
              <a:t> are taken and imported from one of the leading and most prominent German real estate sites </a:t>
            </a:r>
            <a:r>
              <a:rPr lang="en-US" u="sng" dirty="0">
                <a:hlinkClick r:id="rId3"/>
              </a:rPr>
              <a:t>Immobilienscout24.de</a:t>
            </a:r>
            <a:r>
              <a:rPr lang="en-US" dirty="0"/>
              <a:t>. As mentioned in the data section, the housing prices are published on a neighborhood level of detail and range from 5335 Euro per square meter on the outskirts of Munich up to 13095 Euro per square meter in the city center.</a:t>
            </a:r>
            <a:endParaRPr lang="de-DE" dirty="0"/>
          </a:p>
          <a:p>
            <a:r>
              <a:rPr lang="en-US" dirty="0"/>
              <a:t>Unfortunately, the date for housing prices is given based on neighborhoods of Munich not based on boroughs.</a:t>
            </a:r>
            <a:endParaRPr lang="de-DE" dirty="0"/>
          </a:p>
        </p:txBody>
      </p:sp>
      <p:pic>
        <p:nvPicPr>
          <p:cNvPr id="6" name="Inhaltsplatzhalter 5">
            <a:extLst>
              <a:ext uri="{FF2B5EF4-FFF2-40B4-BE49-F238E27FC236}">
                <a16:creationId xmlns:a16="http://schemas.microsoft.com/office/drawing/2014/main" id="{2CC5C15C-C66C-EA49-A14D-5BA6D0C33D2B}"/>
              </a:ext>
            </a:extLst>
          </p:cNvPr>
          <p:cNvPicPr>
            <a:picLocks noGrp="1" noChangeAspect="1"/>
          </p:cNvPicPr>
          <p:nvPr>
            <p:ph sz="half" idx="2"/>
          </p:nvPr>
        </p:nvPicPr>
        <p:blipFill>
          <a:blip r:embed="rId4">
            <a:clrChange>
              <a:clrFrom>
                <a:srgbClr val="FFFFFF"/>
              </a:clrFrom>
              <a:clrTo>
                <a:srgbClr val="FFFFFF">
                  <a:alpha val="0"/>
                </a:srgbClr>
              </a:clrTo>
            </a:clrChange>
          </a:blip>
          <a:srcRect/>
          <a:stretch/>
        </p:blipFill>
        <p:spPr>
          <a:xfrm>
            <a:off x="7033152" y="2171700"/>
            <a:ext cx="4154476" cy="3695700"/>
          </a:xfrm>
        </p:spPr>
      </p:pic>
    </p:spTree>
    <p:extLst>
      <p:ext uri="{BB962C8B-B14F-4D97-AF65-F5344CB8AC3E}">
        <p14:creationId xmlns:p14="http://schemas.microsoft.com/office/powerpoint/2010/main" val="153463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Methodology</a:t>
            </a:r>
            <a:br>
              <a:rPr lang="en-US" dirty="0"/>
            </a:br>
            <a:r>
              <a:rPr lang="en-US" dirty="0"/>
              <a:t>Housing prices – borough scale</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sz="half" idx="1"/>
          </p:nvPr>
        </p:nvSpPr>
        <p:spPr/>
        <p:txBody>
          <a:bodyPr>
            <a:normAutofit fontScale="92500"/>
          </a:bodyPr>
          <a:lstStyle/>
          <a:p>
            <a:r>
              <a:rPr lang="en-US" dirty="0"/>
              <a:t>A transition from neighborhood level of housing prices to a borough level of housing prices has to be performed. </a:t>
            </a:r>
          </a:p>
          <a:p>
            <a:r>
              <a:rPr lang="en-US" dirty="0"/>
              <a:t>This is done by averaging the housing prices in a borough by the values of the neighborhoods of this borough. </a:t>
            </a:r>
          </a:p>
          <a:p>
            <a:r>
              <a:rPr lang="en-US" dirty="0"/>
              <a:t>As additional information and side note also the increase of housing price in the neighborhoods/boroughs is provide and given in per cent; but not further taken into account. </a:t>
            </a:r>
            <a:endParaRPr lang="de-DE" dirty="0"/>
          </a:p>
        </p:txBody>
      </p:sp>
      <p:pic>
        <p:nvPicPr>
          <p:cNvPr id="6" name="Inhaltsplatzhalter 5">
            <a:extLst>
              <a:ext uri="{FF2B5EF4-FFF2-40B4-BE49-F238E27FC236}">
                <a16:creationId xmlns:a16="http://schemas.microsoft.com/office/drawing/2014/main" id="{2CC5C15C-C66C-EA49-A14D-5BA6D0C33D2B}"/>
              </a:ext>
            </a:extLst>
          </p:cNvPr>
          <p:cNvPicPr>
            <a:picLocks noGrp="1" noChangeAspect="1"/>
          </p:cNvPicPr>
          <p:nvPr>
            <p:ph sz="half" idx="2"/>
          </p:nvPr>
        </p:nvPicPr>
        <p:blipFill>
          <a:blip r:embed="rId2">
            <a:clrChange>
              <a:clrFrom>
                <a:srgbClr val="FFFFFF"/>
              </a:clrFrom>
              <a:clrTo>
                <a:srgbClr val="FFFFFF">
                  <a:alpha val="0"/>
                </a:srgbClr>
              </a:clrTo>
            </a:clrChange>
          </a:blip>
          <a:srcRect/>
          <a:stretch/>
        </p:blipFill>
        <p:spPr>
          <a:xfrm>
            <a:off x="7479346" y="2171700"/>
            <a:ext cx="3262088" cy="3695700"/>
          </a:xfrm>
        </p:spPr>
      </p:pic>
    </p:spTree>
    <p:extLst>
      <p:ext uri="{BB962C8B-B14F-4D97-AF65-F5344CB8AC3E}">
        <p14:creationId xmlns:p14="http://schemas.microsoft.com/office/powerpoint/2010/main" val="35440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Methodology</a:t>
            </a:r>
            <a:br>
              <a:rPr lang="en-US" dirty="0"/>
            </a:br>
            <a:r>
              <a:rPr lang="en-US" dirty="0"/>
              <a:t>‘Best combination’ of borough</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sz="half" idx="1"/>
          </p:nvPr>
        </p:nvSpPr>
        <p:spPr>
          <a:xfrm>
            <a:off x="1371600" y="2285999"/>
            <a:ext cx="9601200" cy="2575939"/>
          </a:xfrm>
        </p:spPr>
        <p:txBody>
          <a:bodyPr>
            <a:normAutofit fontScale="77500" lnSpcReduction="20000"/>
          </a:bodyPr>
          <a:lstStyle/>
          <a:p>
            <a:pPr marL="0" indent="0">
              <a:buNone/>
            </a:pPr>
            <a:r>
              <a:rPr lang="en-US" dirty="0"/>
              <a:t>Since there is no simple minimum for the two-factor problem of lowest total crimes per capita and lowest housing prices, a factor has to be computed. The methodology to get this 'best combination' factor is as follows:</a:t>
            </a:r>
            <a:endParaRPr lang="de-DE" dirty="0"/>
          </a:p>
          <a:p>
            <a:pPr marL="457200" lvl="0" indent="-457200">
              <a:buFont typeface="+mj-lt"/>
              <a:buAutoNum type="arabicPeriod"/>
            </a:pPr>
            <a:r>
              <a:rPr lang="en-US" dirty="0"/>
              <a:t>Normalize 'Total crimes per capita' by the parameters maximum</a:t>
            </a:r>
            <a:endParaRPr lang="de-DE" dirty="0"/>
          </a:p>
          <a:p>
            <a:pPr marL="457200" lvl="0" indent="-457200">
              <a:buFont typeface="+mj-lt"/>
              <a:buAutoNum type="arabicPeriod"/>
            </a:pPr>
            <a:r>
              <a:rPr lang="en-US" dirty="0"/>
              <a:t>Normalize 'Price' by the parameters maximum</a:t>
            </a:r>
            <a:endParaRPr lang="de-DE" dirty="0"/>
          </a:p>
          <a:p>
            <a:pPr marL="457200" lvl="0" indent="-457200">
              <a:buFont typeface="+mj-lt"/>
              <a:buAutoNum type="arabicPeriod"/>
            </a:pPr>
            <a:r>
              <a:rPr lang="en-US" dirty="0"/>
              <a:t>Add both normalized values to an 'Optimum of crimes and prices'</a:t>
            </a:r>
            <a:endParaRPr lang="de-DE" dirty="0"/>
          </a:p>
          <a:p>
            <a:pPr marL="457200" lvl="0" indent="-457200">
              <a:buFont typeface="+mj-lt"/>
              <a:buAutoNum type="arabicPeriod"/>
            </a:pPr>
            <a:r>
              <a:rPr lang="en-US" dirty="0"/>
              <a:t>Search for the minimum of this newly generated '</a:t>
            </a:r>
            <a:r>
              <a:rPr lang="en-US" i="1" dirty="0"/>
              <a:t>Optimum of crimes and prices</a:t>
            </a:r>
            <a:r>
              <a:rPr lang="en-US" dirty="0"/>
              <a:t>'</a:t>
            </a:r>
            <a:endParaRPr lang="de-DE" dirty="0"/>
          </a:p>
          <a:p>
            <a:r>
              <a:rPr lang="en-US" dirty="0"/>
              <a:t>Following this methodology the ‘best’ borough in Munich with the lowest ‘</a:t>
            </a:r>
            <a:r>
              <a:rPr lang="en-US" i="1" dirty="0"/>
              <a:t>Optimum of crimes and prices</a:t>
            </a:r>
            <a:r>
              <a:rPr lang="en-US" dirty="0"/>
              <a:t>’ is ‘</a:t>
            </a:r>
            <a:r>
              <a:rPr lang="en-US" dirty="0" err="1"/>
              <a:t>Aubing-Lochhausen-Langwied</a:t>
            </a:r>
            <a:r>
              <a:rPr lang="en-US" dirty="0"/>
              <a:t>’.</a:t>
            </a:r>
            <a:endParaRPr lang="de-DE" dirty="0"/>
          </a:p>
        </p:txBody>
      </p:sp>
      <p:pic>
        <p:nvPicPr>
          <p:cNvPr id="5" name="Grafik 4">
            <a:extLst>
              <a:ext uri="{FF2B5EF4-FFF2-40B4-BE49-F238E27FC236}">
                <a16:creationId xmlns:a16="http://schemas.microsoft.com/office/drawing/2014/main" id="{391B2B26-489F-7E44-B76A-928A99E4979D}"/>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71601" y="4861938"/>
            <a:ext cx="9601200" cy="1005462"/>
          </a:xfrm>
          <a:prstGeom prst="rect">
            <a:avLst/>
          </a:prstGeom>
        </p:spPr>
      </p:pic>
    </p:spTree>
    <p:extLst>
      <p:ext uri="{BB962C8B-B14F-4D97-AF65-F5344CB8AC3E}">
        <p14:creationId xmlns:p14="http://schemas.microsoft.com/office/powerpoint/2010/main" val="279961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819DF112-86A7-BF44-B7DF-0FACCA0A137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71599" y="4381717"/>
            <a:ext cx="9601201" cy="1485683"/>
          </a:xfrm>
          <a:prstGeom prst="rect">
            <a:avLst/>
          </a:prstGeom>
        </p:spPr>
      </p:pic>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Methodology</a:t>
            </a:r>
            <a:br>
              <a:rPr lang="en-US" dirty="0"/>
            </a:br>
            <a:r>
              <a:rPr lang="en-US" dirty="0"/>
              <a:t>Venues with </a:t>
            </a:r>
            <a:r>
              <a:rPr lang="en-US" dirty="0" err="1"/>
              <a:t>FourSquare</a:t>
            </a:r>
            <a:r>
              <a:rPr lang="en-US" dirty="0"/>
              <a:t> API</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sz="half" idx="1"/>
          </p:nvPr>
        </p:nvSpPr>
        <p:spPr>
          <a:xfrm>
            <a:off x="1371600" y="2286000"/>
            <a:ext cx="9601200" cy="2095718"/>
          </a:xfrm>
        </p:spPr>
        <p:txBody>
          <a:bodyPr>
            <a:normAutofit fontScale="77500" lnSpcReduction="20000"/>
          </a:bodyPr>
          <a:lstStyle/>
          <a:p>
            <a:r>
              <a:rPr lang="en-US" dirty="0"/>
              <a:t>Using the </a:t>
            </a:r>
            <a:r>
              <a:rPr lang="en-US" dirty="0" err="1"/>
              <a:t>FourSquare</a:t>
            </a:r>
            <a:r>
              <a:rPr lang="en-US" dirty="0"/>
              <a:t> API and the previously added geographical data for each borough 100 venues are crawled, based on the boroughs ‘center-position’ and a radius of 500 meters around this position. The </a:t>
            </a:r>
            <a:r>
              <a:rPr lang="en-US" dirty="0" err="1"/>
              <a:t>FourSquare</a:t>
            </a:r>
            <a:r>
              <a:rPr lang="en-US" dirty="0"/>
              <a:t> API returns a JSON file which is then ported to a Pandas data frame for further data handling and manipulation.</a:t>
            </a:r>
            <a:endParaRPr lang="de-DE" dirty="0"/>
          </a:p>
          <a:p>
            <a:r>
              <a:rPr lang="en-US" dirty="0"/>
              <a:t>The venues are than grouped by borough, thereafter an investigation regarding the number of unique venues is carried out with result of 176 unique venues in Munich.</a:t>
            </a:r>
            <a:endParaRPr lang="de-DE" dirty="0"/>
          </a:p>
          <a:p>
            <a:r>
              <a:rPr lang="en-US" dirty="0"/>
              <a:t>Using a ‘one-hot’ encoding the venues are processed further, sorted and normalized by the mean value. Afterwards the 10 most common venues of each borough are computed by further sorting and manipulating the underlying Pandas data frame by a user-defined function.</a:t>
            </a:r>
            <a:endParaRPr lang="de-DE" dirty="0"/>
          </a:p>
        </p:txBody>
      </p:sp>
    </p:spTree>
    <p:extLst>
      <p:ext uri="{BB962C8B-B14F-4D97-AF65-F5344CB8AC3E}">
        <p14:creationId xmlns:p14="http://schemas.microsoft.com/office/powerpoint/2010/main" val="1746801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Methodology</a:t>
            </a:r>
            <a:br>
              <a:rPr lang="en-US" dirty="0"/>
            </a:br>
            <a:r>
              <a:rPr lang="en-US" dirty="0"/>
              <a:t>Machine learning – k-means-algorithm</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sz="half" idx="1"/>
          </p:nvPr>
        </p:nvSpPr>
        <p:spPr/>
        <p:txBody>
          <a:bodyPr>
            <a:normAutofit/>
          </a:bodyPr>
          <a:lstStyle/>
          <a:p>
            <a:r>
              <a:rPr lang="en-US" dirty="0"/>
              <a:t>Using the k-means- algorithm the boroughs of Munich are clustered into five different clusters based on their most common venues.</a:t>
            </a:r>
          </a:p>
          <a:p>
            <a:r>
              <a:rPr lang="en-US" dirty="0"/>
              <a:t>There are three clusters (cluster 1, 3, and 4) with only one borough in it. The other two clusters contain the majority of boroughs of Munich with 5 (cluster 2) and 17 boroughs (cluster 5) respectively.</a:t>
            </a:r>
            <a:endParaRPr lang="de-DE" dirty="0"/>
          </a:p>
        </p:txBody>
      </p:sp>
      <p:pic>
        <p:nvPicPr>
          <p:cNvPr id="5" name="Grafik 4">
            <a:extLst>
              <a:ext uri="{FF2B5EF4-FFF2-40B4-BE49-F238E27FC236}">
                <a16:creationId xmlns:a16="http://schemas.microsoft.com/office/drawing/2014/main" id="{3C07BA24-D7C9-4A47-943E-BF20C49BBC0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819386" y="2285999"/>
            <a:ext cx="5153414" cy="3581401"/>
          </a:xfrm>
          <a:prstGeom prst="rect">
            <a:avLst/>
          </a:prstGeom>
        </p:spPr>
      </p:pic>
    </p:spTree>
    <p:extLst>
      <p:ext uri="{BB962C8B-B14F-4D97-AF65-F5344CB8AC3E}">
        <p14:creationId xmlns:p14="http://schemas.microsoft.com/office/powerpoint/2010/main" val="1930768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Results</a:t>
            </a:r>
            <a:br>
              <a:rPr lang="en-US" dirty="0"/>
            </a:br>
            <a:r>
              <a:rPr lang="en-US" dirty="0"/>
              <a:t>‘Best option’ for each cluster (1, 3, 4)</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sz="half" idx="1"/>
          </p:nvPr>
        </p:nvSpPr>
        <p:spPr>
          <a:xfrm>
            <a:off x="1371600" y="2285998"/>
            <a:ext cx="9601200" cy="3886201"/>
          </a:xfrm>
        </p:spPr>
        <p:txBody>
          <a:bodyPr>
            <a:normAutofit/>
          </a:bodyPr>
          <a:lstStyle/>
          <a:p>
            <a:r>
              <a:rPr lang="en-US" dirty="0"/>
              <a:t>Using the cluster and the optimum parameter of crimes and housing prices, the 'best option' in each cluster, regarding the total crimes per capita and borough as well as housing prices in this borough can be concluded. </a:t>
            </a:r>
            <a:endParaRPr lang="de-DE" dirty="0"/>
          </a:p>
          <a:p>
            <a:r>
              <a:rPr lang="en-US" dirty="0"/>
              <a:t>For the three clusters with each only one borough in it (cluster 1, 3, and 4) nothing changes. They’re the only borough in their cluster and therefore the ‘best-option’ within this cluster.</a:t>
            </a:r>
          </a:p>
          <a:p>
            <a:r>
              <a:rPr lang="en-US" dirty="0"/>
              <a:t>For cluster 1 this is the borough of ‘</a:t>
            </a:r>
            <a:r>
              <a:rPr lang="en-US" dirty="0" err="1"/>
              <a:t>Allach-Untermenzing</a:t>
            </a:r>
            <a:r>
              <a:rPr lang="en-US" dirty="0"/>
              <a:t>’, for cluster 3 the borough of ‘Berg am </a:t>
            </a:r>
            <a:r>
              <a:rPr lang="en-US" dirty="0" err="1"/>
              <a:t>Laim</a:t>
            </a:r>
            <a:r>
              <a:rPr lang="en-US" dirty="0"/>
              <a:t>’, and for cluster 4 the borough of ‘</a:t>
            </a:r>
            <a:r>
              <a:rPr lang="en-US" dirty="0" err="1"/>
              <a:t>Bogenhausen</a:t>
            </a:r>
            <a:r>
              <a:rPr lang="en-US" dirty="0"/>
              <a:t>’.</a:t>
            </a:r>
            <a:endParaRPr lang="de-DE" dirty="0"/>
          </a:p>
        </p:txBody>
      </p:sp>
    </p:spTree>
    <p:extLst>
      <p:ext uri="{BB962C8B-B14F-4D97-AF65-F5344CB8AC3E}">
        <p14:creationId xmlns:p14="http://schemas.microsoft.com/office/powerpoint/2010/main" val="2046043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Results</a:t>
            </a:r>
            <a:br>
              <a:rPr lang="en-US" dirty="0"/>
            </a:br>
            <a:r>
              <a:rPr lang="en-US" dirty="0"/>
              <a:t>‘Best option’ for each cluster (2)</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sz="half" idx="1"/>
          </p:nvPr>
        </p:nvSpPr>
        <p:spPr>
          <a:xfrm>
            <a:off x="1371600" y="2285999"/>
            <a:ext cx="9601200" cy="2290778"/>
          </a:xfrm>
        </p:spPr>
        <p:txBody>
          <a:bodyPr>
            <a:normAutofit/>
          </a:bodyPr>
          <a:lstStyle/>
          <a:p>
            <a:r>
              <a:rPr lang="en-US" dirty="0"/>
              <a:t>In cluster 2, which holds 5 boroughs, the ‘best-option’ is the borough of ‘</a:t>
            </a:r>
            <a:r>
              <a:rPr lang="en-US" dirty="0" err="1"/>
              <a:t>Feldmoching-Hasenbergl</a:t>
            </a:r>
            <a:r>
              <a:rPr lang="en-US" dirty="0"/>
              <a:t>’, because it has the lowest value for ‘Optimum of crimes and prices’.</a:t>
            </a:r>
            <a:endParaRPr lang="de-DE" dirty="0"/>
          </a:p>
        </p:txBody>
      </p:sp>
      <p:pic>
        <p:nvPicPr>
          <p:cNvPr id="5" name="Grafik 4">
            <a:extLst>
              <a:ext uri="{FF2B5EF4-FFF2-40B4-BE49-F238E27FC236}">
                <a16:creationId xmlns:a16="http://schemas.microsoft.com/office/drawing/2014/main" id="{9B4F7DAD-A5A6-DC47-9CD5-EFC49F929192}"/>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371599" y="4576777"/>
            <a:ext cx="9601201" cy="12906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64865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2EAD7837-8783-0444-A5A1-D66A1257F189}"/>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371599" y="4514674"/>
            <a:ext cx="9601201" cy="1352727"/>
          </a:xfrm>
          <a:prstGeom prst="rect">
            <a:avLst/>
          </a:prstGeom>
          <a:ln>
            <a:noFill/>
          </a:ln>
          <a:extLst>
            <a:ext uri="{53640926-AAD7-44D8-BBD7-CCE9431645EC}">
              <a14:shadowObscured xmlns:a14="http://schemas.microsoft.com/office/drawing/2010/main"/>
            </a:ext>
          </a:extLst>
        </p:spPr>
      </p:pic>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Results</a:t>
            </a:r>
            <a:br>
              <a:rPr lang="en-US" dirty="0"/>
            </a:br>
            <a:r>
              <a:rPr lang="en-US" dirty="0"/>
              <a:t>‘Best option’ for each cluster (5)</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sz="half" idx="1"/>
          </p:nvPr>
        </p:nvSpPr>
        <p:spPr>
          <a:xfrm>
            <a:off x="1371600" y="2285999"/>
            <a:ext cx="9601200" cy="2290778"/>
          </a:xfrm>
        </p:spPr>
        <p:txBody>
          <a:bodyPr>
            <a:normAutofit/>
          </a:bodyPr>
          <a:lstStyle/>
          <a:p>
            <a:r>
              <a:rPr lang="en-US" dirty="0"/>
              <a:t>Cluster 5, which holds the majority of boroughs with a number of 17, the same methodology applies. Using it analogous, the borough of ‘</a:t>
            </a:r>
            <a:r>
              <a:rPr lang="en-US" dirty="0" err="1"/>
              <a:t>Aubing-Lochhausen-Langwied</a:t>
            </a:r>
            <a:r>
              <a:rPr lang="en-US" dirty="0"/>
              <a:t>’ proves to be the ‘best-option’ within this cluster.</a:t>
            </a:r>
            <a:endParaRPr lang="de-DE" dirty="0"/>
          </a:p>
        </p:txBody>
      </p:sp>
    </p:spTree>
    <p:extLst>
      <p:ext uri="{BB962C8B-B14F-4D97-AF65-F5344CB8AC3E}">
        <p14:creationId xmlns:p14="http://schemas.microsoft.com/office/powerpoint/2010/main" val="3832342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Discussion</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sz="half" idx="1"/>
          </p:nvPr>
        </p:nvSpPr>
        <p:spPr>
          <a:xfrm>
            <a:off x="1371600" y="2285998"/>
            <a:ext cx="9601200" cy="3886201"/>
          </a:xfrm>
        </p:spPr>
        <p:txBody>
          <a:bodyPr>
            <a:normAutofit/>
          </a:bodyPr>
          <a:lstStyle/>
          <a:p>
            <a:r>
              <a:rPr lang="en-US" dirty="0"/>
              <a:t>Based on key features and certain number of clusters people who want to relocate to Munich can be advised which borough to choose. </a:t>
            </a:r>
            <a:endParaRPr lang="de-DE" dirty="0"/>
          </a:p>
          <a:p>
            <a:r>
              <a:rPr lang="en-US" dirty="0"/>
              <a:t>Since the used data changes over time, and the links to the data keeps changing as well, one could invest more work into making this notebook more 'general' for future changes in data, links, cities, more factors to be considered, etc.</a:t>
            </a:r>
            <a:endParaRPr lang="de-DE" dirty="0"/>
          </a:p>
          <a:p>
            <a:r>
              <a:rPr lang="en-US" dirty="0"/>
              <a:t>Especially the generalization to other cities is a major task, since this would grand additional business opportunities, and therefore additional customers.</a:t>
            </a:r>
            <a:endParaRPr lang="de-DE" dirty="0"/>
          </a:p>
          <a:p>
            <a:r>
              <a:rPr lang="en-US" dirty="0"/>
              <a:t>Furthermore, the integration of more and more detailed key features seems to be a reasonable and valuable task. This would grant the opportunity to support the customers even more and give them a deeper and more customized place to relocate to.</a:t>
            </a:r>
            <a:endParaRPr lang="de-DE" dirty="0"/>
          </a:p>
        </p:txBody>
      </p:sp>
    </p:spTree>
    <p:extLst>
      <p:ext uri="{BB962C8B-B14F-4D97-AF65-F5344CB8AC3E}">
        <p14:creationId xmlns:p14="http://schemas.microsoft.com/office/powerpoint/2010/main" val="106424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lstStyle/>
          <a:p>
            <a:r>
              <a:rPr lang="en-US" dirty="0"/>
              <a:t>Introduction</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idx="1"/>
          </p:nvPr>
        </p:nvSpPr>
        <p:spPr/>
        <p:txBody>
          <a:bodyPr>
            <a:normAutofit lnSpcReduction="10000"/>
          </a:bodyPr>
          <a:lstStyle/>
          <a:p>
            <a:r>
              <a:rPr lang="en-US" dirty="0"/>
              <a:t>Background</a:t>
            </a:r>
          </a:p>
          <a:p>
            <a:pPr lvl="1"/>
            <a:r>
              <a:rPr lang="en-US" dirty="0"/>
              <a:t>Munich is vastly growing, very expensive city in southern part of Germany.</a:t>
            </a:r>
          </a:p>
          <a:p>
            <a:pPr lvl="1"/>
            <a:r>
              <a:rPr lang="en-US" dirty="0"/>
              <a:t>Finding a adequate housing is a major concern when relocating to Munich.</a:t>
            </a:r>
          </a:p>
          <a:p>
            <a:r>
              <a:rPr lang="en-US" dirty="0"/>
              <a:t>Business Problem</a:t>
            </a:r>
          </a:p>
          <a:p>
            <a:pPr lvl="1"/>
            <a:r>
              <a:rPr lang="en-US" dirty="0"/>
              <a:t>Using data on safety (crime statistics), housing prices and venues the ’best-fit’ borough for a customer should be determined.</a:t>
            </a:r>
          </a:p>
          <a:p>
            <a:r>
              <a:rPr lang="en-US" dirty="0"/>
              <a:t>Interest</a:t>
            </a:r>
          </a:p>
          <a:p>
            <a:pPr lvl="1"/>
            <a:r>
              <a:rPr lang="en-US" dirty="0"/>
              <a:t>Building a business for, especially international, customers who want/need to relocate to Munich and want a safe, affordable housing with venues of interest nearby.</a:t>
            </a:r>
          </a:p>
        </p:txBody>
      </p:sp>
      <p:pic>
        <p:nvPicPr>
          <p:cNvPr id="4" name="Grafik 3">
            <a:extLst>
              <a:ext uri="{FF2B5EF4-FFF2-40B4-BE49-F238E27FC236}">
                <a16:creationId xmlns:a16="http://schemas.microsoft.com/office/drawing/2014/main" id="{6AAE904B-9593-3242-9E68-787B68B9BAB2}"/>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1108"/>
          <a:stretch/>
        </p:blipFill>
        <p:spPr bwMode="auto">
          <a:xfrm>
            <a:off x="9763445" y="685800"/>
            <a:ext cx="1209355" cy="1485900"/>
          </a:xfrm>
          <a:prstGeom prst="rect">
            <a:avLst/>
          </a:prstGeom>
          <a:ln>
            <a:noFill/>
          </a:ln>
          <a:extLst>
            <a:ext uri="{53640926-AAD7-44D8-BBD7-CCE9431645EC}">
              <a14:shadowObscured xmlns:a14="http://schemas.microsoft.com/office/drawing/2010/main"/>
            </a:ext>
          </a:extLst>
        </p:spPr>
      </p:pic>
      <p:sp>
        <p:nvSpPr>
          <p:cNvPr id="5" name="Rechteck 4">
            <a:extLst>
              <a:ext uri="{FF2B5EF4-FFF2-40B4-BE49-F238E27FC236}">
                <a16:creationId xmlns:a16="http://schemas.microsoft.com/office/drawing/2014/main" id="{B8E68131-D971-4E44-996C-C7D8E218AB54}"/>
              </a:ext>
            </a:extLst>
          </p:cNvPr>
          <p:cNvSpPr/>
          <p:nvPr/>
        </p:nvSpPr>
        <p:spPr>
          <a:xfrm rot="16200000">
            <a:off x="10585575" y="958726"/>
            <a:ext cx="1513115" cy="738664"/>
          </a:xfrm>
          <a:prstGeom prst="rect">
            <a:avLst/>
          </a:prstGeom>
        </p:spPr>
        <p:txBody>
          <a:bodyPr wrap="square">
            <a:spAutoFit/>
          </a:bodyPr>
          <a:lstStyle/>
          <a:p>
            <a:r>
              <a:rPr lang="en-US" sz="800" i="1" dirty="0">
                <a:latin typeface="Calibri" panose="020F0502020204030204" pitchFamily="34" charset="0"/>
                <a:ea typeface="Calibri" panose="020F0502020204030204" pitchFamily="34" charset="0"/>
                <a:cs typeface="Times New Roman" panose="02020603050405020304" pitchFamily="18" charset="0"/>
              </a:rPr>
              <a:t>(https://</a:t>
            </a:r>
            <a:r>
              <a:rPr lang="en-US" sz="800" i="1" dirty="0" err="1">
                <a:latin typeface="Calibri" panose="020F0502020204030204" pitchFamily="34" charset="0"/>
                <a:ea typeface="Calibri" panose="020F0502020204030204" pitchFamily="34" charset="0"/>
                <a:cs typeface="Times New Roman" panose="02020603050405020304" pitchFamily="18" charset="0"/>
              </a:rPr>
              <a:t>upload.wikimedia.org</a:t>
            </a:r>
            <a:r>
              <a:rPr lang="en-US" sz="800" i="1" dirty="0">
                <a:latin typeface="Calibri" panose="020F0502020204030204" pitchFamily="34" charset="0"/>
                <a:ea typeface="Calibri" panose="020F0502020204030204" pitchFamily="34" charset="0"/>
                <a:cs typeface="Times New Roman" panose="02020603050405020304" pitchFamily="18" charset="0"/>
              </a:rPr>
              <a:t>/</a:t>
            </a:r>
            <a:r>
              <a:rPr lang="en-US" sz="800" i="1" dirty="0" err="1">
                <a:latin typeface="Calibri" panose="020F0502020204030204" pitchFamily="34" charset="0"/>
                <a:ea typeface="Calibri" panose="020F0502020204030204" pitchFamily="34" charset="0"/>
                <a:cs typeface="Times New Roman" panose="02020603050405020304" pitchFamily="18" charset="0"/>
              </a:rPr>
              <a:t>wikipedia</a:t>
            </a:r>
            <a:r>
              <a:rPr lang="en-US" sz="800" i="1" dirty="0">
                <a:latin typeface="Calibri" panose="020F0502020204030204" pitchFamily="34" charset="0"/>
                <a:ea typeface="Calibri" panose="020F0502020204030204" pitchFamily="34" charset="0"/>
                <a:cs typeface="Times New Roman" panose="02020603050405020304" pitchFamily="18" charset="0"/>
              </a:rPr>
              <a:t>/commons/1/17/</a:t>
            </a:r>
            <a:r>
              <a:rPr lang="en-US" sz="800" i="1" dirty="0" err="1">
                <a:latin typeface="Calibri" panose="020F0502020204030204" pitchFamily="34" charset="0"/>
                <a:ea typeface="Calibri" panose="020F0502020204030204" pitchFamily="34" charset="0"/>
                <a:cs typeface="Times New Roman" panose="02020603050405020304" pitchFamily="18" charset="0"/>
              </a:rPr>
              <a:t>Muenchen_Kleines_Stadtwappen.svg</a:t>
            </a:r>
            <a:r>
              <a:rPr lang="de-DE" dirty="0"/>
              <a:t> </a:t>
            </a:r>
          </a:p>
        </p:txBody>
      </p:sp>
    </p:spTree>
    <p:extLst>
      <p:ext uri="{BB962C8B-B14F-4D97-AF65-F5344CB8AC3E}">
        <p14:creationId xmlns:p14="http://schemas.microsoft.com/office/powerpoint/2010/main" val="45932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Conclusion</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sz="half" idx="1"/>
          </p:nvPr>
        </p:nvSpPr>
        <p:spPr>
          <a:xfrm>
            <a:off x="1371600" y="2285998"/>
            <a:ext cx="9601200" cy="3886201"/>
          </a:xfrm>
        </p:spPr>
        <p:txBody>
          <a:bodyPr>
            <a:normAutofit/>
          </a:bodyPr>
          <a:lstStyle/>
          <a:p>
            <a:r>
              <a:rPr lang="en-US" dirty="0"/>
              <a:t>Based on pre-defined main features and certain number of clusters customers can choose from a borough which fits their needs best regarding crime statistics, housing prices and venues.</a:t>
            </a:r>
            <a:endParaRPr lang="de-DE" dirty="0"/>
          </a:p>
        </p:txBody>
      </p:sp>
      <p:pic>
        <p:nvPicPr>
          <p:cNvPr id="4" name="Grafik 3">
            <a:extLst>
              <a:ext uri="{FF2B5EF4-FFF2-40B4-BE49-F238E27FC236}">
                <a16:creationId xmlns:a16="http://schemas.microsoft.com/office/drawing/2014/main" id="{C7818E22-435F-F340-9315-37F334A804AB}"/>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5279571" y="2943776"/>
            <a:ext cx="5693229" cy="3228423"/>
          </a:xfrm>
          <a:prstGeom prst="rect">
            <a:avLst/>
          </a:prstGeom>
        </p:spPr>
      </p:pic>
      <p:pic>
        <p:nvPicPr>
          <p:cNvPr id="5" name="Grafik 4">
            <a:extLst>
              <a:ext uri="{FF2B5EF4-FFF2-40B4-BE49-F238E27FC236}">
                <a16:creationId xmlns:a16="http://schemas.microsoft.com/office/drawing/2014/main" id="{398EA80D-457B-3846-BD32-431E73DDD187}"/>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108"/>
          <a:stretch/>
        </p:blipFill>
        <p:spPr bwMode="auto">
          <a:xfrm>
            <a:off x="2650411" y="3801834"/>
            <a:ext cx="1209355" cy="1485900"/>
          </a:xfrm>
          <a:prstGeom prst="rect">
            <a:avLst/>
          </a:prstGeom>
          <a:ln>
            <a:noFill/>
          </a:ln>
          <a:extLst>
            <a:ext uri="{53640926-AAD7-44D8-BBD7-CCE9431645EC}">
              <a14:shadowObscured xmlns:a14="http://schemas.microsoft.com/office/drawing/2010/main"/>
            </a:ext>
          </a:extLst>
        </p:spPr>
      </p:pic>
      <p:sp>
        <p:nvSpPr>
          <p:cNvPr id="6" name="Rechteck 5">
            <a:extLst>
              <a:ext uri="{FF2B5EF4-FFF2-40B4-BE49-F238E27FC236}">
                <a16:creationId xmlns:a16="http://schemas.microsoft.com/office/drawing/2014/main" id="{61A5D765-0148-E945-AE8D-3D7FA0674933}"/>
              </a:ext>
            </a:extLst>
          </p:cNvPr>
          <p:cNvSpPr/>
          <p:nvPr/>
        </p:nvSpPr>
        <p:spPr>
          <a:xfrm rot="16200000">
            <a:off x="3472541" y="4074760"/>
            <a:ext cx="1513115" cy="738664"/>
          </a:xfrm>
          <a:prstGeom prst="rect">
            <a:avLst/>
          </a:prstGeom>
        </p:spPr>
        <p:txBody>
          <a:bodyPr wrap="square">
            <a:spAutoFit/>
          </a:bodyPr>
          <a:lstStyle/>
          <a:p>
            <a:r>
              <a:rPr lang="en-US" sz="800" i="1" dirty="0">
                <a:latin typeface="Calibri" panose="020F0502020204030204" pitchFamily="34" charset="0"/>
                <a:ea typeface="Calibri" panose="020F0502020204030204" pitchFamily="34" charset="0"/>
                <a:cs typeface="Times New Roman" panose="02020603050405020304" pitchFamily="18" charset="0"/>
              </a:rPr>
              <a:t>(https://</a:t>
            </a:r>
            <a:r>
              <a:rPr lang="en-US" sz="800" i="1" dirty="0" err="1">
                <a:latin typeface="Calibri" panose="020F0502020204030204" pitchFamily="34" charset="0"/>
                <a:ea typeface="Calibri" panose="020F0502020204030204" pitchFamily="34" charset="0"/>
                <a:cs typeface="Times New Roman" panose="02020603050405020304" pitchFamily="18" charset="0"/>
              </a:rPr>
              <a:t>upload.wikimedia.org</a:t>
            </a:r>
            <a:r>
              <a:rPr lang="en-US" sz="800" i="1" dirty="0">
                <a:latin typeface="Calibri" panose="020F0502020204030204" pitchFamily="34" charset="0"/>
                <a:ea typeface="Calibri" panose="020F0502020204030204" pitchFamily="34" charset="0"/>
                <a:cs typeface="Times New Roman" panose="02020603050405020304" pitchFamily="18" charset="0"/>
              </a:rPr>
              <a:t>/</a:t>
            </a:r>
            <a:r>
              <a:rPr lang="en-US" sz="800" i="1" dirty="0" err="1">
                <a:latin typeface="Calibri" panose="020F0502020204030204" pitchFamily="34" charset="0"/>
                <a:ea typeface="Calibri" panose="020F0502020204030204" pitchFamily="34" charset="0"/>
                <a:cs typeface="Times New Roman" panose="02020603050405020304" pitchFamily="18" charset="0"/>
              </a:rPr>
              <a:t>wikipedia</a:t>
            </a:r>
            <a:r>
              <a:rPr lang="en-US" sz="800" i="1" dirty="0">
                <a:latin typeface="Calibri" panose="020F0502020204030204" pitchFamily="34" charset="0"/>
                <a:ea typeface="Calibri" panose="020F0502020204030204" pitchFamily="34" charset="0"/>
                <a:cs typeface="Times New Roman" panose="02020603050405020304" pitchFamily="18" charset="0"/>
              </a:rPr>
              <a:t>/commons/1/17/</a:t>
            </a:r>
            <a:r>
              <a:rPr lang="en-US" sz="800" i="1" dirty="0" err="1">
                <a:latin typeface="Calibri" panose="020F0502020204030204" pitchFamily="34" charset="0"/>
                <a:ea typeface="Calibri" panose="020F0502020204030204" pitchFamily="34" charset="0"/>
                <a:cs typeface="Times New Roman" panose="02020603050405020304" pitchFamily="18" charset="0"/>
              </a:rPr>
              <a:t>Muenchen_Kleines_Stadtwappen.svg</a:t>
            </a:r>
            <a:r>
              <a:rPr lang="de-DE" dirty="0"/>
              <a:t> </a:t>
            </a:r>
          </a:p>
        </p:txBody>
      </p:sp>
      <p:sp>
        <p:nvSpPr>
          <p:cNvPr id="7" name="Rechteck 6">
            <a:extLst>
              <a:ext uri="{FF2B5EF4-FFF2-40B4-BE49-F238E27FC236}">
                <a16:creationId xmlns:a16="http://schemas.microsoft.com/office/drawing/2014/main" id="{8040B64F-2924-4442-B49D-5E6B3E9906A8}"/>
              </a:ext>
            </a:extLst>
          </p:cNvPr>
          <p:cNvSpPr/>
          <p:nvPr/>
        </p:nvSpPr>
        <p:spPr>
          <a:xfrm>
            <a:off x="6065339" y="5980006"/>
            <a:ext cx="5276794" cy="189471"/>
          </a:xfrm>
          <a:prstGeom prst="rect">
            <a:avLst/>
          </a:prstGeom>
        </p:spPr>
        <p:txBody>
          <a:bodyPr wrap="square">
            <a:spAutoFit/>
          </a:bodyPr>
          <a:lstStyle/>
          <a:p>
            <a:r>
              <a:rPr lang="en-US" sz="600" i="1" dirty="0">
                <a:latin typeface="Calibri" panose="020F0502020204030204" pitchFamily="34" charset="0"/>
                <a:ea typeface="Calibri" panose="020F0502020204030204" pitchFamily="34" charset="0"/>
                <a:cs typeface="Times New Roman" panose="02020603050405020304" pitchFamily="18" charset="0"/>
              </a:rPr>
              <a:t>https://</a:t>
            </a:r>
            <a:r>
              <a:rPr lang="en-US" sz="600" i="1" dirty="0" err="1">
                <a:latin typeface="Calibri" panose="020F0502020204030204" pitchFamily="34" charset="0"/>
                <a:ea typeface="Calibri" panose="020F0502020204030204" pitchFamily="34" charset="0"/>
                <a:cs typeface="Times New Roman" panose="02020603050405020304" pitchFamily="18" charset="0"/>
              </a:rPr>
              <a:t>upload.wikimedia.org</a:t>
            </a:r>
            <a:r>
              <a:rPr lang="en-US" sz="600" i="1" dirty="0">
                <a:latin typeface="Calibri" panose="020F0502020204030204" pitchFamily="34" charset="0"/>
                <a:ea typeface="Calibri" panose="020F0502020204030204" pitchFamily="34" charset="0"/>
                <a:cs typeface="Times New Roman" panose="02020603050405020304" pitchFamily="18" charset="0"/>
              </a:rPr>
              <a:t>/</a:t>
            </a:r>
            <a:r>
              <a:rPr lang="en-US" sz="600" i="1" dirty="0" err="1">
                <a:latin typeface="Calibri" panose="020F0502020204030204" pitchFamily="34" charset="0"/>
                <a:ea typeface="Calibri" panose="020F0502020204030204" pitchFamily="34" charset="0"/>
                <a:cs typeface="Times New Roman" panose="02020603050405020304" pitchFamily="18" charset="0"/>
              </a:rPr>
              <a:t>wikipedia</a:t>
            </a:r>
            <a:r>
              <a:rPr lang="en-US" sz="600" i="1" dirty="0">
                <a:latin typeface="Calibri" panose="020F0502020204030204" pitchFamily="34" charset="0"/>
                <a:ea typeface="Calibri" panose="020F0502020204030204" pitchFamily="34" charset="0"/>
                <a:cs typeface="Times New Roman" panose="02020603050405020304" pitchFamily="18" charset="0"/>
              </a:rPr>
              <a:t>/commons/4/40/Vista_panorámica_desde_Olympiapark%2C_Múnich%2C_Alemania_2012-04-28%2C_DD_03.JPG</a:t>
            </a:r>
            <a:r>
              <a:rPr lang="de-DE" sz="600" dirty="0"/>
              <a:t> </a:t>
            </a:r>
          </a:p>
        </p:txBody>
      </p:sp>
    </p:spTree>
    <p:extLst>
      <p:ext uri="{BB962C8B-B14F-4D97-AF65-F5344CB8AC3E}">
        <p14:creationId xmlns:p14="http://schemas.microsoft.com/office/powerpoint/2010/main" val="3335900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References</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sz="half" idx="1"/>
          </p:nvPr>
        </p:nvSpPr>
        <p:spPr>
          <a:xfrm>
            <a:off x="1371600" y="2285998"/>
            <a:ext cx="9601200" cy="3886201"/>
          </a:xfrm>
        </p:spPr>
        <p:txBody>
          <a:bodyPr>
            <a:normAutofit fontScale="85000" lnSpcReduction="20000"/>
          </a:bodyPr>
          <a:lstStyle/>
          <a:p>
            <a:r>
              <a:rPr lang="en-US" dirty="0"/>
              <a:t>[1] Pictures of Munich and general information from </a:t>
            </a:r>
            <a:r>
              <a:rPr lang="en-US" dirty="0" err="1"/>
              <a:t>Wikipedia.org</a:t>
            </a:r>
            <a:r>
              <a:rPr lang="en-US" dirty="0"/>
              <a:t>: https://</a:t>
            </a:r>
            <a:r>
              <a:rPr lang="en-US" dirty="0" err="1"/>
              <a:t>en.wikipedia.org</a:t>
            </a:r>
            <a:r>
              <a:rPr lang="en-US" dirty="0"/>
              <a:t>/wiki/Munich</a:t>
            </a:r>
            <a:endParaRPr lang="de-DE" dirty="0"/>
          </a:p>
          <a:p>
            <a:r>
              <a:rPr lang="en-US" dirty="0"/>
              <a:t>[2] Most livable cities from </a:t>
            </a:r>
            <a:r>
              <a:rPr lang="en-US" dirty="0" err="1"/>
              <a:t>DW.com</a:t>
            </a:r>
            <a:r>
              <a:rPr lang="en-US" dirty="0"/>
              <a:t>: https://</a:t>
            </a:r>
            <a:r>
              <a:rPr lang="en-US" dirty="0" err="1"/>
              <a:t>www.dw.com</a:t>
            </a:r>
            <a:r>
              <a:rPr lang="en-US" dirty="0"/>
              <a:t>/</a:t>
            </a:r>
            <a:r>
              <a:rPr lang="en-US" dirty="0" err="1"/>
              <a:t>en</a:t>
            </a:r>
            <a:r>
              <a:rPr lang="en-US" dirty="0"/>
              <a:t>/munich-tops-list-of-worlds-most-livable-cities-berlin-and-hamburg-also-in-top-10/a-44478511</a:t>
            </a:r>
            <a:endParaRPr lang="de-DE" dirty="0"/>
          </a:p>
          <a:p>
            <a:r>
              <a:rPr lang="en-US" dirty="0"/>
              <a:t>[3] Most expensive cities from </a:t>
            </a:r>
            <a:r>
              <a:rPr lang="en-US" dirty="0" err="1"/>
              <a:t>DW.com</a:t>
            </a:r>
            <a:r>
              <a:rPr lang="en-US" dirty="0"/>
              <a:t>: https://</a:t>
            </a:r>
            <a:r>
              <a:rPr lang="en-US" dirty="0" err="1"/>
              <a:t>www.dw.com</a:t>
            </a:r>
            <a:r>
              <a:rPr lang="en-US" dirty="0"/>
              <a:t>/</a:t>
            </a:r>
            <a:r>
              <a:rPr lang="en-US" dirty="0" err="1"/>
              <a:t>en</a:t>
            </a:r>
            <a:r>
              <a:rPr lang="en-US" dirty="0"/>
              <a:t>/stuttgart-unseats-munich-as-germanys-most-expensive-city-for-renters/a-51374468</a:t>
            </a:r>
            <a:endParaRPr lang="de-DE" dirty="0"/>
          </a:p>
          <a:p>
            <a:r>
              <a:rPr lang="en-US" dirty="0"/>
              <a:t>[4] Crime statistics form </a:t>
            </a:r>
            <a:r>
              <a:rPr lang="en-US" dirty="0" err="1"/>
              <a:t>Muenchen.de</a:t>
            </a:r>
            <a:r>
              <a:rPr lang="en-US" dirty="0"/>
              <a:t>: https://</a:t>
            </a:r>
            <a:r>
              <a:rPr lang="en-US" dirty="0" err="1"/>
              <a:t>www.muenchen.de</a:t>
            </a:r>
            <a:r>
              <a:rPr lang="en-US" dirty="0"/>
              <a:t>/</a:t>
            </a:r>
            <a:r>
              <a:rPr lang="en-US" dirty="0" err="1"/>
              <a:t>rathaus</a:t>
            </a:r>
            <a:r>
              <a:rPr lang="en-US" dirty="0"/>
              <a:t>/dam/jcr:6291ac42-463d-4267-b436-c4b1a3313454/jt190904.pdf</a:t>
            </a:r>
            <a:endParaRPr lang="de-DE" dirty="0"/>
          </a:p>
          <a:p>
            <a:r>
              <a:rPr lang="en-US" dirty="0"/>
              <a:t>[5] General population data from </a:t>
            </a:r>
            <a:r>
              <a:rPr lang="en-US" dirty="0" err="1"/>
              <a:t>Wikipedia.org</a:t>
            </a:r>
            <a:r>
              <a:rPr lang="en-US" dirty="0"/>
              <a:t>: https://</a:t>
            </a:r>
            <a:r>
              <a:rPr lang="en-US" dirty="0" err="1"/>
              <a:t>de.wikipedia.org</a:t>
            </a:r>
            <a:r>
              <a:rPr lang="en-US" dirty="0"/>
              <a:t>/wiki/</a:t>
            </a:r>
            <a:r>
              <a:rPr lang="en-US" dirty="0" err="1"/>
              <a:t>Stadtbezirke_Münchens</a:t>
            </a:r>
            <a:r>
              <a:rPr lang="en-US" dirty="0"/>
              <a:t>)</a:t>
            </a:r>
            <a:endParaRPr lang="de-DE" dirty="0"/>
          </a:p>
          <a:p>
            <a:r>
              <a:rPr lang="en-US" dirty="0"/>
              <a:t>[6] Housing prices and picture with housing prices in boroughs from Immobilienscout24.de: https://www.immobilienscout24.de/</a:t>
            </a:r>
            <a:r>
              <a:rPr lang="en-US" dirty="0" err="1"/>
              <a:t>neubau</a:t>
            </a:r>
            <a:r>
              <a:rPr lang="en-US" dirty="0"/>
              <a:t>/</a:t>
            </a:r>
            <a:r>
              <a:rPr lang="en-US" dirty="0" err="1"/>
              <a:t>ratgeber</a:t>
            </a:r>
            <a:r>
              <a:rPr lang="en-US" dirty="0"/>
              <a:t>/</a:t>
            </a:r>
            <a:r>
              <a:rPr lang="en-US" dirty="0" err="1"/>
              <a:t>aktuelle-neubau-themen</a:t>
            </a:r>
            <a:r>
              <a:rPr lang="en-US" dirty="0"/>
              <a:t>/neubau-kauf-map-wohnungen-muenchen-2019.html</a:t>
            </a:r>
            <a:endParaRPr lang="de-DE" dirty="0"/>
          </a:p>
          <a:p>
            <a:r>
              <a:rPr lang="en-US" dirty="0"/>
              <a:t>[7] Venues from </a:t>
            </a:r>
            <a:r>
              <a:rPr lang="en-US" dirty="0" err="1"/>
              <a:t>FourSquare.com</a:t>
            </a:r>
            <a:r>
              <a:rPr lang="en-US" dirty="0"/>
              <a:t>: https://</a:t>
            </a:r>
            <a:r>
              <a:rPr lang="en-US" dirty="0" err="1"/>
              <a:t>de.foursquare.com</a:t>
            </a:r>
            <a:endParaRPr lang="de-DE" dirty="0"/>
          </a:p>
        </p:txBody>
      </p:sp>
    </p:spTree>
    <p:extLst>
      <p:ext uri="{BB962C8B-B14F-4D97-AF65-F5344CB8AC3E}">
        <p14:creationId xmlns:p14="http://schemas.microsoft.com/office/powerpoint/2010/main" val="346475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lstStyle/>
          <a:p>
            <a:r>
              <a:rPr lang="en-US" dirty="0"/>
              <a:t>Data </a:t>
            </a:r>
            <a:br>
              <a:rPr lang="en-US" dirty="0"/>
            </a:br>
            <a:r>
              <a:rPr lang="en-US" dirty="0"/>
              <a:t>Acquisition</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idx="1"/>
          </p:nvPr>
        </p:nvSpPr>
        <p:spPr/>
        <p:txBody>
          <a:bodyPr>
            <a:normAutofit fontScale="85000" lnSpcReduction="10000"/>
          </a:bodyPr>
          <a:lstStyle/>
          <a:p>
            <a:r>
              <a:rPr lang="en-US" u="sng" dirty="0">
                <a:hlinkClick r:id="rId2"/>
              </a:rPr>
              <a:t>Crime statistics</a:t>
            </a:r>
            <a:r>
              <a:rPr lang="en-US" dirty="0"/>
              <a:t>: The city of Munich and its police department publish data for crimes only on a borough level, </a:t>
            </a:r>
            <a:r>
              <a:rPr lang="en-US" b="1" dirty="0"/>
              <a:t>not</a:t>
            </a:r>
            <a:r>
              <a:rPr lang="en-US" dirty="0"/>
              <a:t> on a neighborhood level. Therefore, all following investigations are performed on a borough level since no date on a smaller scale (neighborhood) is available [Data ported from a pdf-file of </a:t>
            </a:r>
            <a:r>
              <a:rPr lang="en-US" u="sng" dirty="0">
                <a:hlinkClick r:id="rId2"/>
              </a:rPr>
              <a:t>Muenchen.de</a:t>
            </a:r>
            <a:r>
              <a:rPr lang="en-US" dirty="0"/>
              <a:t> into an csv- file. csv-file used for further investigations].</a:t>
            </a:r>
          </a:p>
          <a:p>
            <a:r>
              <a:rPr lang="en-US" u="sng" dirty="0">
                <a:hlinkClick r:id="rId3"/>
              </a:rPr>
              <a:t>General population data</a:t>
            </a:r>
            <a:r>
              <a:rPr lang="en-US" dirty="0"/>
              <a:t>: General population data as population per borough and/or neighborhood, population density per borough, area of the borough, percentage of foreigners per borough to find a diverse borough are needed [Data imported from </a:t>
            </a:r>
            <a:r>
              <a:rPr lang="en-US" u="sng" dirty="0">
                <a:hlinkClick r:id="rId3"/>
              </a:rPr>
              <a:t>Wikipedia.org</a:t>
            </a:r>
            <a:r>
              <a:rPr lang="en-US" dirty="0"/>
              <a:t>].</a:t>
            </a:r>
            <a:endParaRPr lang="de-DE" dirty="0"/>
          </a:p>
          <a:p>
            <a:r>
              <a:rPr lang="en-US" u="sng" dirty="0">
                <a:hlinkClick r:id="rId4"/>
              </a:rPr>
              <a:t>Housing prices</a:t>
            </a:r>
            <a:r>
              <a:rPr lang="en-US" dirty="0"/>
              <a:t>: Housing prices are taken and imported from one of the leading and most prominent German real estate sites </a:t>
            </a:r>
            <a:r>
              <a:rPr lang="en-US" u="sng" dirty="0">
                <a:hlinkClick r:id="rId5"/>
              </a:rPr>
              <a:t>Immobilienscout24.de</a:t>
            </a:r>
            <a:r>
              <a:rPr lang="en-US" dirty="0"/>
              <a:t>. Since this site has a vast number of apartments offers in all boroughs and also its prices, it is a good bases for housing prices in Munich. The prices are Euro per square meter, when buying a three-room apartment with about 80 square meters of area [Data imported from </a:t>
            </a:r>
            <a:r>
              <a:rPr lang="en-US" u="sng" dirty="0">
                <a:hlinkClick r:id="rId4"/>
              </a:rPr>
              <a:t>Immobilienscout24.de</a:t>
            </a:r>
            <a:r>
              <a:rPr lang="en-US" dirty="0"/>
              <a:t>].</a:t>
            </a:r>
            <a:endParaRPr lang="de-DE" dirty="0"/>
          </a:p>
          <a:p>
            <a:r>
              <a:rPr lang="en-US" dirty="0"/>
              <a:t>Venues: Venues are taken/imported from </a:t>
            </a:r>
            <a:r>
              <a:rPr lang="en-US" u="sng" dirty="0">
                <a:hlinkClick r:id="rId6"/>
              </a:rPr>
              <a:t>FourSquare.com</a:t>
            </a:r>
            <a:r>
              <a:rPr lang="en-US" dirty="0"/>
              <a:t> using the API of </a:t>
            </a:r>
            <a:r>
              <a:rPr lang="en-US" dirty="0" err="1"/>
              <a:t>FourSquare</a:t>
            </a:r>
            <a:r>
              <a:rPr lang="en-US" dirty="0"/>
              <a:t>.</a:t>
            </a:r>
            <a:endParaRPr lang="de-DE" dirty="0"/>
          </a:p>
        </p:txBody>
      </p:sp>
    </p:spTree>
    <p:extLst>
      <p:ext uri="{BB962C8B-B14F-4D97-AF65-F5344CB8AC3E}">
        <p14:creationId xmlns:p14="http://schemas.microsoft.com/office/powerpoint/2010/main" val="176772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Data</a:t>
            </a:r>
            <a:br>
              <a:rPr lang="en-US" dirty="0"/>
            </a:br>
            <a:r>
              <a:rPr lang="en-US" dirty="0"/>
              <a:t>Preview, pre-processing, and cleaning </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idx="1"/>
          </p:nvPr>
        </p:nvSpPr>
        <p:spPr/>
        <p:txBody>
          <a:bodyPr>
            <a:normAutofit/>
          </a:bodyPr>
          <a:lstStyle/>
          <a:p>
            <a:r>
              <a:rPr lang="en-US" dirty="0"/>
              <a:t>Data set from data acquisition is pre-processed, translated into an csv-file, and imported into a Pandas data frame and merged</a:t>
            </a:r>
          </a:p>
          <a:p>
            <a:pPr lvl="1"/>
            <a:r>
              <a:rPr lang="en-US" dirty="0"/>
              <a:t>Geographical (latitude and longitude) data is added</a:t>
            </a:r>
          </a:p>
          <a:p>
            <a:pPr lvl="1"/>
            <a:r>
              <a:rPr lang="en-US" dirty="0"/>
              <a:t>’Total crimes’ is added as additional derivative parameter</a:t>
            </a:r>
          </a:p>
          <a:p>
            <a:pPr lvl="1"/>
            <a:r>
              <a:rPr lang="en-US" dirty="0"/>
              <a:t>’Total crimes per capita’ is added as additional derivative parameter based on ‘Total crimes’ and ’Population’</a:t>
            </a:r>
          </a:p>
          <a:p>
            <a:pPr lvl="1"/>
            <a:r>
              <a:rPr lang="en-US" dirty="0"/>
              <a:t>Housing prices are merged with the data frame after translation to a borough level of detail</a:t>
            </a:r>
          </a:p>
          <a:p>
            <a:pPr lvl="1"/>
            <a:r>
              <a:rPr lang="en-US" dirty="0"/>
              <a:t>Venues are computed and added using </a:t>
            </a:r>
            <a:r>
              <a:rPr lang="en-US" dirty="0" err="1"/>
              <a:t>FourSquare</a:t>
            </a:r>
            <a:r>
              <a:rPr lang="en-US" dirty="0"/>
              <a:t> and their API</a:t>
            </a:r>
          </a:p>
          <a:p>
            <a:endParaRPr lang="en-US" dirty="0"/>
          </a:p>
          <a:p>
            <a:endParaRPr lang="en-US" dirty="0"/>
          </a:p>
        </p:txBody>
      </p:sp>
    </p:spTree>
    <p:extLst>
      <p:ext uri="{BB962C8B-B14F-4D97-AF65-F5344CB8AC3E}">
        <p14:creationId xmlns:p14="http://schemas.microsoft.com/office/powerpoint/2010/main" val="220807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Methodology</a:t>
            </a:r>
            <a:br>
              <a:rPr lang="en-US" dirty="0"/>
            </a:br>
            <a:r>
              <a:rPr lang="en-US" dirty="0"/>
              <a:t>Overview of ‘Total crimes’</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sz="half" idx="1"/>
          </p:nvPr>
        </p:nvSpPr>
        <p:spPr/>
        <p:txBody>
          <a:bodyPr>
            <a:normAutofit/>
          </a:bodyPr>
          <a:lstStyle/>
          <a:p>
            <a:r>
              <a:rPr lang="en-US" dirty="0"/>
              <a:t>The data set is sorted in descending order and the parameter ‘Total crimes’ is shown here to give an overview.</a:t>
            </a:r>
          </a:p>
          <a:p>
            <a:endParaRPr lang="en-US" dirty="0"/>
          </a:p>
          <a:p>
            <a:r>
              <a:rPr lang="en-US" dirty="0"/>
              <a:t>The boroughs of Munich are vastly different when it comes to crimes committed on absolute basis. </a:t>
            </a:r>
          </a:p>
          <a:p>
            <a:endParaRPr lang="en-US" dirty="0"/>
          </a:p>
          <a:p>
            <a:endParaRPr lang="en-US" dirty="0"/>
          </a:p>
        </p:txBody>
      </p:sp>
      <p:pic>
        <p:nvPicPr>
          <p:cNvPr id="6" name="Inhaltsplatzhalter 5">
            <a:extLst>
              <a:ext uri="{FF2B5EF4-FFF2-40B4-BE49-F238E27FC236}">
                <a16:creationId xmlns:a16="http://schemas.microsoft.com/office/drawing/2014/main" id="{2CC5C15C-C66C-EA49-A14D-5BA6D0C33D2B}"/>
              </a:ext>
            </a:extLst>
          </p:cNvPr>
          <p:cNvPicPr>
            <a:picLocks noGrp="1" noChangeAspect="1"/>
          </p:cNvPicPr>
          <p:nvPr>
            <p:ph sz="half" idx="2"/>
          </p:nvPr>
        </p:nvPicPr>
        <p:blipFill>
          <a:blip r:embed="rId2">
            <a:clrChange>
              <a:clrFrom>
                <a:srgbClr val="FFFFFF"/>
              </a:clrFrom>
              <a:clrTo>
                <a:srgbClr val="FFFFFF">
                  <a:alpha val="0"/>
                </a:srgbClr>
              </a:clrTo>
            </a:clrChange>
          </a:blip>
          <a:stretch>
            <a:fillRect/>
          </a:stretch>
        </p:blipFill>
        <p:spPr>
          <a:xfrm>
            <a:off x="7232759" y="2286000"/>
            <a:ext cx="3031907" cy="3581400"/>
          </a:xfrm>
        </p:spPr>
      </p:pic>
    </p:spTree>
    <p:extLst>
      <p:ext uri="{BB962C8B-B14F-4D97-AF65-F5344CB8AC3E}">
        <p14:creationId xmlns:p14="http://schemas.microsoft.com/office/powerpoint/2010/main" val="1515108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Methodology</a:t>
            </a:r>
            <a:br>
              <a:rPr lang="en-US" dirty="0"/>
            </a:br>
            <a:r>
              <a:rPr lang="en-US" dirty="0"/>
              <a:t>’Top 5’ of ‘Total crimes’</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sz="half" idx="1"/>
          </p:nvPr>
        </p:nvSpPr>
        <p:spPr/>
        <p:txBody>
          <a:bodyPr>
            <a:normAutofit/>
          </a:bodyPr>
          <a:lstStyle/>
          <a:p>
            <a:r>
              <a:rPr lang="en-US" dirty="0"/>
              <a:t>Sorting the crime data set descending for the ‘Total crimes’ leads to the ‘Top 5’ boroughs of Munich with the highest absolute number of crimes committed in 2018. </a:t>
            </a:r>
          </a:p>
          <a:p>
            <a:r>
              <a:rPr lang="en-US" dirty="0"/>
              <a:t>The borough of ‘</a:t>
            </a:r>
            <a:r>
              <a:rPr lang="en-US" dirty="0" err="1"/>
              <a:t>Ludiwigsvorstadt-Isarvorstadt</a:t>
            </a:r>
            <a:r>
              <a:rPr lang="en-US" dirty="0"/>
              <a:t>’ shows to be the borough of Munich with the highest number of total crimes</a:t>
            </a:r>
          </a:p>
        </p:txBody>
      </p:sp>
      <p:pic>
        <p:nvPicPr>
          <p:cNvPr id="6" name="Inhaltsplatzhalter 5">
            <a:extLst>
              <a:ext uri="{FF2B5EF4-FFF2-40B4-BE49-F238E27FC236}">
                <a16:creationId xmlns:a16="http://schemas.microsoft.com/office/drawing/2014/main" id="{2CC5C15C-C66C-EA49-A14D-5BA6D0C33D2B}"/>
              </a:ext>
            </a:extLst>
          </p:cNvPr>
          <p:cNvPicPr>
            <a:picLocks noGrp="1" noChangeAspect="1"/>
          </p:cNvPicPr>
          <p:nvPr>
            <p:ph sz="half" idx="2"/>
          </p:nvPr>
        </p:nvPicPr>
        <p:blipFill>
          <a:blip r:embed="rId2">
            <a:clrChange>
              <a:clrFrom>
                <a:srgbClr val="FFFFFF"/>
              </a:clrFrom>
              <a:clrTo>
                <a:srgbClr val="FFFFFF">
                  <a:alpha val="0"/>
                </a:srgbClr>
              </a:clrTo>
            </a:clrChange>
          </a:blip>
          <a:srcRect/>
          <a:stretch/>
        </p:blipFill>
        <p:spPr>
          <a:xfrm>
            <a:off x="7135927" y="2285999"/>
            <a:ext cx="3836873" cy="3582991"/>
          </a:xfrm>
        </p:spPr>
      </p:pic>
    </p:spTree>
    <p:extLst>
      <p:ext uri="{BB962C8B-B14F-4D97-AF65-F5344CB8AC3E}">
        <p14:creationId xmlns:p14="http://schemas.microsoft.com/office/powerpoint/2010/main" val="268154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Methodology</a:t>
            </a:r>
            <a:br>
              <a:rPr lang="en-US" dirty="0"/>
            </a:br>
            <a:r>
              <a:rPr lang="en-US" dirty="0"/>
              <a:t>’Bottom 5’ of ‘Total crimes’</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sz="half" idx="1"/>
          </p:nvPr>
        </p:nvSpPr>
        <p:spPr/>
        <p:txBody>
          <a:bodyPr>
            <a:normAutofit/>
          </a:bodyPr>
          <a:lstStyle/>
          <a:p>
            <a:r>
              <a:rPr lang="en-US" dirty="0"/>
              <a:t>Sorting the crime data set ascending for the ‘Total crimes’ leads to the ‘Bottom 5’ boroughs of Munich with the lowest absolute number of crimes committed in 2018. </a:t>
            </a:r>
          </a:p>
          <a:p>
            <a:r>
              <a:rPr lang="en-US" dirty="0"/>
              <a:t>The borough of ‘</a:t>
            </a:r>
            <a:r>
              <a:rPr lang="en-US" dirty="0" err="1"/>
              <a:t>Allach-Untermenzing</a:t>
            </a:r>
            <a:r>
              <a:rPr lang="en-US" dirty="0"/>
              <a:t>’ shows to be the borough of Munich with the lowest number of total crimes.</a:t>
            </a:r>
            <a:endParaRPr lang="de-DE" dirty="0"/>
          </a:p>
        </p:txBody>
      </p:sp>
      <p:pic>
        <p:nvPicPr>
          <p:cNvPr id="6" name="Inhaltsplatzhalter 5">
            <a:extLst>
              <a:ext uri="{FF2B5EF4-FFF2-40B4-BE49-F238E27FC236}">
                <a16:creationId xmlns:a16="http://schemas.microsoft.com/office/drawing/2014/main" id="{2CC5C15C-C66C-EA49-A14D-5BA6D0C33D2B}"/>
              </a:ext>
            </a:extLst>
          </p:cNvPr>
          <p:cNvPicPr>
            <a:picLocks noGrp="1" noChangeAspect="1"/>
          </p:cNvPicPr>
          <p:nvPr>
            <p:ph sz="half" idx="2"/>
          </p:nvPr>
        </p:nvPicPr>
        <p:blipFill>
          <a:blip r:embed="rId2">
            <a:clrChange>
              <a:clrFrom>
                <a:srgbClr val="FFFFFF"/>
              </a:clrFrom>
              <a:clrTo>
                <a:srgbClr val="FFFFFF">
                  <a:alpha val="0"/>
                </a:srgbClr>
              </a:clrTo>
            </a:clrChange>
          </a:blip>
          <a:srcRect/>
          <a:stretch/>
        </p:blipFill>
        <p:spPr>
          <a:xfrm>
            <a:off x="7175626" y="2285999"/>
            <a:ext cx="3757474" cy="3582991"/>
          </a:xfrm>
        </p:spPr>
      </p:pic>
    </p:spTree>
    <p:extLst>
      <p:ext uri="{BB962C8B-B14F-4D97-AF65-F5344CB8AC3E}">
        <p14:creationId xmlns:p14="http://schemas.microsoft.com/office/powerpoint/2010/main" val="179180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Methodology</a:t>
            </a:r>
            <a:br>
              <a:rPr lang="en-US" dirty="0"/>
            </a:br>
            <a:r>
              <a:rPr lang="en-US" dirty="0"/>
              <a:t>Overview of ‘Total crimes per capita’</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sz="half" idx="1"/>
          </p:nvPr>
        </p:nvSpPr>
        <p:spPr/>
        <p:txBody>
          <a:bodyPr>
            <a:normAutofit lnSpcReduction="10000"/>
          </a:bodyPr>
          <a:lstStyle/>
          <a:p>
            <a:r>
              <a:rPr lang="en-US" dirty="0"/>
              <a:t>‘</a:t>
            </a:r>
            <a:r>
              <a:rPr lang="en-US" i="1" dirty="0"/>
              <a:t>Total crimes per capita</a:t>
            </a:r>
            <a:r>
              <a:rPr lang="en-US" dirty="0"/>
              <a:t>’, is computed, using the previously discussed ‘</a:t>
            </a:r>
            <a:r>
              <a:rPr lang="en-US" i="1" dirty="0"/>
              <a:t>Total crimes</a:t>
            </a:r>
            <a:r>
              <a:rPr lang="en-US" dirty="0"/>
              <a:t>’ data for each borough, this parameter is put into relation to the population size of each borough. </a:t>
            </a:r>
          </a:p>
          <a:p>
            <a:r>
              <a:rPr lang="en-US" dirty="0"/>
              <a:t>By dividing the ‘</a:t>
            </a:r>
            <a:r>
              <a:rPr lang="en-US" i="1" dirty="0"/>
              <a:t>Total crimes</a:t>
            </a:r>
            <a:r>
              <a:rPr lang="en-US" dirty="0"/>
              <a:t>’ by the ‘</a:t>
            </a:r>
            <a:r>
              <a:rPr lang="en-US" i="1" dirty="0"/>
              <a:t>Population</a:t>
            </a:r>
            <a:r>
              <a:rPr lang="en-US" dirty="0"/>
              <a:t>’ and afterwards multiplying it with 100’000 a parameter ‘</a:t>
            </a:r>
            <a:r>
              <a:rPr lang="en-US" i="1" dirty="0"/>
              <a:t>Total crimes per capita</a:t>
            </a:r>
            <a:r>
              <a:rPr lang="en-US" dirty="0"/>
              <a:t>’ (here per 100’000 citizens) is computed and shown here to get an overview of this parameter.</a:t>
            </a:r>
            <a:endParaRPr lang="de-DE" dirty="0"/>
          </a:p>
        </p:txBody>
      </p:sp>
      <p:pic>
        <p:nvPicPr>
          <p:cNvPr id="6" name="Inhaltsplatzhalter 5">
            <a:extLst>
              <a:ext uri="{FF2B5EF4-FFF2-40B4-BE49-F238E27FC236}">
                <a16:creationId xmlns:a16="http://schemas.microsoft.com/office/drawing/2014/main" id="{2CC5C15C-C66C-EA49-A14D-5BA6D0C33D2B}"/>
              </a:ext>
            </a:extLst>
          </p:cNvPr>
          <p:cNvPicPr>
            <a:picLocks noGrp="1" noChangeAspect="1"/>
          </p:cNvPicPr>
          <p:nvPr>
            <p:ph sz="half" idx="2"/>
          </p:nvPr>
        </p:nvPicPr>
        <p:blipFill>
          <a:blip r:embed="rId2">
            <a:clrChange>
              <a:clrFrom>
                <a:srgbClr val="FFFFFF"/>
              </a:clrFrom>
              <a:clrTo>
                <a:srgbClr val="FFFFFF">
                  <a:alpha val="0"/>
                </a:srgbClr>
              </a:clrTo>
            </a:clrChange>
          </a:blip>
          <a:srcRect/>
          <a:stretch/>
        </p:blipFill>
        <p:spPr>
          <a:xfrm>
            <a:off x="7273163" y="2286000"/>
            <a:ext cx="2951099" cy="3581400"/>
          </a:xfrm>
        </p:spPr>
      </p:pic>
    </p:spTree>
    <p:extLst>
      <p:ext uri="{BB962C8B-B14F-4D97-AF65-F5344CB8AC3E}">
        <p14:creationId xmlns:p14="http://schemas.microsoft.com/office/powerpoint/2010/main" val="94546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42A32-46A7-8B4C-8B3C-326584CAA440}"/>
              </a:ext>
            </a:extLst>
          </p:cNvPr>
          <p:cNvSpPr>
            <a:spLocks noGrp="1"/>
          </p:cNvSpPr>
          <p:nvPr>
            <p:ph type="title"/>
          </p:nvPr>
        </p:nvSpPr>
        <p:spPr/>
        <p:txBody>
          <a:bodyPr>
            <a:normAutofit/>
          </a:bodyPr>
          <a:lstStyle/>
          <a:p>
            <a:r>
              <a:rPr lang="en-US" dirty="0"/>
              <a:t>Methodology</a:t>
            </a:r>
            <a:br>
              <a:rPr lang="en-US" dirty="0"/>
            </a:br>
            <a:r>
              <a:rPr lang="en-US" dirty="0"/>
              <a:t>’Bottom 5’ of ‘Total crimes per capita’</a:t>
            </a:r>
          </a:p>
        </p:txBody>
      </p:sp>
      <p:sp>
        <p:nvSpPr>
          <p:cNvPr id="3" name="Inhaltsplatzhalter 2">
            <a:extLst>
              <a:ext uri="{FF2B5EF4-FFF2-40B4-BE49-F238E27FC236}">
                <a16:creationId xmlns:a16="http://schemas.microsoft.com/office/drawing/2014/main" id="{ACC3AA2E-2BE1-414D-AD26-727753368882}"/>
              </a:ext>
            </a:extLst>
          </p:cNvPr>
          <p:cNvSpPr>
            <a:spLocks noGrp="1"/>
          </p:cNvSpPr>
          <p:nvPr>
            <p:ph sz="half" idx="1"/>
          </p:nvPr>
        </p:nvSpPr>
        <p:spPr/>
        <p:txBody>
          <a:bodyPr>
            <a:normAutofit lnSpcReduction="10000"/>
          </a:bodyPr>
          <a:lstStyle/>
          <a:p>
            <a:r>
              <a:rPr lang="en-US" dirty="0"/>
              <a:t>Analog to the absolute values of ‘</a:t>
            </a:r>
            <a:r>
              <a:rPr lang="en-US" i="1" dirty="0"/>
              <a:t>Total crimes</a:t>
            </a:r>
            <a:r>
              <a:rPr lang="en-US" dirty="0"/>
              <a:t>’ the ‘Bottom 5’ boroughs of Munich with the lowest number of ‘</a:t>
            </a:r>
            <a:r>
              <a:rPr lang="en-US" i="1" dirty="0"/>
              <a:t>Total crimes per capita</a:t>
            </a:r>
            <a:r>
              <a:rPr lang="en-US" dirty="0"/>
              <a:t>’ are concluded by sorting this parameter in an ascending order. </a:t>
            </a:r>
          </a:p>
          <a:p>
            <a:r>
              <a:rPr lang="en-US" dirty="0"/>
              <a:t>The former safest borough of Munich, ‘</a:t>
            </a:r>
            <a:r>
              <a:rPr lang="en-US" dirty="0" err="1"/>
              <a:t>Allach-Untermenzing</a:t>
            </a:r>
            <a:r>
              <a:rPr lang="en-US" dirty="0"/>
              <a:t>’ is still in the ‘Bottom 5’ of safest boroughs, but not the safest borough of them all. This spot takes now the borough of ‘</a:t>
            </a:r>
            <a:r>
              <a:rPr lang="en-US" dirty="0" err="1"/>
              <a:t>Hadern</a:t>
            </a:r>
            <a:r>
              <a:rPr lang="en-US" dirty="0"/>
              <a:t>’.</a:t>
            </a:r>
            <a:endParaRPr lang="de-DE" dirty="0"/>
          </a:p>
        </p:txBody>
      </p:sp>
      <p:pic>
        <p:nvPicPr>
          <p:cNvPr id="6" name="Inhaltsplatzhalter 5">
            <a:extLst>
              <a:ext uri="{FF2B5EF4-FFF2-40B4-BE49-F238E27FC236}">
                <a16:creationId xmlns:a16="http://schemas.microsoft.com/office/drawing/2014/main" id="{2CC5C15C-C66C-EA49-A14D-5BA6D0C33D2B}"/>
              </a:ext>
            </a:extLst>
          </p:cNvPr>
          <p:cNvPicPr>
            <a:picLocks noGrp="1" noChangeAspect="1"/>
          </p:cNvPicPr>
          <p:nvPr>
            <p:ph sz="half" idx="2"/>
          </p:nvPr>
        </p:nvPicPr>
        <p:blipFill>
          <a:blip r:embed="rId2">
            <a:clrChange>
              <a:clrFrom>
                <a:srgbClr val="FFFFFF"/>
              </a:clrFrom>
              <a:clrTo>
                <a:srgbClr val="FFFFFF">
                  <a:alpha val="0"/>
                </a:srgbClr>
              </a:clrTo>
            </a:clrChange>
          </a:blip>
          <a:srcRect/>
          <a:stretch/>
        </p:blipFill>
        <p:spPr>
          <a:xfrm>
            <a:off x="7175626" y="2399263"/>
            <a:ext cx="3757474" cy="3356462"/>
          </a:xfrm>
        </p:spPr>
      </p:pic>
    </p:spTree>
    <p:extLst>
      <p:ext uri="{BB962C8B-B14F-4D97-AF65-F5344CB8AC3E}">
        <p14:creationId xmlns:p14="http://schemas.microsoft.com/office/powerpoint/2010/main" val="3424410425"/>
      </p:ext>
    </p:extLst>
  </p:cSld>
  <p:clrMapOvr>
    <a:masterClrMapping/>
  </p:clrMapOvr>
</p:sld>
</file>

<file path=ppt/theme/theme1.xml><?xml version="1.0" encoding="utf-8"?>
<a:theme xmlns:a="http://schemas.openxmlformats.org/drawingml/2006/main" name="Ausschnitt">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Ausschnitt</Template>
  <TotalTime>0</TotalTime>
  <Words>2045</Words>
  <Application>Microsoft Macintosh PowerPoint</Application>
  <PresentationFormat>Breitbild</PresentationFormat>
  <Paragraphs>90</Paragraphs>
  <Slides>21</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21</vt:i4>
      </vt:variant>
    </vt:vector>
  </HeadingPairs>
  <TitlesOfParts>
    <vt:vector size="24" baseType="lpstr">
      <vt:lpstr>Calibri</vt:lpstr>
      <vt:lpstr>Franklin Gothic Book</vt:lpstr>
      <vt:lpstr>Ausschnitt</vt:lpstr>
      <vt:lpstr>Applied Data Science   Capstone Project The Battle of Neighborhoods/Boroughs</vt:lpstr>
      <vt:lpstr>Introduction</vt:lpstr>
      <vt:lpstr>Data  Acquisition</vt:lpstr>
      <vt:lpstr>Data Preview, pre-processing, and cleaning </vt:lpstr>
      <vt:lpstr>Methodology Overview of ‘Total crimes’</vt:lpstr>
      <vt:lpstr>Methodology ’Top 5’ of ‘Total crimes’</vt:lpstr>
      <vt:lpstr>Methodology ’Bottom 5’ of ‘Total crimes’</vt:lpstr>
      <vt:lpstr>Methodology Overview of ‘Total crimes per capita’</vt:lpstr>
      <vt:lpstr>Methodology ’Bottom 5’ of ‘Total crimes per capita’</vt:lpstr>
      <vt:lpstr>Methodology ’Bottom 1’ of ‘Total crimes per capita’</vt:lpstr>
      <vt:lpstr>Methodology Housing prices – neighborhood scale</vt:lpstr>
      <vt:lpstr>Methodology Housing prices – borough scale</vt:lpstr>
      <vt:lpstr>Methodology ‘Best combination’ of borough</vt:lpstr>
      <vt:lpstr>Methodology Venues with FourSquare API</vt:lpstr>
      <vt:lpstr>Methodology Machine learning – k-means-algorithm</vt:lpstr>
      <vt:lpstr>Results ‘Best option’ for each cluster (1, 3, 4)</vt:lpstr>
      <vt:lpstr>Results ‘Best option’ for each cluster (2)</vt:lpstr>
      <vt:lpstr>Results ‘Best option’ for each cluster (5)</vt:lpstr>
      <vt:lpstr>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 The Battle of Neighborhoods/Boroughs</dc:title>
  <dc:creator>Alexander Fuchs</dc:creator>
  <cp:lastModifiedBy>Alexander Fuchs</cp:lastModifiedBy>
  <cp:revision>63</cp:revision>
  <dcterms:created xsi:type="dcterms:W3CDTF">2020-05-25T00:07:04Z</dcterms:created>
  <dcterms:modified xsi:type="dcterms:W3CDTF">2020-05-25T10:18:01Z</dcterms:modified>
</cp:coreProperties>
</file>