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3" r:id="rId4"/>
    <p:sldId id="262" r:id="rId5"/>
    <p:sldId id="264" r:id="rId6"/>
    <p:sldId id="265" r:id="rId7"/>
    <p:sldId id="266" r:id="rId8"/>
    <p:sldId id="267" r:id="rId9"/>
    <p:sldId id="268" r:id="rId10"/>
    <p:sldId id="269"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0" autoAdjust="0"/>
    <p:restoredTop sz="94660"/>
  </p:normalViewPr>
  <p:slideViewPr>
    <p:cSldViewPr snapToGrid="0">
      <p:cViewPr varScale="1">
        <p:scale>
          <a:sx n="70" d="100"/>
          <a:sy n="70" d="100"/>
        </p:scale>
        <p:origin x="56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0C4E5E-09BE-48F3-9AEA-A841859B880E}"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C9A3F-D05C-42CE-8793-D657B00D1DDE}" type="slidenum">
              <a:rPr lang="en-US" smtClean="0"/>
              <a:t>‹#›</a:t>
            </a:fld>
            <a:endParaRPr lang="en-US"/>
          </a:p>
        </p:txBody>
      </p:sp>
    </p:spTree>
    <p:extLst>
      <p:ext uri="{BB962C8B-B14F-4D97-AF65-F5344CB8AC3E}">
        <p14:creationId xmlns:p14="http://schemas.microsoft.com/office/powerpoint/2010/main" val="2869340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0C4E5E-09BE-48F3-9AEA-A841859B880E}"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C9A3F-D05C-42CE-8793-D657B00D1DDE}" type="slidenum">
              <a:rPr lang="en-US" smtClean="0"/>
              <a:t>‹#›</a:t>
            </a:fld>
            <a:endParaRPr lang="en-US"/>
          </a:p>
        </p:txBody>
      </p:sp>
    </p:spTree>
    <p:extLst>
      <p:ext uri="{BB962C8B-B14F-4D97-AF65-F5344CB8AC3E}">
        <p14:creationId xmlns:p14="http://schemas.microsoft.com/office/powerpoint/2010/main" val="3816349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0C4E5E-09BE-48F3-9AEA-A841859B880E}"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C9A3F-D05C-42CE-8793-D657B00D1DDE}" type="slidenum">
              <a:rPr lang="en-US" smtClean="0"/>
              <a:t>‹#›</a:t>
            </a:fld>
            <a:endParaRPr lang="en-US"/>
          </a:p>
        </p:txBody>
      </p:sp>
    </p:spTree>
    <p:extLst>
      <p:ext uri="{BB962C8B-B14F-4D97-AF65-F5344CB8AC3E}">
        <p14:creationId xmlns:p14="http://schemas.microsoft.com/office/powerpoint/2010/main" val="865838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0C4E5E-09BE-48F3-9AEA-A841859B880E}"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C9A3F-D05C-42CE-8793-D657B00D1DDE}" type="slidenum">
              <a:rPr lang="en-US" smtClean="0"/>
              <a:t>‹#›</a:t>
            </a:fld>
            <a:endParaRPr lang="en-US"/>
          </a:p>
        </p:txBody>
      </p:sp>
    </p:spTree>
    <p:extLst>
      <p:ext uri="{BB962C8B-B14F-4D97-AF65-F5344CB8AC3E}">
        <p14:creationId xmlns:p14="http://schemas.microsoft.com/office/powerpoint/2010/main" val="3112495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0C4E5E-09BE-48F3-9AEA-A841859B880E}"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C9A3F-D05C-42CE-8793-D657B00D1DDE}" type="slidenum">
              <a:rPr lang="en-US" smtClean="0"/>
              <a:t>‹#›</a:t>
            </a:fld>
            <a:endParaRPr lang="en-US"/>
          </a:p>
        </p:txBody>
      </p:sp>
    </p:spTree>
    <p:extLst>
      <p:ext uri="{BB962C8B-B14F-4D97-AF65-F5344CB8AC3E}">
        <p14:creationId xmlns:p14="http://schemas.microsoft.com/office/powerpoint/2010/main" val="3648890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0C4E5E-09BE-48F3-9AEA-A841859B880E}"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C9A3F-D05C-42CE-8793-D657B00D1DDE}" type="slidenum">
              <a:rPr lang="en-US" smtClean="0"/>
              <a:t>‹#›</a:t>
            </a:fld>
            <a:endParaRPr lang="en-US"/>
          </a:p>
        </p:txBody>
      </p:sp>
    </p:spTree>
    <p:extLst>
      <p:ext uri="{BB962C8B-B14F-4D97-AF65-F5344CB8AC3E}">
        <p14:creationId xmlns:p14="http://schemas.microsoft.com/office/powerpoint/2010/main" val="852379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0C4E5E-09BE-48F3-9AEA-A841859B880E}" type="datetimeFigureOut">
              <a:rPr lang="en-US" smtClean="0"/>
              <a:t>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FC9A3F-D05C-42CE-8793-D657B00D1DDE}" type="slidenum">
              <a:rPr lang="en-US" smtClean="0"/>
              <a:t>‹#›</a:t>
            </a:fld>
            <a:endParaRPr lang="en-US"/>
          </a:p>
        </p:txBody>
      </p:sp>
    </p:spTree>
    <p:extLst>
      <p:ext uri="{BB962C8B-B14F-4D97-AF65-F5344CB8AC3E}">
        <p14:creationId xmlns:p14="http://schemas.microsoft.com/office/powerpoint/2010/main" val="47166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0C4E5E-09BE-48F3-9AEA-A841859B880E}" type="datetimeFigureOut">
              <a:rPr lang="en-US" smtClean="0"/>
              <a:t>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FC9A3F-D05C-42CE-8793-D657B00D1DDE}" type="slidenum">
              <a:rPr lang="en-US" smtClean="0"/>
              <a:t>‹#›</a:t>
            </a:fld>
            <a:endParaRPr lang="en-US"/>
          </a:p>
        </p:txBody>
      </p:sp>
    </p:spTree>
    <p:extLst>
      <p:ext uri="{BB962C8B-B14F-4D97-AF65-F5344CB8AC3E}">
        <p14:creationId xmlns:p14="http://schemas.microsoft.com/office/powerpoint/2010/main" val="4235489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0C4E5E-09BE-48F3-9AEA-A841859B880E}" type="datetimeFigureOut">
              <a:rPr lang="en-US" smtClean="0"/>
              <a:t>1/29/2018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FC9A3F-D05C-42CE-8793-D657B00D1DDE}" type="slidenum">
              <a:rPr lang="en-US" smtClean="0"/>
              <a:t>‹#›</a:t>
            </a:fld>
            <a:endParaRPr lang="en-US"/>
          </a:p>
        </p:txBody>
      </p:sp>
    </p:spTree>
    <p:extLst>
      <p:ext uri="{BB962C8B-B14F-4D97-AF65-F5344CB8AC3E}">
        <p14:creationId xmlns:p14="http://schemas.microsoft.com/office/powerpoint/2010/main" val="312301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0C4E5E-09BE-48F3-9AEA-A841859B880E}"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C9A3F-D05C-42CE-8793-D657B00D1DDE}" type="slidenum">
              <a:rPr lang="en-US" smtClean="0"/>
              <a:t>‹#›</a:t>
            </a:fld>
            <a:endParaRPr lang="en-US"/>
          </a:p>
        </p:txBody>
      </p:sp>
    </p:spTree>
    <p:extLst>
      <p:ext uri="{BB962C8B-B14F-4D97-AF65-F5344CB8AC3E}">
        <p14:creationId xmlns:p14="http://schemas.microsoft.com/office/powerpoint/2010/main" val="3978682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0C4E5E-09BE-48F3-9AEA-A841859B880E}"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C9A3F-D05C-42CE-8793-D657B00D1DDE}" type="slidenum">
              <a:rPr lang="en-US" smtClean="0"/>
              <a:t>‹#›</a:t>
            </a:fld>
            <a:endParaRPr lang="en-US"/>
          </a:p>
        </p:txBody>
      </p:sp>
    </p:spTree>
    <p:extLst>
      <p:ext uri="{BB962C8B-B14F-4D97-AF65-F5344CB8AC3E}">
        <p14:creationId xmlns:p14="http://schemas.microsoft.com/office/powerpoint/2010/main" val="3133078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0C4E5E-09BE-48F3-9AEA-A841859B880E}" type="datetimeFigureOut">
              <a:rPr lang="en-US" smtClean="0"/>
              <a:t>1/29/2018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FC9A3F-D05C-42CE-8793-D657B00D1DDE}" type="slidenum">
              <a:rPr lang="en-US" smtClean="0"/>
              <a:t>‹#›</a:t>
            </a:fld>
            <a:endParaRPr lang="en-US"/>
          </a:p>
        </p:txBody>
      </p:sp>
    </p:spTree>
    <p:extLst>
      <p:ext uri="{BB962C8B-B14F-4D97-AF65-F5344CB8AC3E}">
        <p14:creationId xmlns:p14="http://schemas.microsoft.com/office/powerpoint/2010/main" val="2931503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fll.web.boeing.com/filespub/Sup_Mtgs_DeploymentGuideBundle.zip"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videowm.boeing.com/ben/bb2033/START.asx" TargetMode="External"/><Relationship Id="rId2" Type="http://schemas.openxmlformats.org/officeDocument/2006/relationships/hyperlink" Target="https://fll.web.boeing.com/filespub/Sup_Mtgs_SpringCleaningExcelTool.xls" TargetMode="Externa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https://fll.web.boeing.com/filespub/Sup_Mtgs_EffectiveMeetingsTools_Participating.pdf" TargetMode="External"/><Relationship Id="rId4" Type="http://schemas.openxmlformats.org/officeDocument/2006/relationships/hyperlink" Target="https://fll.web.boeing.com/filespub/Sup_Mtgs_EffectiveMeetingsTools.pdf"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fll.web.boeing.com/filespub/Self_Email_QuickRefCard.pdf" TargetMode="External"/><Relationship Id="rId2" Type="http://schemas.openxmlformats.org/officeDocument/2006/relationships/hyperlink" Target="https://fll.web.boeing.com/filespub/Self_Email_Protocol.pdf" TargetMode="Externa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s://fll.web.boeing.com/filespub/Email_Management_Guide.pdf"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earch.ebscohost.com/login.aspx?direct=true&amp;db=bch&amp;db=bwh&amp;db=krh&amp;db=syh&amp;bquery=((TI+(meetings+that+work))+AND+(AU+(lovett)))&amp;type=1&amp;site=ehost-live" TargetMode="External"/><Relationship Id="rId7" Type="http://schemas.openxmlformats.org/officeDocument/2006/relationships/image" Target="../media/image2.png"/><Relationship Id="rId2" Type="http://schemas.openxmlformats.org/officeDocument/2006/relationships/hyperlink" Target="http://search.ebscohost.com/login.aspx?direct=true&amp;db=bch&amp;db=bwh&amp;db=krh&amp;db=syh&amp;bquery=((TI+(how+to+run+a+meeting))+AND+(AU+(antony)))&amp;type=1&amp;site=ehost-live" TargetMode="External"/><Relationship Id="rId1" Type="http://schemas.openxmlformats.org/officeDocument/2006/relationships/slideLayout" Target="../slideLayouts/slideLayout1.xml"/><Relationship Id="rId6" Type="http://schemas.openxmlformats.org/officeDocument/2006/relationships/hyperlink" Target="http://web.ebscohost.com/ehost/resultsadvanced?sid=6cca2a68-9f82-4780-b0b7-dade485034ec%40sessionmgr110&amp;vid=2&amp;hid=113&amp;bquery=((TI+(Death+by+Information+Overload))+AND+(AU+(hemp)))&amp;bdata=JmRiPWJjaCZkYj1id2gmZGI9a3JoJmRiPXN5aCZ0eXBlPTEmc2l0ZT1laG9zdC1saXZl" TargetMode="External"/><Relationship Id="rId5" Type="http://schemas.openxmlformats.org/officeDocument/2006/relationships/hyperlink" Target="http://search.ebscohost.com/login.aspx?direct=true&amp;db=bch&amp;db=bwh&amp;db=krh&amp;db=syh&amp;bquery=((TI+(Before+AND+after+the+meeting))+AND+(AU+(krattenmaker)))&amp;type=1&amp;site=ehost-live" TargetMode="External"/><Relationship Id="rId4" Type="http://schemas.openxmlformats.org/officeDocument/2006/relationships/hyperlink" Target="http://search.ebscohost.com/login.aspx?direct=true&amp;db=bch&amp;db=bwh&amp;db=krh&amp;db=syh&amp;bquery=((TI+(how+to+make+every+meeting+matter))+AND+(AU+(krattenmaker)))&amp;type=1&amp;site=ehost-live"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5093" y="122825"/>
            <a:ext cx="11109277" cy="6786473"/>
          </a:xfrm>
          <a:prstGeom prst="rect">
            <a:avLst/>
          </a:prstGeom>
          <a:noFill/>
        </p:spPr>
        <p:txBody>
          <a:bodyPr wrap="square" rtlCol="0">
            <a:spAutoFit/>
          </a:bodyPr>
          <a:lstStyle/>
          <a:p>
            <a:endParaRPr lang="en-US" sz="2000" b="1" dirty="0" smtClean="0"/>
          </a:p>
          <a:p>
            <a:r>
              <a:rPr lang="en-US" b="1" dirty="0" smtClean="0"/>
              <a:t>Meetings Management (New Tab)</a:t>
            </a:r>
          </a:p>
          <a:p>
            <a:endParaRPr lang="en-US" sz="700" dirty="0" smtClean="0"/>
          </a:p>
          <a:p>
            <a:r>
              <a:rPr lang="en-US" dirty="0" smtClean="0"/>
              <a:t>Content below for Meetings Management Landing Page:</a:t>
            </a:r>
          </a:p>
          <a:p>
            <a:endParaRPr lang="en-US" sz="700" dirty="0"/>
          </a:p>
          <a:p>
            <a:r>
              <a:rPr lang="en-US" sz="1700" b="1" dirty="0" smtClean="0"/>
              <a:t>Description</a:t>
            </a:r>
          </a:p>
          <a:p>
            <a:r>
              <a:rPr lang="en-US" sz="1700" dirty="0" smtClean="0"/>
              <a:t>The Meetings Management suite of tools is designed to drive dialogue to identify and eliminate non-value added meetings and for improving the efficiency and effectiveness of value-added meetings.  </a:t>
            </a:r>
          </a:p>
          <a:p>
            <a:endParaRPr lang="en-US" sz="700" dirty="0"/>
          </a:p>
          <a:p>
            <a:r>
              <a:rPr lang="en-US" sz="1700" dirty="0" smtClean="0"/>
              <a:t>Meetings are the number one identified time driver by Managers.  The most frequent complaints are:</a:t>
            </a:r>
          </a:p>
          <a:p>
            <a:pPr marL="285750" indent="-53975" defTabSz="285750">
              <a:buFont typeface="Arial" panose="020B0604020202020204" pitchFamily="34" charset="0"/>
              <a:buChar char="•"/>
            </a:pPr>
            <a:r>
              <a:rPr lang="en-US" dirty="0"/>
              <a:t>	</a:t>
            </a:r>
            <a:r>
              <a:rPr lang="en-US" sz="1700" dirty="0" smtClean="0"/>
              <a:t>Quantity and/or frequency of recurring meetings</a:t>
            </a:r>
          </a:p>
          <a:p>
            <a:pPr marL="285750" indent="-53975" defTabSz="285750">
              <a:buFont typeface="Arial" panose="020B0604020202020204" pitchFamily="34" charset="0"/>
              <a:buChar char="•"/>
            </a:pPr>
            <a:r>
              <a:rPr lang="en-US" sz="1700" dirty="0"/>
              <a:t>	</a:t>
            </a:r>
            <a:r>
              <a:rPr lang="en-US" sz="1700" dirty="0" smtClean="0"/>
              <a:t>Ineffectiveness of meetings (e.g., inability to stay on topic, unclear what the desired outcome is, no defined</a:t>
            </a:r>
          </a:p>
          <a:p>
            <a:pPr marL="231775" defTabSz="285750"/>
            <a:r>
              <a:rPr lang="en-US" sz="1700" dirty="0" smtClean="0"/>
              <a:t>       agendas)</a:t>
            </a:r>
          </a:p>
          <a:p>
            <a:pPr marL="285750" indent="-53975" defTabSz="285750">
              <a:buFont typeface="Arial" panose="020B0604020202020204" pitchFamily="34" charset="0"/>
              <a:buChar char="•"/>
            </a:pPr>
            <a:r>
              <a:rPr lang="en-US" sz="1700" dirty="0" smtClean="0"/>
              <a:t> 	Inefficiency of meetings (e.g., no clear actions identified, decisions not recorded or forgotten)</a:t>
            </a:r>
          </a:p>
          <a:p>
            <a:pPr marL="285750" indent="-53975" defTabSz="285750">
              <a:buFont typeface="Arial" panose="020B0604020202020204" pitchFamily="34" charset="0"/>
              <a:buChar char="•"/>
            </a:pPr>
            <a:r>
              <a:rPr lang="en-US" sz="1700" dirty="0"/>
              <a:t>	</a:t>
            </a:r>
            <a:r>
              <a:rPr lang="en-US" sz="1700" dirty="0" smtClean="0"/>
              <a:t>Redundancy of meetings (e.g., multiple meetings discussing the same topics resulting in no clear actions or </a:t>
            </a:r>
          </a:p>
          <a:p>
            <a:pPr marL="231775" defTabSz="285750"/>
            <a:r>
              <a:rPr lang="en-US" sz="1700" dirty="0" smtClean="0"/>
              <a:t>       conflicting actions)</a:t>
            </a:r>
          </a:p>
          <a:p>
            <a:endParaRPr lang="en-US" sz="700" dirty="0"/>
          </a:p>
          <a:p>
            <a:r>
              <a:rPr lang="en-US" sz="1700" dirty="0" smtClean="0"/>
              <a:t>The Meetings Management tool suite provides a two-pronged approach.  The first approach addresses the quantity, frequency and redundancy of meetings, providing a structured evaluation method that users can use to lean out their recurring meeting rhythms.  The second approach addresses the effectiveness and efficiency of meetings.</a:t>
            </a:r>
          </a:p>
          <a:p>
            <a:endParaRPr lang="en-US" sz="700" dirty="0" smtClean="0"/>
          </a:p>
          <a:p>
            <a:r>
              <a:rPr lang="en-US" b="1" dirty="0" smtClean="0"/>
              <a:t>Solution Tool Suite:</a:t>
            </a:r>
          </a:p>
          <a:p>
            <a:r>
              <a:rPr lang="en-US" sz="1700" dirty="0" smtClean="0">
                <a:hlinkClick r:id="rId2"/>
              </a:rPr>
              <a:t>Deployment Guide Bundle</a:t>
            </a:r>
            <a:endParaRPr lang="en-US" sz="1700" dirty="0" smtClean="0"/>
          </a:p>
          <a:p>
            <a:pPr marL="285750" indent="-53975" defTabSz="573088">
              <a:buFont typeface="Arial" panose="020B0604020202020204" pitchFamily="34" charset="0"/>
              <a:buChar char="•"/>
            </a:pPr>
            <a:r>
              <a:rPr lang="en-US" dirty="0"/>
              <a:t>	</a:t>
            </a:r>
            <a:r>
              <a:rPr lang="en-US" sz="1700" dirty="0" smtClean="0"/>
              <a:t>Deployment Guide</a:t>
            </a:r>
          </a:p>
          <a:p>
            <a:pPr marL="285750" indent="-53975" defTabSz="573088">
              <a:buFont typeface="Arial" panose="020B0604020202020204" pitchFamily="34" charset="0"/>
              <a:buChar char="•"/>
            </a:pPr>
            <a:r>
              <a:rPr lang="en-US" sz="1700" dirty="0"/>
              <a:t>	</a:t>
            </a:r>
            <a:r>
              <a:rPr lang="en-US" sz="1700" dirty="0" smtClean="0"/>
              <a:t>Managing Deployment Checklist</a:t>
            </a:r>
          </a:p>
          <a:p>
            <a:pPr marL="285750" indent="-53975" defTabSz="573088">
              <a:buFont typeface="Arial" panose="020B0604020202020204" pitchFamily="34" charset="0"/>
              <a:buChar char="•"/>
            </a:pPr>
            <a:r>
              <a:rPr lang="en-US" sz="1700" dirty="0"/>
              <a:t>	</a:t>
            </a:r>
            <a:r>
              <a:rPr lang="en-US" sz="1700" dirty="0" smtClean="0"/>
              <a:t>Deployment Tracking Excel Tool</a:t>
            </a:r>
          </a:p>
          <a:p>
            <a:pPr marL="285750" indent="-53975" defTabSz="573088">
              <a:buFont typeface="Arial" panose="020B0604020202020204" pitchFamily="34" charset="0"/>
              <a:buChar char="•"/>
            </a:pPr>
            <a:r>
              <a:rPr lang="en-US" sz="1700" dirty="0"/>
              <a:t>	</a:t>
            </a:r>
            <a:r>
              <a:rPr lang="en-US" sz="1700" dirty="0" smtClean="0"/>
              <a:t>Creating Capacity Progress 4-Square Template</a:t>
            </a:r>
          </a:p>
          <a:p>
            <a:pPr marL="285750" indent="-53975" defTabSz="573088">
              <a:buFont typeface="Arial" panose="020B0604020202020204" pitchFamily="34" charset="0"/>
              <a:buChar char="•"/>
            </a:pPr>
            <a:r>
              <a:rPr lang="en-US" sz="1700" dirty="0"/>
              <a:t>	</a:t>
            </a:r>
            <a:r>
              <a:rPr lang="en-US" sz="1700" dirty="0" smtClean="0"/>
              <a:t>Effective Meetings Survey Aggregate Excel Tool </a:t>
            </a:r>
            <a:endParaRPr lang="en-US" sz="1700" dirty="0"/>
          </a:p>
        </p:txBody>
      </p:sp>
      <p:pic>
        <p:nvPicPr>
          <p:cNvPr id="3" name="Picture 2"/>
          <p:cNvPicPr>
            <a:picLocks noChangeAspect="1"/>
          </p:cNvPicPr>
          <p:nvPr/>
        </p:nvPicPr>
        <p:blipFill>
          <a:blip r:embed="rId3"/>
          <a:stretch>
            <a:fillRect/>
          </a:stretch>
        </p:blipFill>
        <p:spPr>
          <a:xfrm>
            <a:off x="5268035" y="40937"/>
            <a:ext cx="1507199" cy="545915"/>
          </a:xfrm>
          <a:prstGeom prst="rect">
            <a:avLst/>
          </a:prstGeom>
        </p:spPr>
      </p:pic>
    </p:spTree>
    <p:extLst>
      <p:ext uri="{BB962C8B-B14F-4D97-AF65-F5344CB8AC3E}">
        <p14:creationId xmlns:p14="http://schemas.microsoft.com/office/powerpoint/2010/main" val="20691762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2263" y="887105"/>
            <a:ext cx="11068334" cy="2439129"/>
          </a:xfrm>
          <a:prstGeom prst="rect">
            <a:avLst/>
          </a:prstGeom>
          <a:noFill/>
        </p:spPr>
        <p:txBody>
          <a:bodyPr wrap="square" rtlCol="0">
            <a:spAutoFit/>
          </a:bodyPr>
          <a:lstStyle/>
          <a:p>
            <a:endParaRPr lang="en-US" sz="1050" dirty="0"/>
          </a:p>
          <a:p>
            <a:r>
              <a:rPr lang="en-US" b="1" dirty="0" smtClean="0"/>
              <a:t>Leadership Development - Suggested Books</a:t>
            </a:r>
          </a:p>
          <a:p>
            <a:endParaRPr lang="en-US" sz="1000" b="1" dirty="0" smtClean="0"/>
          </a:p>
          <a:p>
            <a:r>
              <a:rPr lang="en-US" b="1" dirty="0" smtClean="0"/>
              <a:t>Tribal Leadership: </a:t>
            </a:r>
            <a:r>
              <a:rPr lang="en-US" dirty="0" smtClean="0"/>
              <a:t>Leveraging Natural Groups to Build a Thriving Organization</a:t>
            </a:r>
          </a:p>
          <a:p>
            <a:r>
              <a:rPr lang="en-US" dirty="0" smtClean="0"/>
              <a:t>Dave Logan, John King and Halee Fischer-Wright</a:t>
            </a:r>
          </a:p>
          <a:p>
            <a:r>
              <a:rPr lang="en-US" dirty="0" smtClean="0"/>
              <a:t>Harper Business, 2008</a:t>
            </a:r>
          </a:p>
          <a:p>
            <a:endParaRPr lang="en-US" sz="600" dirty="0"/>
          </a:p>
          <a:p>
            <a:r>
              <a:rPr lang="en-US" b="1" dirty="0" smtClean="0"/>
              <a:t>Ego VS. EQ:</a:t>
            </a:r>
            <a:r>
              <a:rPr lang="en-US" dirty="0" smtClean="0"/>
              <a:t>  How Top Leaders Beat 8 Ego Traps with Emotional Intelligence</a:t>
            </a:r>
          </a:p>
          <a:p>
            <a:r>
              <a:rPr lang="en-US" dirty="0" smtClean="0"/>
              <a:t>Jen Shirkani</a:t>
            </a:r>
          </a:p>
          <a:p>
            <a:r>
              <a:rPr lang="en-US" dirty="0" smtClean="0"/>
              <a:t>Bibliomotion, 2013</a:t>
            </a:r>
          </a:p>
        </p:txBody>
      </p:sp>
      <p:pic>
        <p:nvPicPr>
          <p:cNvPr id="3" name="Picture 2"/>
          <p:cNvPicPr>
            <a:picLocks noChangeAspect="1"/>
          </p:cNvPicPr>
          <p:nvPr/>
        </p:nvPicPr>
        <p:blipFill>
          <a:blip r:embed="rId2"/>
          <a:stretch>
            <a:fillRect/>
          </a:stretch>
        </p:blipFill>
        <p:spPr>
          <a:xfrm>
            <a:off x="4898339" y="27296"/>
            <a:ext cx="1980134" cy="749453"/>
          </a:xfrm>
          <a:prstGeom prst="rect">
            <a:avLst/>
          </a:prstGeom>
        </p:spPr>
      </p:pic>
    </p:spTree>
    <p:extLst>
      <p:ext uri="{BB962C8B-B14F-4D97-AF65-F5344CB8AC3E}">
        <p14:creationId xmlns:p14="http://schemas.microsoft.com/office/powerpoint/2010/main" val="25282959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89199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32341" y="323207"/>
            <a:ext cx="6096000" cy="6186309"/>
          </a:xfrm>
          <a:prstGeom prst="rect">
            <a:avLst/>
          </a:prstGeom>
        </p:spPr>
        <p:txBody>
          <a:bodyPr>
            <a:spAutoFit/>
          </a:bodyPr>
          <a:lstStyle/>
          <a:p>
            <a:endParaRPr lang="en-US" dirty="0" smtClean="0">
              <a:hlinkClick r:id="rId2"/>
            </a:endParaRPr>
          </a:p>
          <a:p>
            <a:r>
              <a:rPr lang="en-US" dirty="0" smtClean="0">
                <a:hlinkClick r:id="rId2"/>
              </a:rPr>
              <a:t>Spring Cleaning Excel Tool</a:t>
            </a:r>
            <a:endParaRPr lang="en-US" dirty="0" smtClean="0"/>
          </a:p>
          <a:p>
            <a:pPr marL="285750" indent="-53975" defTabSz="573088">
              <a:buFont typeface="Arial" panose="020B0604020202020204" pitchFamily="34" charset="0"/>
              <a:buChar char="•"/>
            </a:pPr>
            <a:r>
              <a:rPr lang="en-US" dirty="0" smtClean="0"/>
              <a:t>	Deployment Guide</a:t>
            </a:r>
          </a:p>
          <a:p>
            <a:pPr marL="285750" indent="-53975" defTabSz="573088">
              <a:buFont typeface="Arial" panose="020B0604020202020204" pitchFamily="34" charset="0"/>
              <a:buChar char="•"/>
            </a:pPr>
            <a:r>
              <a:rPr lang="en-US" dirty="0" smtClean="0"/>
              <a:t>	Managing Deployment Checklist</a:t>
            </a:r>
          </a:p>
          <a:p>
            <a:pPr marL="285750" indent="-53975" defTabSz="573088">
              <a:buFont typeface="Arial" panose="020B0604020202020204" pitchFamily="34" charset="0"/>
              <a:buChar char="•"/>
            </a:pPr>
            <a:r>
              <a:rPr lang="en-US" dirty="0" smtClean="0"/>
              <a:t>	Spring Cleaning Process Checklist</a:t>
            </a:r>
          </a:p>
          <a:p>
            <a:pPr marL="285750" indent="-53975" defTabSz="573088">
              <a:buFont typeface="Arial" panose="020B0604020202020204" pitchFamily="34" charset="0"/>
              <a:buChar char="•"/>
            </a:pPr>
            <a:r>
              <a:rPr lang="en-US" dirty="0" smtClean="0"/>
              <a:t>	Spring Cleaning Process Flow Map </a:t>
            </a:r>
          </a:p>
          <a:p>
            <a:pPr marL="285750" indent="-53975" defTabSz="573088">
              <a:buFont typeface="Arial" panose="020B0604020202020204" pitchFamily="34" charset="0"/>
              <a:buChar char="•"/>
            </a:pPr>
            <a:endParaRPr lang="en-US" dirty="0"/>
          </a:p>
          <a:p>
            <a:r>
              <a:rPr lang="en-US" dirty="0" smtClean="0">
                <a:hlinkClick r:id="rId3"/>
              </a:rPr>
              <a:t>Spring Cleaning Video Tutorial</a:t>
            </a:r>
            <a:endParaRPr lang="en-US" dirty="0" smtClean="0"/>
          </a:p>
          <a:p>
            <a:endParaRPr lang="en-US" dirty="0"/>
          </a:p>
          <a:p>
            <a:r>
              <a:rPr lang="en-US" dirty="0" smtClean="0">
                <a:hlinkClick r:id="rId4"/>
              </a:rPr>
              <a:t>Effective Meetings Tools</a:t>
            </a:r>
            <a:endParaRPr lang="en-US" dirty="0" smtClean="0"/>
          </a:p>
          <a:p>
            <a:pPr marL="285750" indent="-53975" defTabSz="573088">
              <a:buFont typeface="Arial" panose="020B0604020202020204" pitchFamily="34" charset="0"/>
              <a:buChar char="•"/>
            </a:pPr>
            <a:r>
              <a:rPr lang="en-US" dirty="0" smtClean="0"/>
              <a:t>	New Meeting Decision Tree</a:t>
            </a:r>
          </a:p>
          <a:p>
            <a:pPr marL="285750" indent="-53975" defTabSz="573088">
              <a:buFont typeface="Arial" panose="020B0604020202020204" pitchFamily="34" charset="0"/>
              <a:buChar char="•"/>
            </a:pPr>
            <a:r>
              <a:rPr lang="en-US" dirty="0" smtClean="0"/>
              <a:t>	Participant Attendance Decision Tree</a:t>
            </a:r>
          </a:p>
          <a:p>
            <a:pPr marL="285750" indent="-53975" defTabSz="573088">
              <a:buFont typeface="Arial" panose="020B0604020202020204" pitchFamily="34" charset="0"/>
              <a:buChar char="•"/>
            </a:pPr>
            <a:r>
              <a:rPr lang="en-US" dirty="0"/>
              <a:t> </a:t>
            </a:r>
            <a:r>
              <a:rPr lang="en-US" dirty="0" smtClean="0"/>
              <a:t>    Planning an Effective Meeting Checklist</a:t>
            </a:r>
            <a:endParaRPr lang="en-US" dirty="0" smtClean="0"/>
          </a:p>
          <a:p>
            <a:pPr marL="285750" indent="-53975" defTabSz="573088">
              <a:buFont typeface="Arial" panose="020B0604020202020204" pitchFamily="34" charset="0"/>
              <a:buChar char="•"/>
            </a:pPr>
            <a:r>
              <a:rPr lang="en-US" dirty="0" smtClean="0"/>
              <a:t>	Planning an Effective Virtual Meeting Checklist</a:t>
            </a:r>
          </a:p>
          <a:p>
            <a:pPr marL="285750" indent="-53975" defTabSz="573088">
              <a:buFont typeface="Arial" panose="020B0604020202020204" pitchFamily="34" charset="0"/>
              <a:buChar char="•"/>
            </a:pPr>
            <a:r>
              <a:rPr lang="en-US" dirty="0" smtClean="0"/>
              <a:t>	Running an Effective Meeting Checklist</a:t>
            </a:r>
          </a:p>
          <a:p>
            <a:pPr marL="285750" indent="-53975" defTabSz="573088">
              <a:buFont typeface="Arial" panose="020B0604020202020204" pitchFamily="34" charset="0"/>
              <a:buChar char="•"/>
            </a:pPr>
            <a:r>
              <a:rPr lang="en-US" dirty="0"/>
              <a:t> </a:t>
            </a:r>
            <a:r>
              <a:rPr lang="en-US" dirty="0" smtClean="0"/>
              <a:t>    Participating in an Effective Meeting Checklist</a:t>
            </a:r>
          </a:p>
          <a:p>
            <a:pPr marL="285750" indent="-53975" defTabSz="573088">
              <a:buFont typeface="Arial" panose="020B0604020202020204" pitchFamily="34" charset="0"/>
              <a:buChar char="•"/>
            </a:pPr>
            <a:r>
              <a:rPr lang="en-US" dirty="0">
                <a:hlinkClick r:id="rId5"/>
              </a:rPr>
              <a:t> </a:t>
            </a:r>
            <a:r>
              <a:rPr lang="en-US" dirty="0" smtClean="0">
                <a:hlinkClick r:id="rId5"/>
              </a:rPr>
              <a:t>    Participating in an Effective Virtual Meeting Checklist </a:t>
            </a:r>
            <a:endParaRPr lang="en-US" dirty="0"/>
          </a:p>
          <a:p>
            <a:pPr marL="285750" indent="-53975" defTabSz="573088">
              <a:buFont typeface="Arial" panose="020B0604020202020204" pitchFamily="34" charset="0"/>
              <a:buChar char="•"/>
            </a:pPr>
            <a:r>
              <a:rPr lang="en-US" dirty="0" smtClean="0"/>
              <a:t>     Meeting Follow-Up Checklist</a:t>
            </a:r>
          </a:p>
          <a:p>
            <a:pPr marL="285750" indent="-53975" defTabSz="573088">
              <a:buFont typeface="Arial" panose="020B0604020202020204" pitchFamily="34" charset="0"/>
              <a:buChar char="•"/>
            </a:pPr>
            <a:r>
              <a:rPr lang="en-US" dirty="0"/>
              <a:t> </a:t>
            </a:r>
            <a:r>
              <a:rPr lang="en-US" dirty="0" smtClean="0"/>
              <a:t>    Meeting Notes Template</a:t>
            </a:r>
          </a:p>
          <a:p>
            <a:pPr marL="285750" indent="-53975" defTabSz="573088">
              <a:buFont typeface="Arial" panose="020B0604020202020204" pitchFamily="34" charset="0"/>
              <a:buChar char="•"/>
            </a:pPr>
            <a:r>
              <a:rPr lang="en-US" dirty="0"/>
              <a:t> </a:t>
            </a:r>
            <a:r>
              <a:rPr lang="en-US" dirty="0" smtClean="0"/>
              <a:t>    Agenda (Summary and Details Views) Template</a:t>
            </a:r>
          </a:p>
          <a:p>
            <a:pPr marL="231775" defTabSz="573088"/>
            <a:endParaRPr lang="en-US" dirty="0" smtClean="0"/>
          </a:p>
          <a:p>
            <a:endParaRPr lang="en-US" dirty="0"/>
          </a:p>
        </p:txBody>
      </p:sp>
      <p:pic>
        <p:nvPicPr>
          <p:cNvPr id="5" name="Picture 4"/>
          <p:cNvPicPr>
            <a:picLocks noChangeAspect="1"/>
          </p:cNvPicPr>
          <p:nvPr/>
        </p:nvPicPr>
        <p:blipFill>
          <a:blip r:embed="rId6"/>
          <a:stretch>
            <a:fillRect/>
          </a:stretch>
        </p:blipFill>
        <p:spPr>
          <a:xfrm>
            <a:off x="5268035" y="40937"/>
            <a:ext cx="1507199" cy="545915"/>
          </a:xfrm>
          <a:prstGeom prst="rect">
            <a:avLst/>
          </a:prstGeom>
        </p:spPr>
      </p:pic>
    </p:spTree>
    <p:extLst>
      <p:ext uri="{BB962C8B-B14F-4D97-AF65-F5344CB8AC3E}">
        <p14:creationId xmlns:p14="http://schemas.microsoft.com/office/powerpoint/2010/main" val="30088770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6853" y="327545"/>
            <a:ext cx="11109277" cy="5539978"/>
          </a:xfrm>
          <a:prstGeom prst="rect">
            <a:avLst/>
          </a:prstGeom>
          <a:noFill/>
        </p:spPr>
        <p:txBody>
          <a:bodyPr wrap="square" rtlCol="0">
            <a:spAutoFit/>
          </a:bodyPr>
          <a:lstStyle/>
          <a:p>
            <a:endParaRPr lang="en-US" sz="2000" b="1" dirty="0" smtClean="0"/>
          </a:p>
          <a:p>
            <a:r>
              <a:rPr lang="en-US" sz="2000" b="1" dirty="0" smtClean="0"/>
              <a:t>E-Mail Management (New Tab)</a:t>
            </a:r>
          </a:p>
          <a:p>
            <a:endParaRPr lang="en-US" sz="800" dirty="0"/>
          </a:p>
          <a:p>
            <a:r>
              <a:rPr lang="en-US" sz="2000" b="1" dirty="0" smtClean="0"/>
              <a:t>Description</a:t>
            </a:r>
          </a:p>
          <a:p>
            <a:r>
              <a:rPr lang="en-US" dirty="0" smtClean="0"/>
              <a:t>Boeing Managers identified e-mail as their 4</a:t>
            </a:r>
            <a:r>
              <a:rPr lang="en-US" baseline="30000" dirty="0" smtClean="0"/>
              <a:t>th</a:t>
            </a:r>
            <a:r>
              <a:rPr lang="en-US" dirty="0" smtClean="0"/>
              <a:t> largest time driver.  Some of the most frequent complaints deal with either:</a:t>
            </a:r>
          </a:p>
          <a:p>
            <a:pPr marL="285750" indent="-53975" defTabSz="285750">
              <a:buFont typeface="Arial" panose="020B0604020202020204" pitchFamily="34" charset="0"/>
              <a:buChar char="•"/>
            </a:pPr>
            <a:r>
              <a:rPr lang="en-US" dirty="0"/>
              <a:t>	</a:t>
            </a:r>
            <a:r>
              <a:rPr lang="en-US" dirty="0" smtClean="0"/>
              <a:t>Quantity or Time…”</a:t>
            </a:r>
            <a:r>
              <a:rPr lang="en-US" i="1" dirty="0" smtClean="0"/>
              <a:t>email has grown to require disproportionate time every day”</a:t>
            </a:r>
          </a:p>
          <a:p>
            <a:pPr marL="285750" indent="-53975" defTabSz="285750">
              <a:buFont typeface="Arial" panose="020B0604020202020204" pitchFamily="34" charset="0"/>
              <a:buChar char="•"/>
            </a:pPr>
            <a:r>
              <a:rPr lang="en-US" dirty="0"/>
              <a:t>	</a:t>
            </a:r>
            <a:r>
              <a:rPr lang="en-US" dirty="0" smtClean="0"/>
              <a:t>Quality or Volume…”</a:t>
            </a:r>
            <a:r>
              <a:rPr lang="en-US" i="1" dirty="0" smtClean="0"/>
              <a:t>especially those that are unclear on who is to take what action by when…”</a:t>
            </a:r>
          </a:p>
          <a:p>
            <a:endParaRPr lang="en-US" sz="800" dirty="0"/>
          </a:p>
          <a:p>
            <a:r>
              <a:rPr lang="en-US" dirty="0" smtClean="0"/>
              <a:t>The challenge, and therefore the opportunity, is to minimize the time spent on e-mail so Managers can focus on developing themselves and their teams.  Taking steps to proactively address information and email overload not only demonstrates Boeing’s commitment to increasing capacity for our leaders, but also reduces the volume of email traffic for all employees.</a:t>
            </a:r>
          </a:p>
          <a:p>
            <a:endParaRPr lang="en-US" sz="800" dirty="0" smtClean="0"/>
          </a:p>
          <a:p>
            <a:r>
              <a:rPr lang="en-US" b="1" dirty="0" smtClean="0"/>
              <a:t>Solution Tool Suite:</a:t>
            </a:r>
          </a:p>
          <a:p>
            <a:r>
              <a:rPr lang="en-US" dirty="0" smtClean="0">
                <a:hlinkClick r:id="rId2"/>
              </a:rPr>
              <a:t>Email Protocol </a:t>
            </a:r>
            <a:r>
              <a:rPr lang="en-US" dirty="0" smtClean="0"/>
              <a:t>(Abbreviated)</a:t>
            </a:r>
          </a:p>
          <a:p>
            <a:endParaRPr lang="en-US" dirty="0" smtClean="0"/>
          </a:p>
          <a:p>
            <a:r>
              <a:rPr lang="en-US" dirty="0" smtClean="0">
                <a:hlinkClick r:id="rId3"/>
              </a:rPr>
              <a:t>Email Quick Reference Card</a:t>
            </a:r>
            <a:endParaRPr lang="en-US" dirty="0" smtClean="0"/>
          </a:p>
          <a:p>
            <a:endParaRPr lang="en-US" dirty="0" smtClean="0"/>
          </a:p>
          <a:p>
            <a:r>
              <a:rPr lang="en-US" dirty="0" smtClean="0">
                <a:hlinkClick r:id="rId4"/>
              </a:rPr>
              <a:t>Email Management Guide</a:t>
            </a:r>
            <a:r>
              <a:rPr lang="en-US" dirty="0" smtClean="0"/>
              <a:t> (Detailed)</a:t>
            </a:r>
          </a:p>
          <a:p>
            <a:endParaRPr lang="en-US" dirty="0" smtClean="0"/>
          </a:p>
        </p:txBody>
      </p:sp>
      <p:pic>
        <p:nvPicPr>
          <p:cNvPr id="3" name="Picture 2"/>
          <p:cNvPicPr>
            <a:picLocks noChangeAspect="1"/>
          </p:cNvPicPr>
          <p:nvPr/>
        </p:nvPicPr>
        <p:blipFill>
          <a:blip r:embed="rId5"/>
          <a:stretch>
            <a:fillRect/>
          </a:stretch>
        </p:blipFill>
        <p:spPr>
          <a:xfrm>
            <a:off x="5268035" y="40937"/>
            <a:ext cx="1507199" cy="545915"/>
          </a:xfrm>
          <a:prstGeom prst="rect">
            <a:avLst/>
          </a:prstGeom>
        </p:spPr>
      </p:pic>
    </p:spTree>
    <p:extLst>
      <p:ext uri="{BB962C8B-B14F-4D97-AF65-F5344CB8AC3E}">
        <p14:creationId xmlns:p14="http://schemas.microsoft.com/office/powerpoint/2010/main" val="11876717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2263" y="1091824"/>
            <a:ext cx="11068334" cy="4201150"/>
          </a:xfrm>
          <a:prstGeom prst="rect">
            <a:avLst/>
          </a:prstGeom>
          <a:noFill/>
        </p:spPr>
        <p:txBody>
          <a:bodyPr wrap="square" rtlCol="0">
            <a:spAutoFit/>
          </a:bodyPr>
          <a:lstStyle/>
          <a:p>
            <a:r>
              <a:rPr lang="en-US" b="1" dirty="0" smtClean="0"/>
              <a:t>Email and Meeting Management Articles (New Tab)</a:t>
            </a:r>
          </a:p>
          <a:p>
            <a:endParaRPr lang="en-US" sz="500" dirty="0"/>
          </a:p>
          <a:p>
            <a:r>
              <a:rPr lang="en-US" dirty="0" smtClean="0">
                <a:hlinkClick r:id="rId2"/>
              </a:rPr>
              <a:t>How to Run a Meeting</a:t>
            </a:r>
            <a:r>
              <a:rPr lang="en-US" dirty="0" smtClean="0"/>
              <a:t> by Jay Antony</a:t>
            </a:r>
          </a:p>
          <a:p>
            <a:r>
              <a:rPr lang="en-US" dirty="0"/>
              <a:t>	</a:t>
            </a:r>
            <a:r>
              <a:rPr lang="en-US" dirty="0" smtClean="0"/>
              <a:t>Harvard Business Review, pp43-57, Mar-Apr 1976</a:t>
            </a:r>
          </a:p>
          <a:p>
            <a:endParaRPr lang="en-US" sz="700" dirty="0" smtClean="0"/>
          </a:p>
          <a:p>
            <a:r>
              <a:rPr lang="en-US" dirty="0" smtClean="0">
                <a:hlinkClick r:id="rId3"/>
              </a:rPr>
              <a:t>Meetings That Work: Plans Bosses Can Approve </a:t>
            </a:r>
            <a:r>
              <a:rPr lang="en-US" dirty="0" smtClean="0"/>
              <a:t>by Paul D. Lovett</a:t>
            </a:r>
          </a:p>
          <a:p>
            <a:r>
              <a:rPr lang="en-US" dirty="0"/>
              <a:t>	</a:t>
            </a:r>
            <a:r>
              <a:rPr lang="en-US" dirty="0" smtClean="0"/>
              <a:t>Harvard Business Review, pp38-44, Nov-Dec 1968</a:t>
            </a:r>
          </a:p>
          <a:p>
            <a:endParaRPr lang="en-US" sz="700" dirty="0" smtClean="0"/>
          </a:p>
          <a:p>
            <a:r>
              <a:rPr lang="en-US" dirty="0" smtClean="0">
                <a:hlinkClick r:id="rId4"/>
              </a:rPr>
              <a:t>How to Make Every Meeting Matter</a:t>
            </a:r>
            <a:r>
              <a:rPr lang="en-US" dirty="0" smtClean="0"/>
              <a:t> by Tom Krattenmaker</a:t>
            </a:r>
          </a:p>
          <a:p>
            <a:r>
              <a:rPr lang="en-US" dirty="0"/>
              <a:t>	</a:t>
            </a:r>
            <a:r>
              <a:rPr lang="en-US" dirty="0" smtClean="0"/>
              <a:t>Harvard Management</a:t>
            </a:r>
          </a:p>
          <a:p>
            <a:r>
              <a:rPr lang="en-US" dirty="0"/>
              <a:t>	</a:t>
            </a:r>
            <a:r>
              <a:rPr lang="en-US" dirty="0" smtClean="0"/>
              <a:t>Communication Letter, pp3-5, May 2003</a:t>
            </a:r>
          </a:p>
          <a:p>
            <a:endParaRPr lang="en-US" sz="700" dirty="0" smtClean="0"/>
          </a:p>
          <a:p>
            <a:r>
              <a:rPr lang="en-US" dirty="0" smtClean="0">
                <a:hlinkClick r:id="rId5"/>
              </a:rPr>
              <a:t>Before and After the Meeting </a:t>
            </a:r>
            <a:r>
              <a:rPr lang="en-US" dirty="0" smtClean="0"/>
              <a:t>by Tom Krattenmaker</a:t>
            </a:r>
          </a:p>
          <a:p>
            <a:r>
              <a:rPr lang="en-US" dirty="0"/>
              <a:t>	</a:t>
            </a:r>
            <a:r>
              <a:rPr lang="en-US" dirty="0" smtClean="0"/>
              <a:t>Harvard Management</a:t>
            </a:r>
          </a:p>
          <a:p>
            <a:r>
              <a:rPr lang="en-US" dirty="0"/>
              <a:t>	</a:t>
            </a:r>
            <a:r>
              <a:rPr lang="en-US" dirty="0" smtClean="0"/>
              <a:t>Communication Letter, pp1-3, Oct 2000</a:t>
            </a:r>
          </a:p>
          <a:p>
            <a:endParaRPr lang="en-US" sz="700" dirty="0" smtClean="0"/>
          </a:p>
          <a:p>
            <a:r>
              <a:rPr lang="en-US" dirty="0" smtClean="0">
                <a:hlinkClick r:id="rId6"/>
              </a:rPr>
              <a:t>Death by Information Overload </a:t>
            </a:r>
            <a:r>
              <a:rPr lang="en-US" dirty="0" smtClean="0"/>
              <a:t>by Paul Hemp</a:t>
            </a:r>
          </a:p>
          <a:p>
            <a:r>
              <a:rPr lang="en-US" dirty="0"/>
              <a:t>	</a:t>
            </a:r>
            <a:r>
              <a:rPr lang="en-US" dirty="0" smtClean="0"/>
              <a:t>Harvard Business Review, pp83-89, Sept 2009</a:t>
            </a:r>
            <a:endParaRPr lang="en-US" dirty="0"/>
          </a:p>
        </p:txBody>
      </p:sp>
      <p:pic>
        <p:nvPicPr>
          <p:cNvPr id="3" name="Picture 2"/>
          <p:cNvPicPr>
            <a:picLocks noChangeAspect="1"/>
          </p:cNvPicPr>
          <p:nvPr/>
        </p:nvPicPr>
        <p:blipFill>
          <a:blip r:embed="rId7"/>
          <a:stretch>
            <a:fillRect/>
          </a:stretch>
        </p:blipFill>
        <p:spPr>
          <a:xfrm>
            <a:off x="4898339" y="27296"/>
            <a:ext cx="1980134" cy="749453"/>
          </a:xfrm>
          <a:prstGeom prst="rect">
            <a:avLst/>
          </a:prstGeom>
        </p:spPr>
      </p:pic>
    </p:spTree>
    <p:extLst>
      <p:ext uri="{BB962C8B-B14F-4D97-AF65-F5344CB8AC3E}">
        <p14:creationId xmlns:p14="http://schemas.microsoft.com/office/powerpoint/2010/main" val="39946319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2263" y="559558"/>
            <a:ext cx="11068334" cy="6132448"/>
          </a:xfrm>
          <a:prstGeom prst="rect">
            <a:avLst/>
          </a:prstGeom>
          <a:noFill/>
        </p:spPr>
        <p:txBody>
          <a:bodyPr wrap="square" rtlCol="0">
            <a:spAutoFit/>
          </a:bodyPr>
          <a:lstStyle/>
          <a:p>
            <a:endParaRPr lang="en-US" sz="1050" dirty="0"/>
          </a:p>
          <a:p>
            <a:r>
              <a:rPr lang="en-US" b="1" dirty="0" smtClean="0"/>
              <a:t>Leadership Development - Suggested Books</a:t>
            </a:r>
          </a:p>
          <a:p>
            <a:endParaRPr lang="en-US" sz="1000" b="1" dirty="0" smtClean="0"/>
          </a:p>
          <a:p>
            <a:r>
              <a:rPr lang="en-US" b="1" dirty="0" smtClean="0"/>
              <a:t>The Goal </a:t>
            </a:r>
            <a:r>
              <a:rPr lang="en-US" dirty="0" smtClean="0"/>
              <a:t>– A Process of Ongoing Improvement</a:t>
            </a:r>
          </a:p>
          <a:p>
            <a:r>
              <a:rPr lang="en-US" dirty="0" smtClean="0"/>
              <a:t>Eliyahu M. Goldratt and Jeff Cox</a:t>
            </a:r>
          </a:p>
          <a:p>
            <a:r>
              <a:rPr lang="en-US" dirty="0" smtClean="0"/>
              <a:t>North River Press, 2014</a:t>
            </a:r>
          </a:p>
          <a:p>
            <a:endParaRPr lang="en-US" sz="600" dirty="0"/>
          </a:p>
          <a:p>
            <a:r>
              <a:rPr lang="en-US" b="1" dirty="0" smtClean="0"/>
              <a:t>The Leadership Challenge </a:t>
            </a:r>
            <a:r>
              <a:rPr lang="en-US" dirty="0" smtClean="0"/>
              <a:t>– How to Make Extraordinary Things Happens in Organizations</a:t>
            </a:r>
          </a:p>
          <a:p>
            <a:r>
              <a:rPr lang="en-US" dirty="0" smtClean="0"/>
              <a:t>James M. Kouzes and Barry Z. Posner</a:t>
            </a:r>
          </a:p>
          <a:p>
            <a:r>
              <a:rPr lang="en-US" dirty="0" smtClean="0"/>
              <a:t>Jossey-Bash, 2012</a:t>
            </a:r>
          </a:p>
          <a:p>
            <a:endParaRPr lang="en-US" sz="600" dirty="0"/>
          </a:p>
          <a:p>
            <a:r>
              <a:rPr lang="en-US" b="1" dirty="0" smtClean="0"/>
              <a:t>The Servant</a:t>
            </a:r>
            <a:r>
              <a:rPr lang="en-US" dirty="0" smtClean="0"/>
              <a:t>:  A Simple Story About the True Essence of Leadership</a:t>
            </a:r>
          </a:p>
          <a:p>
            <a:r>
              <a:rPr lang="en-US" dirty="0" smtClean="0"/>
              <a:t>James C. Hunter</a:t>
            </a:r>
          </a:p>
          <a:p>
            <a:r>
              <a:rPr lang="en-US" dirty="0" smtClean="0"/>
              <a:t>Crown Business, 2008</a:t>
            </a:r>
          </a:p>
          <a:p>
            <a:endParaRPr lang="en-US" sz="600" dirty="0"/>
          </a:p>
          <a:p>
            <a:r>
              <a:rPr lang="en-US" b="1" dirty="0" smtClean="0"/>
              <a:t>The One Minute Manager</a:t>
            </a:r>
            <a:r>
              <a:rPr lang="en-US" dirty="0" smtClean="0"/>
              <a:t>: Revised Edition</a:t>
            </a:r>
          </a:p>
          <a:p>
            <a:r>
              <a:rPr lang="en-US" dirty="0" smtClean="0"/>
              <a:t>Ken Blanchard, M.D. Johnson Spencer and Constance Johnson</a:t>
            </a:r>
          </a:p>
          <a:p>
            <a:r>
              <a:rPr lang="en-US" dirty="0" smtClean="0"/>
              <a:t>William Morrow, 2015</a:t>
            </a:r>
          </a:p>
          <a:p>
            <a:endParaRPr lang="en-US" sz="600" dirty="0"/>
          </a:p>
          <a:p>
            <a:r>
              <a:rPr lang="en-US" b="1" dirty="0" smtClean="0"/>
              <a:t>Crucial Conversations:  </a:t>
            </a:r>
            <a:r>
              <a:rPr lang="en-US" dirty="0" smtClean="0"/>
              <a:t>Tools for Talking When Stakes are High; Second Edition</a:t>
            </a:r>
          </a:p>
          <a:p>
            <a:r>
              <a:rPr lang="en-US" dirty="0" smtClean="0"/>
              <a:t>Kerry Patterson, Joseph Grenny, Ron McMillan, and Al Switzler</a:t>
            </a:r>
          </a:p>
          <a:p>
            <a:r>
              <a:rPr lang="en-US" dirty="0" smtClean="0"/>
              <a:t>McGraw-Hill, 2012</a:t>
            </a:r>
          </a:p>
          <a:p>
            <a:endParaRPr lang="en-US" sz="600" dirty="0" smtClean="0"/>
          </a:p>
          <a:p>
            <a:r>
              <a:rPr lang="en-US" b="1" dirty="0" smtClean="0"/>
              <a:t>Leadership 101: </a:t>
            </a:r>
            <a:r>
              <a:rPr lang="en-US" dirty="0" smtClean="0"/>
              <a:t>What Every Leader Needs to Know</a:t>
            </a:r>
          </a:p>
          <a:p>
            <a:r>
              <a:rPr lang="en-US" dirty="0" smtClean="0"/>
              <a:t>John Maxwell</a:t>
            </a:r>
          </a:p>
          <a:p>
            <a:r>
              <a:rPr lang="en-US" dirty="0" smtClean="0"/>
              <a:t>Thomas Nelson, 2002</a:t>
            </a:r>
            <a:endParaRPr lang="en-US" sz="500" dirty="0"/>
          </a:p>
        </p:txBody>
      </p:sp>
      <p:pic>
        <p:nvPicPr>
          <p:cNvPr id="3" name="Picture 2"/>
          <p:cNvPicPr>
            <a:picLocks noChangeAspect="1"/>
          </p:cNvPicPr>
          <p:nvPr/>
        </p:nvPicPr>
        <p:blipFill>
          <a:blip r:embed="rId2"/>
          <a:stretch>
            <a:fillRect/>
          </a:stretch>
        </p:blipFill>
        <p:spPr>
          <a:xfrm>
            <a:off x="4898339" y="27296"/>
            <a:ext cx="1980134" cy="749453"/>
          </a:xfrm>
          <a:prstGeom prst="rect">
            <a:avLst/>
          </a:prstGeom>
        </p:spPr>
      </p:pic>
    </p:spTree>
    <p:extLst>
      <p:ext uri="{BB962C8B-B14F-4D97-AF65-F5344CB8AC3E}">
        <p14:creationId xmlns:p14="http://schemas.microsoft.com/office/powerpoint/2010/main" val="21450166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2263" y="586854"/>
            <a:ext cx="11068334" cy="6132448"/>
          </a:xfrm>
          <a:prstGeom prst="rect">
            <a:avLst/>
          </a:prstGeom>
          <a:noFill/>
        </p:spPr>
        <p:txBody>
          <a:bodyPr wrap="square" rtlCol="0">
            <a:spAutoFit/>
          </a:bodyPr>
          <a:lstStyle/>
          <a:p>
            <a:endParaRPr lang="en-US" sz="1050" dirty="0"/>
          </a:p>
          <a:p>
            <a:r>
              <a:rPr lang="en-US" b="1" dirty="0" smtClean="0"/>
              <a:t>Leadership Development - Suggested Books</a:t>
            </a:r>
          </a:p>
          <a:p>
            <a:endParaRPr lang="en-US" sz="1000" b="1" dirty="0" smtClean="0"/>
          </a:p>
          <a:p>
            <a:r>
              <a:rPr lang="en-US" b="1" dirty="0" smtClean="0"/>
              <a:t>The 21 Irrefutable Laws of Leadership:  </a:t>
            </a:r>
            <a:r>
              <a:rPr lang="en-US" dirty="0" smtClean="0"/>
              <a:t>Follow Them and People Will Follow You (10</a:t>
            </a:r>
            <a:r>
              <a:rPr lang="en-US" baseline="30000" dirty="0" smtClean="0"/>
              <a:t>th</a:t>
            </a:r>
            <a:r>
              <a:rPr lang="en-US" dirty="0" smtClean="0"/>
              <a:t> Anniversary Edition)</a:t>
            </a:r>
          </a:p>
          <a:p>
            <a:r>
              <a:rPr lang="en-US" dirty="0" smtClean="0"/>
              <a:t>John C. Maxwell</a:t>
            </a:r>
          </a:p>
          <a:p>
            <a:r>
              <a:rPr lang="en-US" dirty="0" smtClean="0"/>
              <a:t>Steven R. Covey, Thomas Nelson, 2007</a:t>
            </a:r>
          </a:p>
          <a:p>
            <a:endParaRPr lang="en-US" sz="600" dirty="0"/>
          </a:p>
          <a:p>
            <a:r>
              <a:rPr lang="en-US" b="1" dirty="0" smtClean="0"/>
              <a:t>The Speed of Trust: </a:t>
            </a:r>
            <a:r>
              <a:rPr lang="en-US" dirty="0" smtClean="0"/>
              <a:t>The One Thing That Changes Everything</a:t>
            </a:r>
          </a:p>
          <a:p>
            <a:r>
              <a:rPr lang="en-US" dirty="0" smtClean="0"/>
              <a:t>Stephen M.R. Covey</a:t>
            </a:r>
          </a:p>
          <a:p>
            <a:r>
              <a:rPr lang="en-US" dirty="0" smtClean="0"/>
              <a:t>Free Press, 2006</a:t>
            </a:r>
          </a:p>
          <a:p>
            <a:endParaRPr lang="en-US" sz="600" dirty="0"/>
          </a:p>
          <a:p>
            <a:r>
              <a:rPr lang="en-US" b="1" dirty="0" smtClean="0"/>
              <a:t>Good to Great:  </a:t>
            </a:r>
            <a:r>
              <a:rPr lang="en-US" dirty="0" smtClean="0"/>
              <a:t>Why Some Companies Make the Leap…And Others Don’t</a:t>
            </a:r>
          </a:p>
          <a:p>
            <a:r>
              <a:rPr lang="en-US" dirty="0" smtClean="0"/>
              <a:t>Jim Collins</a:t>
            </a:r>
            <a:br>
              <a:rPr lang="en-US" dirty="0" smtClean="0"/>
            </a:br>
            <a:r>
              <a:rPr lang="en-US" dirty="0" smtClean="0"/>
              <a:t>Harper Business, 2011</a:t>
            </a:r>
          </a:p>
          <a:p>
            <a:endParaRPr lang="en-US" sz="600" dirty="0"/>
          </a:p>
          <a:p>
            <a:r>
              <a:rPr lang="en-US" b="1" dirty="0" smtClean="0"/>
              <a:t>Who Moved My Cheese?  </a:t>
            </a:r>
            <a:r>
              <a:rPr lang="en-US" dirty="0" smtClean="0"/>
              <a:t>An A-Mazing Way to Deal With Change in Your Work and In Your Life</a:t>
            </a:r>
          </a:p>
          <a:p>
            <a:r>
              <a:rPr lang="en-US" dirty="0" smtClean="0"/>
              <a:t>Spencer Johnson</a:t>
            </a:r>
          </a:p>
          <a:p>
            <a:r>
              <a:rPr lang="en-US" dirty="0" smtClean="0"/>
              <a:t>Putnam Adult, 1998</a:t>
            </a:r>
          </a:p>
          <a:p>
            <a:endParaRPr lang="en-US" sz="600" dirty="0"/>
          </a:p>
          <a:p>
            <a:r>
              <a:rPr lang="en-US" b="1" dirty="0" smtClean="0"/>
              <a:t>Wooden on Leadership:</a:t>
            </a:r>
            <a:r>
              <a:rPr lang="en-US" dirty="0" smtClean="0"/>
              <a:t>  How to Create a Winning Organization</a:t>
            </a:r>
          </a:p>
          <a:p>
            <a:r>
              <a:rPr lang="en-US" dirty="0" smtClean="0"/>
              <a:t>John Wooden</a:t>
            </a:r>
          </a:p>
          <a:p>
            <a:r>
              <a:rPr lang="en-US" dirty="0" smtClean="0"/>
              <a:t>McGraw-Hill, 2005</a:t>
            </a:r>
          </a:p>
          <a:p>
            <a:endParaRPr lang="en-US" sz="600" dirty="0"/>
          </a:p>
          <a:p>
            <a:r>
              <a:rPr lang="en-US" b="1" dirty="0" smtClean="0"/>
              <a:t>The Five Dysfunctions of a Team:  </a:t>
            </a:r>
            <a:r>
              <a:rPr lang="en-US" dirty="0" smtClean="0"/>
              <a:t>A Leadership Fable</a:t>
            </a:r>
          </a:p>
          <a:p>
            <a:r>
              <a:rPr lang="en-US" dirty="0" smtClean="0"/>
              <a:t>Patrick Lencioni</a:t>
            </a:r>
          </a:p>
          <a:p>
            <a:r>
              <a:rPr lang="en-US" dirty="0" smtClean="0"/>
              <a:t>Jossey-Bass, 2002</a:t>
            </a:r>
          </a:p>
        </p:txBody>
      </p:sp>
      <p:pic>
        <p:nvPicPr>
          <p:cNvPr id="3" name="Picture 2"/>
          <p:cNvPicPr>
            <a:picLocks noChangeAspect="1"/>
          </p:cNvPicPr>
          <p:nvPr/>
        </p:nvPicPr>
        <p:blipFill>
          <a:blip r:embed="rId2"/>
          <a:stretch>
            <a:fillRect/>
          </a:stretch>
        </p:blipFill>
        <p:spPr>
          <a:xfrm>
            <a:off x="4898339" y="27296"/>
            <a:ext cx="1980134" cy="749453"/>
          </a:xfrm>
          <a:prstGeom prst="rect">
            <a:avLst/>
          </a:prstGeom>
        </p:spPr>
      </p:pic>
    </p:spTree>
    <p:extLst>
      <p:ext uri="{BB962C8B-B14F-4D97-AF65-F5344CB8AC3E}">
        <p14:creationId xmlns:p14="http://schemas.microsoft.com/office/powerpoint/2010/main" val="32466736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2263" y="559557"/>
            <a:ext cx="11068334" cy="6132448"/>
          </a:xfrm>
          <a:prstGeom prst="rect">
            <a:avLst/>
          </a:prstGeom>
          <a:noFill/>
        </p:spPr>
        <p:txBody>
          <a:bodyPr wrap="square" rtlCol="0">
            <a:spAutoFit/>
          </a:bodyPr>
          <a:lstStyle/>
          <a:p>
            <a:endParaRPr lang="en-US" sz="1050" dirty="0"/>
          </a:p>
          <a:p>
            <a:r>
              <a:rPr lang="en-US" b="1" dirty="0" smtClean="0"/>
              <a:t>Leadership Development - Suggested Books</a:t>
            </a:r>
          </a:p>
          <a:p>
            <a:endParaRPr lang="en-US" sz="1000" b="1" dirty="0" smtClean="0"/>
          </a:p>
          <a:p>
            <a:r>
              <a:rPr lang="en-US" b="1" dirty="0" smtClean="0"/>
              <a:t>The 21 Irrefutable Laws of Leadership:  </a:t>
            </a:r>
            <a:r>
              <a:rPr lang="en-US" dirty="0" smtClean="0"/>
              <a:t>Follow Them and People Will Follow You (10</a:t>
            </a:r>
            <a:r>
              <a:rPr lang="en-US" baseline="30000" dirty="0" smtClean="0"/>
              <a:t>th</a:t>
            </a:r>
            <a:r>
              <a:rPr lang="en-US" dirty="0" smtClean="0"/>
              <a:t> Anniversary Edition)</a:t>
            </a:r>
          </a:p>
          <a:p>
            <a:r>
              <a:rPr lang="en-US" dirty="0" smtClean="0"/>
              <a:t>John C. Maxwell</a:t>
            </a:r>
          </a:p>
          <a:p>
            <a:r>
              <a:rPr lang="en-US" dirty="0" smtClean="0"/>
              <a:t>Steven R. Covey, Thomas Nelson, 2007</a:t>
            </a:r>
          </a:p>
          <a:p>
            <a:endParaRPr lang="en-US" sz="600" dirty="0"/>
          </a:p>
          <a:p>
            <a:r>
              <a:rPr lang="en-US" b="1" dirty="0" smtClean="0"/>
              <a:t>The Speed of Trust: </a:t>
            </a:r>
            <a:r>
              <a:rPr lang="en-US" dirty="0" smtClean="0"/>
              <a:t>The One Thing That Changes Everything</a:t>
            </a:r>
          </a:p>
          <a:p>
            <a:r>
              <a:rPr lang="en-US" dirty="0" smtClean="0"/>
              <a:t>Stephen M.R. Covey</a:t>
            </a:r>
          </a:p>
          <a:p>
            <a:r>
              <a:rPr lang="en-US" dirty="0" smtClean="0"/>
              <a:t>Free Press, 2006</a:t>
            </a:r>
          </a:p>
          <a:p>
            <a:endParaRPr lang="en-US" sz="600" dirty="0"/>
          </a:p>
          <a:p>
            <a:r>
              <a:rPr lang="en-US" b="1" dirty="0" smtClean="0"/>
              <a:t>Good to Great:  </a:t>
            </a:r>
            <a:r>
              <a:rPr lang="en-US" dirty="0" smtClean="0"/>
              <a:t>Why Some Companies Make the Leap…And Others Don’t</a:t>
            </a:r>
          </a:p>
          <a:p>
            <a:r>
              <a:rPr lang="en-US" dirty="0" smtClean="0"/>
              <a:t>Jim Collins</a:t>
            </a:r>
            <a:br>
              <a:rPr lang="en-US" dirty="0" smtClean="0"/>
            </a:br>
            <a:r>
              <a:rPr lang="en-US" dirty="0" smtClean="0"/>
              <a:t>Harper Business, 2011</a:t>
            </a:r>
          </a:p>
          <a:p>
            <a:endParaRPr lang="en-US" sz="600" dirty="0"/>
          </a:p>
          <a:p>
            <a:r>
              <a:rPr lang="en-US" b="1" dirty="0" smtClean="0"/>
              <a:t>Who Moved My Cheese?  </a:t>
            </a:r>
            <a:r>
              <a:rPr lang="en-US" dirty="0" smtClean="0"/>
              <a:t>An A-Mazing Way to Deal With Change in Your Work and In Your Life</a:t>
            </a:r>
          </a:p>
          <a:p>
            <a:r>
              <a:rPr lang="en-US" dirty="0" smtClean="0"/>
              <a:t>Spencer Johnson</a:t>
            </a:r>
          </a:p>
          <a:p>
            <a:r>
              <a:rPr lang="en-US" dirty="0" smtClean="0"/>
              <a:t>Putnam Adult, 1998</a:t>
            </a:r>
          </a:p>
          <a:p>
            <a:endParaRPr lang="en-US" sz="600" dirty="0"/>
          </a:p>
          <a:p>
            <a:r>
              <a:rPr lang="en-US" b="1" dirty="0" smtClean="0"/>
              <a:t>Wooden on Leadership:</a:t>
            </a:r>
            <a:r>
              <a:rPr lang="en-US" dirty="0" smtClean="0"/>
              <a:t>  How to Create a Winning Organization</a:t>
            </a:r>
          </a:p>
          <a:p>
            <a:r>
              <a:rPr lang="en-US" dirty="0" smtClean="0"/>
              <a:t>John Wooden</a:t>
            </a:r>
          </a:p>
          <a:p>
            <a:r>
              <a:rPr lang="en-US" dirty="0" smtClean="0"/>
              <a:t>McGraw-Hill, 2005</a:t>
            </a:r>
          </a:p>
          <a:p>
            <a:endParaRPr lang="en-US" sz="600" dirty="0"/>
          </a:p>
          <a:p>
            <a:r>
              <a:rPr lang="en-US" b="1" dirty="0" smtClean="0"/>
              <a:t>The Five Dysfunctions of a Team:  </a:t>
            </a:r>
            <a:r>
              <a:rPr lang="en-US" dirty="0" smtClean="0"/>
              <a:t>A Leadership Fable</a:t>
            </a:r>
          </a:p>
          <a:p>
            <a:r>
              <a:rPr lang="en-US" dirty="0" smtClean="0"/>
              <a:t>Patrick Lencioni</a:t>
            </a:r>
          </a:p>
          <a:p>
            <a:r>
              <a:rPr lang="en-US" dirty="0" smtClean="0"/>
              <a:t>Jossey-Bass, 2002</a:t>
            </a:r>
          </a:p>
        </p:txBody>
      </p:sp>
      <p:pic>
        <p:nvPicPr>
          <p:cNvPr id="3" name="Picture 2"/>
          <p:cNvPicPr>
            <a:picLocks noChangeAspect="1"/>
          </p:cNvPicPr>
          <p:nvPr/>
        </p:nvPicPr>
        <p:blipFill>
          <a:blip r:embed="rId2"/>
          <a:stretch>
            <a:fillRect/>
          </a:stretch>
        </p:blipFill>
        <p:spPr>
          <a:xfrm>
            <a:off x="4898339" y="27296"/>
            <a:ext cx="1980134" cy="749453"/>
          </a:xfrm>
          <a:prstGeom prst="rect">
            <a:avLst/>
          </a:prstGeom>
        </p:spPr>
      </p:pic>
    </p:spTree>
    <p:extLst>
      <p:ext uri="{BB962C8B-B14F-4D97-AF65-F5344CB8AC3E}">
        <p14:creationId xmlns:p14="http://schemas.microsoft.com/office/powerpoint/2010/main" val="16446434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2263" y="668738"/>
            <a:ext cx="11068334" cy="6686446"/>
          </a:xfrm>
          <a:prstGeom prst="rect">
            <a:avLst/>
          </a:prstGeom>
          <a:noFill/>
        </p:spPr>
        <p:txBody>
          <a:bodyPr wrap="square" rtlCol="0">
            <a:spAutoFit/>
          </a:bodyPr>
          <a:lstStyle/>
          <a:p>
            <a:endParaRPr lang="en-US" sz="1050" dirty="0"/>
          </a:p>
          <a:p>
            <a:r>
              <a:rPr lang="en-US" b="1" dirty="0" smtClean="0"/>
              <a:t>Leadership Development - Suggested Books</a:t>
            </a:r>
          </a:p>
          <a:p>
            <a:endParaRPr lang="en-US" sz="1000" b="1" dirty="0" smtClean="0"/>
          </a:p>
          <a:p>
            <a:r>
              <a:rPr lang="en-US" b="1" dirty="0" smtClean="0"/>
              <a:t>Leading on the Edge:  </a:t>
            </a:r>
            <a:r>
              <a:rPr lang="en-US" dirty="0" smtClean="0"/>
              <a:t>Extraordinary Stories and Leadership Insights from the World’s Most Extreme Workplace</a:t>
            </a:r>
          </a:p>
          <a:p>
            <a:r>
              <a:rPr lang="en-US" dirty="0" smtClean="0"/>
              <a:t>Rachael Robertson</a:t>
            </a:r>
          </a:p>
          <a:p>
            <a:r>
              <a:rPr lang="en-US" dirty="0" smtClean="0"/>
              <a:t>Wright Books, 2012</a:t>
            </a:r>
          </a:p>
          <a:p>
            <a:endParaRPr lang="en-US" sz="600" dirty="0"/>
          </a:p>
          <a:p>
            <a:r>
              <a:rPr lang="en-US" b="1" dirty="0" smtClean="0"/>
              <a:t>Shackleton’s Way: </a:t>
            </a:r>
            <a:r>
              <a:rPr lang="en-US" dirty="0" smtClean="0"/>
              <a:t>Leadership Lessons from the Great Antarctic Explorer</a:t>
            </a:r>
          </a:p>
          <a:p>
            <a:r>
              <a:rPr lang="en-US" dirty="0" smtClean="0"/>
              <a:t>Margot Morrell and Stephanie Capparell</a:t>
            </a:r>
          </a:p>
          <a:p>
            <a:r>
              <a:rPr lang="en-US" dirty="0" smtClean="0"/>
              <a:t>Penguin Books, 2001</a:t>
            </a:r>
          </a:p>
          <a:p>
            <a:endParaRPr lang="en-US" sz="600" dirty="0"/>
          </a:p>
          <a:p>
            <a:r>
              <a:rPr lang="en-US" b="1" dirty="0" smtClean="0"/>
              <a:t>Profit Beyond Measure:  </a:t>
            </a:r>
            <a:r>
              <a:rPr lang="en-US" dirty="0" smtClean="0"/>
              <a:t>Extraordinary Results Through Attention to Work and People </a:t>
            </a:r>
          </a:p>
          <a:p>
            <a:r>
              <a:rPr lang="en-US" dirty="0" smtClean="0"/>
              <a:t>Anders Broms and H. Thomas Johnson</a:t>
            </a:r>
          </a:p>
          <a:p>
            <a:r>
              <a:rPr lang="en-US" dirty="0" smtClean="0"/>
              <a:t>Free Press, 2001</a:t>
            </a:r>
          </a:p>
          <a:p>
            <a:endParaRPr lang="en-US" sz="600" dirty="0"/>
          </a:p>
          <a:p>
            <a:r>
              <a:rPr lang="en-US" b="1" dirty="0" smtClean="0"/>
              <a:t>The Fifth Discipline:  </a:t>
            </a:r>
            <a:r>
              <a:rPr lang="en-US" dirty="0" smtClean="0"/>
              <a:t>The Art &amp; Practice of the Learning Organization</a:t>
            </a:r>
          </a:p>
          <a:p>
            <a:r>
              <a:rPr lang="en-US" dirty="0" smtClean="0"/>
              <a:t>Peter M. Senge</a:t>
            </a:r>
          </a:p>
          <a:p>
            <a:r>
              <a:rPr lang="en-US" dirty="0" smtClean="0"/>
              <a:t>Crown Business, 2010</a:t>
            </a:r>
          </a:p>
          <a:p>
            <a:endParaRPr lang="en-US" sz="600" dirty="0"/>
          </a:p>
          <a:p>
            <a:r>
              <a:rPr lang="en-US" b="1" dirty="0" smtClean="0"/>
              <a:t>Emotional Intelligence: </a:t>
            </a:r>
            <a:r>
              <a:rPr lang="en-US" dirty="0" smtClean="0"/>
              <a:t>10</a:t>
            </a:r>
            <a:r>
              <a:rPr lang="en-US" baseline="30000" dirty="0" smtClean="0"/>
              <a:t>th</a:t>
            </a:r>
            <a:r>
              <a:rPr lang="en-US" dirty="0" smtClean="0"/>
              <a:t> Anniversary Edition; Why It Can Matter More Than IQ</a:t>
            </a:r>
          </a:p>
          <a:p>
            <a:r>
              <a:rPr lang="en-US" dirty="0" smtClean="0"/>
              <a:t>Daniel Goleman</a:t>
            </a:r>
          </a:p>
          <a:p>
            <a:r>
              <a:rPr lang="en-US" dirty="0" smtClean="0"/>
              <a:t>Bantam, 2006</a:t>
            </a:r>
          </a:p>
          <a:p>
            <a:endParaRPr lang="en-US" sz="600" dirty="0"/>
          </a:p>
          <a:p>
            <a:r>
              <a:rPr lang="en-US" b="1" dirty="0" smtClean="0"/>
              <a:t>Micromessaging: </a:t>
            </a:r>
            <a:r>
              <a:rPr lang="en-US" dirty="0" smtClean="0"/>
              <a:t>Why Great Leadership is Beyond Words</a:t>
            </a:r>
          </a:p>
          <a:p>
            <a:r>
              <a:rPr lang="en-US" dirty="0" smtClean="0"/>
              <a:t>Stephen Young</a:t>
            </a:r>
          </a:p>
          <a:p>
            <a:r>
              <a:rPr lang="en-US" dirty="0" smtClean="0"/>
              <a:t>McGraw-Hill, 2006</a:t>
            </a:r>
          </a:p>
          <a:p>
            <a:endParaRPr lang="en-US" dirty="0"/>
          </a:p>
          <a:p>
            <a:endParaRPr lang="en-US" dirty="0" smtClean="0"/>
          </a:p>
        </p:txBody>
      </p:sp>
      <p:pic>
        <p:nvPicPr>
          <p:cNvPr id="3" name="Picture 2"/>
          <p:cNvPicPr>
            <a:picLocks noChangeAspect="1"/>
          </p:cNvPicPr>
          <p:nvPr/>
        </p:nvPicPr>
        <p:blipFill>
          <a:blip r:embed="rId2"/>
          <a:stretch>
            <a:fillRect/>
          </a:stretch>
        </p:blipFill>
        <p:spPr>
          <a:xfrm>
            <a:off x="4898339" y="27296"/>
            <a:ext cx="1980134" cy="749453"/>
          </a:xfrm>
          <a:prstGeom prst="rect">
            <a:avLst/>
          </a:prstGeom>
        </p:spPr>
      </p:pic>
    </p:spTree>
    <p:extLst>
      <p:ext uri="{BB962C8B-B14F-4D97-AF65-F5344CB8AC3E}">
        <p14:creationId xmlns:p14="http://schemas.microsoft.com/office/powerpoint/2010/main" val="35686341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2263" y="614150"/>
            <a:ext cx="11068334" cy="6132448"/>
          </a:xfrm>
          <a:prstGeom prst="rect">
            <a:avLst/>
          </a:prstGeom>
          <a:noFill/>
        </p:spPr>
        <p:txBody>
          <a:bodyPr wrap="square" rtlCol="0">
            <a:spAutoFit/>
          </a:bodyPr>
          <a:lstStyle/>
          <a:p>
            <a:endParaRPr lang="en-US" sz="1050" dirty="0"/>
          </a:p>
          <a:p>
            <a:r>
              <a:rPr lang="en-US" b="1" dirty="0" smtClean="0"/>
              <a:t>Leadership Development - Suggested Books</a:t>
            </a:r>
          </a:p>
          <a:p>
            <a:endParaRPr lang="en-US" sz="1000" b="1" dirty="0" smtClean="0"/>
          </a:p>
          <a:p>
            <a:r>
              <a:rPr lang="en-US" b="1" dirty="0" smtClean="0"/>
              <a:t>The Power of Habit:  </a:t>
            </a:r>
            <a:r>
              <a:rPr lang="en-US" dirty="0" smtClean="0"/>
              <a:t>Why We Do What We Do in Life and Business</a:t>
            </a:r>
          </a:p>
          <a:p>
            <a:r>
              <a:rPr lang="en-US" dirty="0" smtClean="0"/>
              <a:t>Charles Duhigg</a:t>
            </a:r>
          </a:p>
          <a:p>
            <a:r>
              <a:rPr lang="en-US" dirty="0" smtClean="0"/>
              <a:t>Bantam, 2006</a:t>
            </a:r>
          </a:p>
          <a:p>
            <a:endParaRPr lang="en-US" sz="600" dirty="0" smtClean="0"/>
          </a:p>
          <a:p>
            <a:r>
              <a:rPr lang="en-US" b="1" dirty="0" smtClean="0"/>
              <a:t>One From Many:  </a:t>
            </a:r>
            <a:r>
              <a:rPr lang="en-US" dirty="0" smtClean="0"/>
              <a:t>VISA and the Rise of Chaordic Organization</a:t>
            </a:r>
          </a:p>
          <a:p>
            <a:r>
              <a:rPr lang="en-US" dirty="0" smtClean="0"/>
              <a:t>Dee Hock</a:t>
            </a:r>
          </a:p>
          <a:p>
            <a:r>
              <a:rPr lang="en-US" dirty="0" smtClean="0"/>
              <a:t>Berrett-Koehler Publishers, 2005</a:t>
            </a:r>
          </a:p>
          <a:p>
            <a:endParaRPr lang="en-US" sz="600" dirty="0"/>
          </a:p>
          <a:p>
            <a:r>
              <a:rPr lang="en-US" b="1" dirty="0" smtClean="0"/>
              <a:t>The Living Company</a:t>
            </a:r>
          </a:p>
          <a:p>
            <a:r>
              <a:rPr lang="en-US" dirty="0" smtClean="0"/>
              <a:t>Arie De Geus</a:t>
            </a:r>
          </a:p>
          <a:p>
            <a:r>
              <a:rPr lang="en-US" dirty="0" smtClean="0"/>
              <a:t>Harvard Business Review Press, 2002</a:t>
            </a:r>
          </a:p>
          <a:p>
            <a:endParaRPr lang="en-US" sz="600" dirty="0"/>
          </a:p>
          <a:p>
            <a:r>
              <a:rPr lang="en-US" b="1" dirty="0" smtClean="0"/>
              <a:t>The Oz Principle: </a:t>
            </a:r>
            <a:r>
              <a:rPr lang="en-US" dirty="0" smtClean="0"/>
              <a:t> Getting Results Through Individual and Organizational Accountability</a:t>
            </a:r>
          </a:p>
          <a:p>
            <a:r>
              <a:rPr lang="en-US" dirty="0" smtClean="0"/>
              <a:t>Craig Hickman, Tom Smith and Roger Connors</a:t>
            </a:r>
          </a:p>
          <a:p>
            <a:r>
              <a:rPr lang="en-US" dirty="0" smtClean="0"/>
              <a:t>Portfolio, 2010</a:t>
            </a:r>
          </a:p>
          <a:p>
            <a:endParaRPr lang="en-US" sz="600" dirty="0"/>
          </a:p>
          <a:p>
            <a:r>
              <a:rPr lang="en-US" b="1" dirty="0" smtClean="0"/>
              <a:t>The Managerial Moment of Truth:  </a:t>
            </a:r>
            <a:r>
              <a:rPr lang="en-US" dirty="0" smtClean="0"/>
              <a:t>The Essential Step in Helping People Improve Performance</a:t>
            </a:r>
          </a:p>
          <a:p>
            <a:r>
              <a:rPr lang="en-US" dirty="0" smtClean="0"/>
              <a:t>Bruce Bodaken and Robert Fritz</a:t>
            </a:r>
          </a:p>
          <a:p>
            <a:r>
              <a:rPr lang="en-US" dirty="0" smtClean="0"/>
              <a:t>Free Press, 2011</a:t>
            </a:r>
          </a:p>
          <a:p>
            <a:endParaRPr lang="en-US" sz="600" dirty="0"/>
          </a:p>
          <a:p>
            <a:r>
              <a:rPr lang="en-US" b="1" dirty="0" smtClean="0"/>
              <a:t>The Checklist Manifesto:</a:t>
            </a:r>
            <a:r>
              <a:rPr lang="en-US" dirty="0" smtClean="0"/>
              <a:t>  How to Get Things Right</a:t>
            </a:r>
          </a:p>
          <a:p>
            <a:r>
              <a:rPr lang="en-US" dirty="0" smtClean="0"/>
              <a:t>Atul Gawande</a:t>
            </a:r>
          </a:p>
          <a:p>
            <a:r>
              <a:rPr lang="en-US" dirty="0" smtClean="0"/>
              <a:t>Picador, 2011</a:t>
            </a:r>
          </a:p>
        </p:txBody>
      </p:sp>
      <p:pic>
        <p:nvPicPr>
          <p:cNvPr id="3" name="Picture 2"/>
          <p:cNvPicPr>
            <a:picLocks noChangeAspect="1"/>
          </p:cNvPicPr>
          <p:nvPr/>
        </p:nvPicPr>
        <p:blipFill>
          <a:blip r:embed="rId2"/>
          <a:stretch>
            <a:fillRect/>
          </a:stretch>
        </p:blipFill>
        <p:spPr>
          <a:xfrm>
            <a:off x="4898339" y="27296"/>
            <a:ext cx="1980134" cy="749453"/>
          </a:xfrm>
          <a:prstGeom prst="rect">
            <a:avLst/>
          </a:prstGeom>
        </p:spPr>
      </p:pic>
    </p:spTree>
    <p:extLst>
      <p:ext uri="{BB962C8B-B14F-4D97-AF65-F5344CB8AC3E}">
        <p14:creationId xmlns:p14="http://schemas.microsoft.com/office/powerpoint/2010/main" val="4832967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665</Words>
  <Application>Microsoft Office PowerPoint</Application>
  <PresentationFormat>Widescreen</PresentationFormat>
  <Paragraphs>217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Boeing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Wescott, Gayann E</dc:creator>
  <cp:lastModifiedBy>Wescott, Gayann E</cp:lastModifiedBy>
  <cp:revision>39</cp:revision>
  <dcterms:created xsi:type="dcterms:W3CDTF">2018-01-29T14:31:12Z</dcterms:created>
  <dcterms:modified xsi:type="dcterms:W3CDTF">2018-01-29T17:49:54Z</dcterms:modified>
</cp:coreProperties>
</file>