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slideLayouts/slideLayout26.xml" ContentType="application/vnd.openxmlformats-officedocument.presentationml.slideLayout+xml"/>
  <Override PartName="/ppt/theme/theme9.xml" ContentType="application/vnd.openxmlformats-officedocument.theme+xml"/>
  <Override PartName="/ppt/slideLayouts/slideLayout27.xml" ContentType="application/vnd.openxmlformats-officedocument.presentationml.slideLayout+xml"/>
  <Override PartName="/ppt/theme/theme10.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1.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2.xml" ContentType="application/vnd.openxmlformats-officedocument.theme+xml"/>
  <Override PartName="/ppt/slideLayouts/slideLayout45.xml" ContentType="application/vnd.openxmlformats-officedocument.presentationml.slideLayout+xml"/>
  <Override PartName="/ppt/theme/theme13.xml" ContentType="application/vnd.openxmlformats-officedocument.theme+xml"/>
  <Override PartName="/ppt/slideLayouts/slideLayout46.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834" r:id="rId5"/>
    <p:sldMasterId id="2147483837" r:id="rId6"/>
    <p:sldMasterId id="2147484049" r:id="rId7"/>
    <p:sldMasterId id="2147484059" r:id="rId8"/>
    <p:sldMasterId id="2147484068" r:id="rId9"/>
    <p:sldMasterId id="2147484070" r:id="rId10"/>
    <p:sldMasterId id="2147484072" r:id="rId11"/>
    <p:sldMasterId id="2147484082" r:id="rId12"/>
    <p:sldMasterId id="2147484091" r:id="rId13"/>
    <p:sldMasterId id="2147484093" r:id="rId14"/>
  </p:sldMasterIdLst>
  <p:notesMasterIdLst>
    <p:notesMasterId r:id="rId22"/>
  </p:notesMasterIdLst>
  <p:sldIdLst>
    <p:sldId id="284" r:id="rId15"/>
    <p:sldId id="295" r:id="rId16"/>
    <p:sldId id="320" r:id="rId17"/>
    <p:sldId id="298" r:id="rId18"/>
    <p:sldId id="297" r:id="rId19"/>
    <p:sldId id="299" r:id="rId20"/>
    <p:sldId id="31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FFCC"/>
    <a:srgbClr val="CCCCFF"/>
    <a:srgbClr val="FFCCCC"/>
    <a:srgbClr val="66CCFF"/>
    <a:srgbClr val="0099CC"/>
    <a:srgbClr val="99C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18" autoAdjust="0"/>
  </p:normalViewPr>
  <p:slideViewPr>
    <p:cSldViewPr>
      <p:cViewPr varScale="1">
        <p:scale>
          <a:sx n="85" d="100"/>
          <a:sy n="85" d="100"/>
        </p:scale>
        <p:origin x="23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37279B-8FE7-4462-A311-520DEEC58204}" type="datetimeFigureOut">
              <a:rPr lang="en-US"/>
              <a:pPr>
                <a:defRPr/>
              </a:pPr>
              <a:t>2/22/2018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4EC2C0E-5B16-40BA-9380-BD9076F44651}" type="slidenum">
              <a:rPr lang="en-US"/>
              <a:pPr>
                <a:defRPr/>
              </a:pPr>
              <a:t>‹#›</a:t>
            </a:fld>
            <a:endParaRPr lang="en-US"/>
          </a:p>
        </p:txBody>
      </p:sp>
    </p:spTree>
    <p:extLst>
      <p:ext uri="{BB962C8B-B14F-4D97-AF65-F5344CB8AC3E}">
        <p14:creationId xmlns:p14="http://schemas.microsoft.com/office/powerpoint/2010/main" val="1163026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This presentation is intended to provide perspectives and resources not specific career paths, direction or advice.  It is up to the individual, working with their manager, mentor, family, and other trusted advisors to determine their own course that meets their own interests, objectives and priorities.</a:t>
            </a:r>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8D16CB-37B7-4AAC-8A89-AA719BA031B7}" type="slidenum">
              <a:rPr lang="en-US" smtClean="0">
                <a:latin typeface="Arial" pitchFamily="34" charset="0"/>
              </a:rPr>
              <a:pPr/>
              <a:t>1</a:t>
            </a:fld>
            <a:endParaRPr lang="en-US" smtClean="0">
              <a:latin typeface="Arial" pitchFamily="34" charset="0"/>
            </a:endParaRPr>
          </a:p>
        </p:txBody>
      </p:sp>
    </p:spTree>
    <p:extLst>
      <p:ext uri="{BB962C8B-B14F-4D97-AF65-F5344CB8AC3E}">
        <p14:creationId xmlns:p14="http://schemas.microsoft.com/office/powerpoint/2010/main" val="267622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is that you</a:t>
            </a:r>
            <a:r>
              <a:rPr lang="en-US" baseline="0" dirty="0" smtClean="0"/>
              <a:t> will get out what effort you put into your career planning</a:t>
            </a:r>
            <a:r>
              <a:rPr lang="en-US" baseline="0" dirty="0" smtClean="0"/>
              <a:t>. It is up to you to take control of your career, it is not your managers responsibility.  Your manager can help you in creating the development plan, but ultimately it is up to you to put in the effort.</a:t>
            </a:r>
            <a:endParaRPr lang="en-US" dirty="0"/>
          </a:p>
        </p:txBody>
      </p:sp>
      <p:sp>
        <p:nvSpPr>
          <p:cNvPr id="4" name="Slide Number Placeholder 3"/>
          <p:cNvSpPr>
            <a:spLocks noGrp="1"/>
          </p:cNvSpPr>
          <p:nvPr>
            <p:ph type="sldNum" sz="quarter" idx="10"/>
          </p:nvPr>
        </p:nvSpPr>
        <p:spPr/>
        <p:txBody>
          <a:bodyPr/>
          <a:lstStyle/>
          <a:p>
            <a:pPr>
              <a:defRPr/>
            </a:pPr>
            <a:fld id="{B4EC2C0E-5B16-40BA-9380-BD9076F44651}" type="slidenum">
              <a:rPr lang="en-US" smtClean="0"/>
              <a:pPr>
                <a:defRPr/>
              </a:pPr>
              <a:t>2</a:t>
            </a:fld>
            <a:endParaRPr lang="en-US"/>
          </a:p>
        </p:txBody>
      </p:sp>
    </p:spTree>
    <p:extLst>
      <p:ext uri="{BB962C8B-B14F-4D97-AF65-F5344CB8AC3E}">
        <p14:creationId xmlns:p14="http://schemas.microsoft.com/office/powerpoint/2010/main" val="339339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Opportunities (Educational, Work Assignments, Special Projects, Professional Associations, Community Service, etc.) </a:t>
            </a:r>
            <a:r>
              <a:rPr lang="en-US" dirty="0" smtClean="0"/>
              <a:t>are all around us, the key is to prepare yourself to recognize and grasp those opportunities as they become available.  It is possible that you could prepare and prepare, and that the right opportunity may not pass your way; however, it would be a travesty to have an opportunity come by and you are not prepared to recognize it or grab it.</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E3826B-5F27-4998-BA02-53DE998203F7}"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268633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personal investment are you willing to make.  </a:t>
            </a:r>
            <a:r>
              <a:rPr lang="en-US" dirty="0" smtClean="0"/>
              <a:t>Do </a:t>
            </a:r>
            <a:r>
              <a:rPr lang="en-US" dirty="0" smtClean="0"/>
              <a:t>not recommend the educational leave of absence, except if someone needs a week or two off at a key time towards degree</a:t>
            </a:r>
            <a:r>
              <a:rPr lang="en-US" baseline="0" dirty="0" smtClean="0"/>
              <a:t> completion</a:t>
            </a:r>
            <a:r>
              <a:rPr lang="en-US" baseline="0" dirty="0" smtClean="0"/>
              <a:t>.  Most individuals are not wealthy enough to not have to work in order to bring home a paycheck.</a:t>
            </a:r>
            <a:endParaRPr lang="en-US" dirty="0"/>
          </a:p>
        </p:txBody>
      </p:sp>
      <p:sp>
        <p:nvSpPr>
          <p:cNvPr id="4" name="Slide Number Placeholder 3"/>
          <p:cNvSpPr>
            <a:spLocks noGrp="1"/>
          </p:cNvSpPr>
          <p:nvPr>
            <p:ph type="sldNum" sz="quarter" idx="10"/>
          </p:nvPr>
        </p:nvSpPr>
        <p:spPr/>
        <p:txBody>
          <a:bodyPr/>
          <a:lstStyle/>
          <a:p>
            <a:pPr>
              <a:defRPr/>
            </a:pPr>
            <a:fld id="{B4EC2C0E-5B16-40BA-9380-BD9076F44651}" type="slidenum">
              <a:rPr lang="en-US" smtClean="0"/>
              <a:pPr>
                <a:defRPr/>
              </a:pPr>
              <a:t>4</a:t>
            </a:fld>
            <a:endParaRPr lang="en-US"/>
          </a:p>
        </p:txBody>
      </p:sp>
    </p:spTree>
    <p:extLst>
      <p:ext uri="{BB962C8B-B14F-4D97-AF65-F5344CB8AC3E}">
        <p14:creationId xmlns:p14="http://schemas.microsoft.com/office/powerpoint/2010/main" val="3328184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Assess your personal inventory of education, experience, and personal/professional development.</a:t>
            </a:r>
          </a:p>
          <a:p>
            <a:r>
              <a:rPr lang="en-US" dirty="0" smtClean="0"/>
              <a:t>Review your career options.</a:t>
            </a:r>
          </a:p>
          <a:p>
            <a:r>
              <a:rPr lang="en-US" dirty="0" smtClean="0"/>
              <a:t>Identify the development in each of the areas that will support the career potential.  In</a:t>
            </a:r>
            <a:r>
              <a:rPr lang="en-US" baseline="0" dirty="0" smtClean="0"/>
              <a:t> s</a:t>
            </a:r>
            <a:r>
              <a:rPr lang="en-US" dirty="0" smtClean="0"/>
              <a:t>ome cases common </a:t>
            </a:r>
            <a:r>
              <a:rPr lang="en-US" dirty="0" smtClean="0"/>
              <a:t>development (Communication, Lean+, Systems Thinking, Project Management, etc.) </a:t>
            </a:r>
            <a:r>
              <a:rPr lang="en-US" dirty="0" smtClean="0"/>
              <a:t>can support multiple choices, and in some cases development needs to be specifically targeted.</a:t>
            </a:r>
          </a:p>
          <a:p>
            <a:r>
              <a:rPr lang="en-US" dirty="0" smtClean="0"/>
              <a:t>Fill </a:t>
            </a:r>
            <a:r>
              <a:rPr lang="en-US" dirty="0" smtClean="0"/>
              <a:t>out </a:t>
            </a:r>
            <a:r>
              <a:rPr lang="en-US" dirty="0" smtClean="0"/>
              <a:t>your </a:t>
            </a:r>
            <a:r>
              <a:rPr lang="en-US" dirty="0" smtClean="0"/>
              <a:t>personal inventory list at this point, then using the list </a:t>
            </a:r>
            <a:r>
              <a:rPr lang="en-US" dirty="0" smtClean="0"/>
              <a:t>discuss </a:t>
            </a:r>
            <a:r>
              <a:rPr lang="en-US" dirty="0" smtClean="0"/>
              <a:t>what </a:t>
            </a:r>
            <a:r>
              <a:rPr lang="en-US" dirty="0" smtClean="0"/>
              <a:t>you are </a:t>
            </a:r>
            <a:r>
              <a:rPr lang="en-US" dirty="0" smtClean="0"/>
              <a:t>passionate about in </a:t>
            </a:r>
            <a:r>
              <a:rPr lang="en-US" dirty="0" smtClean="0"/>
              <a:t>your </a:t>
            </a:r>
            <a:r>
              <a:rPr lang="en-US" dirty="0" smtClean="0"/>
              <a:t>work and personal life.  Then using all of the information </a:t>
            </a:r>
            <a:r>
              <a:rPr lang="en-US" dirty="0" smtClean="0"/>
              <a:t>discuss </a:t>
            </a:r>
            <a:r>
              <a:rPr lang="en-US" dirty="0" smtClean="0"/>
              <a:t>possible career </a:t>
            </a:r>
            <a:r>
              <a:rPr lang="en-US" dirty="0" smtClean="0"/>
              <a:t>options with your manager.</a:t>
            </a:r>
            <a:endParaRPr lang="en-US" dirty="0"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CDE0520-D21C-4F39-8CC5-59F65D6CB19F}" type="slidenum">
              <a:rPr lang="en-US" smtClean="0">
                <a:latin typeface="Arial" pitchFamily="34" charset="0"/>
              </a:rPr>
              <a:pPr/>
              <a:t>5</a:t>
            </a:fld>
            <a:endParaRPr lang="en-US" smtClean="0">
              <a:latin typeface="Arial" pitchFamily="34" charset="0"/>
            </a:endParaRPr>
          </a:p>
        </p:txBody>
      </p:sp>
    </p:spTree>
    <p:extLst>
      <p:ext uri="{BB962C8B-B14F-4D97-AF65-F5344CB8AC3E}">
        <p14:creationId xmlns:p14="http://schemas.microsoft.com/office/powerpoint/2010/main" val="236550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Next step is to write it down! Heavier</a:t>
            </a:r>
            <a:r>
              <a:rPr lang="en-US" baseline="0" dirty="0" smtClean="0"/>
              <a:t> focus on Year 1 and 2, which should be shared with mentors, boss and other leaders.</a:t>
            </a:r>
            <a:endParaRPr lang="en-US" dirty="0" smtClean="0"/>
          </a:p>
          <a:p>
            <a:r>
              <a:rPr lang="en-US" dirty="0" smtClean="0"/>
              <a:t>Lay out a 5-year plan, with a year 6-10 extension. </a:t>
            </a:r>
          </a:p>
          <a:p>
            <a:r>
              <a:rPr lang="en-US" dirty="0" smtClean="0"/>
              <a:t>Determine how rapidly, based on your desired time to reach a specific career, you need to narrow your development focus.</a:t>
            </a:r>
          </a:p>
          <a:p>
            <a:r>
              <a:rPr lang="en-US" dirty="0" smtClean="0"/>
              <a:t>As you get closer to being prepared for your career of choice, the more likely you will also need to focus your development</a:t>
            </a:r>
            <a:r>
              <a:rPr lang="en-US" dirty="0" smtClean="0"/>
              <a:t>.</a:t>
            </a:r>
          </a:p>
          <a:p>
            <a:r>
              <a:rPr lang="en-US" dirty="0" smtClean="0"/>
              <a:t>DO NOT neglect your current statement of work and responsibilities while</a:t>
            </a:r>
            <a:r>
              <a:rPr lang="en-US" baseline="0" dirty="0" smtClean="0"/>
              <a:t> working on your career development.   Need to be successful today and prepare for the future with balance.</a:t>
            </a:r>
            <a:endParaRPr lang="en-US" dirty="0"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B67981D-8E02-46B9-A79F-6B8FFF6D2BD8}" type="slidenum">
              <a:rPr lang="en-US" smtClean="0">
                <a:latin typeface="Arial" pitchFamily="34" charset="0"/>
              </a:rPr>
              <a:pPr/>
              <a:t>6</a:t>
            </a:fld>
            <a:endParaRPr lang="en-US" smtClean="0">
              <a:latin typeface="Arial" pitchFamily="34" charset="0"/>
            </a:endParaRPr>
          </a:p>
        </p:txBody>
      </p:sp>
    </p:spTree>
    <p:extLst>
      <p:ext uri="{BB962C8B-B14F-4D97-AF65-F5344CB8AC3E}">
        <p14:creationId xmlns:p14="http://schemas.microsoft.com/office/powerpoint/2010/main" val="181585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#1 Write It</a:t>
            </a:r>
            <a:r>
              <a:rPr lang="en-US" baseline="0" dirty="0" smtClean="0"/>
              <a:t> Down! – Demonstrates you have a plan and are committed to it.  It is not just something you decided to do on a “spur of the moment” whim.</a:t>
            </a:r>
            <a:endParaRPr lang="en-US" dirty="0" smtClean="0"/>
          </a:p>
          <a:p>
            <a:r>
              <a:rPr lang="en-US" dirty="0" smtClean="0"/>
              <a:t>#2 Share It! - It is up to the individual, to share their development</a:t>
            </a:r>
            <a:r>
              <a:rPr lang="en-US" baseline="0" dirty="0" smtClean="0"/>
              <a:t> </a:t>
            </a:r>
            <a:r>
              <a:rPr lang="en-US" dirty="0" smtClean="0"/>
              <a:t>plan</a:t>
            </a:r>
            <a:r>
              <a:rPr lang="en-US" baseline="0" dirty="0" smtClean="0"/>
              <a:t> </a:t>
            </a:r>
            <a:r>
              <a:rPr lang="en-US" dirty="0" smtClean="0"/>
              <a:t>with their manager, mentor(s), family, and other trusted advisors.</a:t>
            </a:r>
            <a:r>
              <a:rPr lang="en-US" baseline="0" dirty="0" smtClean="0"/>
              <a:t>  By sharing your development plan others will now know you have a plan AND they can begin to think of opportunities to provide you with further development opportunities that align with your development plan and areas of passion.</a:t>
            </a:r>
            <a:r>
              <a:rPr lang="en-US" dirty="0" smtClean="0"/>
              <a:t> </a:t>
            </a:r>
          </a:p>
          <a:p>
            <a:r>
              <a:rPr lang="en-US" dirty="0" smtClean="0"/>
              <a:t>Remember </a:t>
            </a:r>
            <a:r>
              <a:rPr lang="en-US" dirty="0" smtClean="0"/>
              <a:t>it is </a:t>
            </a:r>
            <a:r>
              <a:rPr lang="en-US" u="sng" dirty="0" smtClean="0"/>
              <a:t>your</a:t>
            </a:r>
            <a:r>
              <a:rPr lang="en-US" dirty="0" smtClean="0"/>
              <a:t> career.  You need to actively invest in and manage it.</a:t>
            </a:r>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253B55-701B-49DC-B72A-747FA45E2EE9}" type="slidenum">
              <a:rPr lang="en-US" smtClean="0">
                <a:latin typeface="Arial" pitchFamily="34" charset="0"/>
              </a:rPr>
              <a:pPr/>
              <a:t>7</a:t>
            </a:fld>
            <a:endParaRPr lang="en-US" smtClean="0">
              <a:latin typeface="Arial" pitchFamily="34" charset="0"/>
            </a:endParaRPr>
          </a:p>
        </p:txBody>
      </p:sp>
    </p:spTree>
    <p:extLst>
      <p:ext uri="{BB962C8B-B14F-4D97-AF65-F5344CB8AC3E}">
        <p14:creationId xmlns:p14="http://schemas.microsoft.com/office/powerpoint/2010/main" val="366897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 name="Rectangle 7"/>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6325" name="Rectangle 5"/>
          <p:cNvSpPr>
            <a:spLocks noGrp="1" noChangeArrowheads="1"/>
          </p:cNvSpPr>
          <p:nvPr>
            <p:ph type="ctrTitle"/>
          </p:nvPr>
        </p:nvSpPr>
        <p:spPr>
          <a:xfrm>
            <a:off x="392114" y="1870075"/>
            <a:ext cx="8345487" cy="2201863"/>
          </a:xfrm>
        </p:spPr>
        <p:txBody>
          <a:bodyPr/>
          <a:lstStyle>
            <a:lvl1pPr>
              <a:defRPr sz="5400"/>
            </a:lvl1pPr>
          </a:lstStyle>
          <a:p>
            <a:r>
              <a:rPr lang="en-US"/>
              <a:t>Click to edit Master title style</a:t>
            </a:r>
          </a:p>
        </p:txBody>
      </p:sp>
      <p:sp>
        <p:nvSpPr>
          <p:cNvPr id="56326" name="Rectangle 6"/>
          <p:cNvSpPr>
            <a:spLocks noGrp="1" noChangeArrowheads="1"/>
          </p:cNvSpPr>
          <p:nvPr>
            <p:ph type="subTitle" idx="1"/>
          </p:nvPr>
        </p:nvSpPr>
        <p:spPr>
          <a:xfrm>
            <a:off x="392114" y="4189413"/>
            <a:ext cx="8345487" cy="21018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a:t>Click to edit Master subtitle style</a:t>
            </a: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397878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405662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207174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5004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_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273723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381160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_no_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Title 1"/>
          <p:cNvSpPr>
            <a:spLocks noGrp="1"/>
          </p:cNvSpPr>
          <p:nvPr>
            <p:ph type="title"/>
          </p:nvPr>
        </p:nvSpPr>
        <p:spPr>
          <a:xfrm>
            <a:off x="455613" y="376238"/>
            <a:ext cx="8259762" cy="876300"/>
          </a:xfrm>
        </p:spPr>
        <p:txBody>
          <a:bodyPr/>
          <a:lstStyle/>
          <a:p>
            <a:r>
              <a:rPr lang="en-US" smtClean="0"/>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14101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 name="Rectangle 7"/>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6325" name="Rectangle 5"/>
          <p:cNvSpPr>
            <a:spLocks noGrp="1" noChangeArrowheads="1"/>
          </p:cNvSpPr>
          <p:nvPr>
            <p:ph type="ctrTitle"/>
          </p:nvPr>
        </p:nvSpPr>
        <p:spPr>
          <a:xfrm>
            <a:off x="392114" y="1870075"/>
            <a:ext cx="8345487" cy="2201863"/>
          </a:xfrm>
        </p:spPr>
        <p:txBody>
          <a:bodyPr/>
          <a:lstStyle>
            <a:lvl1pPr>
              <a:defRPr sz="5400"/>
            </a:lvl1pPr>
          </a:lstStyle>
          <a:p>
            <a:r>
              <a:rPr lang="en-US"/>
              <a:t>Click to edit Master title style</a:t>
            </a:r>
          </a:p>
        </p:txBody>
      </p:sp>
      <p:sp>
        <p:nvSpPr>
          <p:cNvPr id="56326" name="Rectangle 6"/>
          <p:cNvSpPr>
            <a:spLocks noGrp="1" noChangeArrowheads="1"/>
          </p:cNvSpPr>
          <p:nvPr>
            <p:ph type="subTitle" idx="1"/>
          </p:nvPr>
        </p:nvSpPr>
        <p:spPr>
          <a:xfrm>
            <a:off x="392114" y="4189413"/>
            <a:ext cx="8345487" cy="21018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a:t>Click to edit Master subtitle style</a:t>
            </a:r>
          </a:p>
        </p:txBody>
      </p:sp>
    </p:spTree>
    <p:extLst>
      <p:ext uri="{BB962C8B-B14F-4D97-AF65-F5344CB8AC3E}">
        <p14:creationId xmlns:p14="http://schemas.microsoft.com/office/powerpoint/2010/main" val="4098815808"/>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9" name="grid"/>
          <p:cNvGrpSpPr/>
          <p:nvPr userDrawn="1"/>
        </p:nvGrpSpPr>
        <p:grpSpPr>
          <a:xfrm>
            <a:off x="-3" y="0"/>
            <a:ext cx="9144011" cy="6858000"/>
            <a:chOff x="-3" y="0"/>
            <a:chExt cx="9144011" cy="6858000"/>
          </a:xfrm>
        </p:grpSpPr>
        <p:grpSp>
          <p:nvGrpSpPr>
            <p:cNvPr id="10" name="Group 9"/>
            <p:cNvGrpSpPr/>
            <p:nvPr userDrawn="1"/>
          </p:nvGrpSpPr>
          <p:grpSpPr>
            <a:xfrm>
              <a:off x="-3" y="0"/>
              <a:ext cx="9144011" cy="6858000"/>
              <a:chOff x="-3" y="0"/>
              <a:chExt cx="9144011" cy="6858000"/>
            </a:xfrm>
          </p:grpSpPr>
          <p:grpSp>
            <p:nvGrpSpPr>
              <p:cNvPr id="12" name="Group 41"/>
              <p:cNvGrpSpPr/>
              <p:nvPr userDrawn="1"/>
            </p:nvGrpSpPr>
            <p:grpSpPr>
              <a:xfrm>
                <a:off x="3954578" y="0"/>
                <a:ext cx="5178519" cy="6858000"/>
                <a:chOff x="3954578" y="0"/>
                <a:chExt cx="5178519" cy="6858000"/>
              </a:xfrm>
            </p:grpSpPr>
            <p:cxnSp>
              <p:nvCxnSpPr>
                <p:cNvPr id="54" name="Straight Connector 53"/>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3" y="456356"/>
                <a:ext cx="9144011" cy="5958732"/>
                <a:chOff x="-3" y="456356"/>
                <a:chExt cx="9144011" cy="5958732"/>
              </a:xfrm>
            </p:grpSpPr>
            <p:cxnSp>
              <p:nvCxnSpPr>
                <p:cNvPr id="14" name="Straight Connector 13"/>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0" name="Group 29"/>
                <p:cNvGrpSpPr/>
                <p:nvPr userDrawn="1"/>
              </p:nvGrpSpPr>
              <p:grpSpPr>
                <a:xfrm>
                  <a:off x="1001862" y="457200"/>
                  <a:ext cx="7135564" cy="5957888"/>
                  <a:chOff x="1001862" y="0"/>
                  <a:chExt cx="7135564" cy="6858000"/>
                </a:xfrm>
              </p:grpSpPr>
              <p:cxnSp>
                <p:nvCxnSpPr>
                  <p:cNvPr id="31" name="Straight Connector 30"/>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cxnSp>
          <p:nvCxnSpPr>
            <p:cNvPr id="11" name="Straight Connector 10"/>
            <p:cNvCxnSpPr/>
            <p:nvPr userDrawn="1"/>
          </p:nvCxnSpPr>
          <p:spPr>
            <a:xfrm flipH="1">
              <a:off x="6551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dirty="0" smtClean="0"/>
              <a:t>Author, </a:t>
            </a:r>
            <a:fld id="{5373AB31-63BB-4639-A48B-D4FDA288098E}" type="datetime1">
              <a:rPr lang="en-US" smtClean="0"/>
              <a:pPr/>
              <a:t>2/22/2018</a:t>
            </a:fld>
            <a:r>
              <a:rPr lang="en-US" dirty="0" smtClean="0"/>
              <a:t>, Filename.ppt</a:t>
            </a:r>
            <a:r>
              <a:rPr lang="en-US" sz="800" dirty="0" smtClean="0"/>
              <a:t> </a:t>
            </a:r>
            <a:r>
              <a:rPr lang="en-US" sz="1000" dirty="0" smtClean="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dirty="0" smtClean="0"/>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smtClean="0"/>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79053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41130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t>|</a:t>
            </a:r>
            <a:fld id="{44F7EE6E-E777-44F4-8911-628CF66701A5}" type="slidenum">
              <a:rPr lang="en-US"/>
              <a:pPr>
                <a:defRPr/>
              </a:pPr>
              <a:t>‹#›</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25297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137054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02770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01839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26886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9" name="Title 1"/>
          <p:cNvSpPr>
            <a:spLocks noGrp="1"/>
          </p:cNvSpPr>
          <p:nvPr>
            <p:ph type="title"/>
          </p:nvPr>
        </p:nvSpPr>
        <p:spPr>
          <a:xfrm>
            <a:off x="455613" y="376238"/>
            <a:ext cx="8259762" cy="876300"/>
          </a:xfrm>
        </p:spPr>
        <p:txBody>
          <a:bodyPr/>
          <a:lstStyle/>
          <a:p>
            <a:r>
              <a:rPr lang="en-US" smtClean="0"/>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93021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0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77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_no_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pPr>
              <a:defRPr/>
            </a:pPr>
            <a:r>
              <a:rPr lang="en-US" smtClean="0"/>
              <a:t>|</a:t>
            </a:r>
            <a:fld id="{23BEB6C1-84FD-4EF3-AF9E-A300D8B8C950}" type="slidenum">
              <a:rPr lang="en-US" smtClean="0"/>
              <a:pPr>
                <a:defRPr/>
              </a:pPr>
              <a:t>‹#›</a:t>
            </a:fld>
            <a:endParaRPr lang="en-US"/>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pPr>
              <a:defRPr/>
            </a:pPr>
            <a:endParaRPr lang="en-US"/>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smtClean="0"/>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59" name="Rectangle 14"/>
          <p:cNvSpPr/>
          <p:nvPr/>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323491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ubtitle and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347101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grpSp>
        <p:nvGrpSpPr>
          <p:cNvPr id="3" name="Group 8"/>
          <p:cNvGrpSpPr>
            <a:grpSpLocks/>
          </p:cNvGrpSpPr>
          <p:nvPr userDrawn="1"/>
        </p:nvGrpSpPr>
        <p:grpSpPr bwMode="auto">
          <a:xfrm>
            <a:off x="0" y="1296988"/>
            <a:ext cx="9144000" cy="298450"/>
            <a:chOff x="0" y="730"/>
            <a:chExt cx="5760" cy="188"/>
          </a:xfrm>
        </p:grpSpPr>
        <p:sp>
          <p:nvSpPr>
            <p:cNvPr id="4"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rPr>
                <a:t>Career Planning at </a:t>
              </a:r>
              <a:r>
                <a:rPr lang="en-US" sz="1200" dirty="0" smtClean="0">
                  <a:solidFill>
                    <a:srgbClr val="FFFFFF"/>
                  </a:solidFill>
                </a:rPr>
                <a:t>Boeing</a:t>
              </a:r>
              <a:endParaRPr lang="en-US" sz="1200" b="1" dirty="0">
                <a:solidFill>
                  <a:srgbClr val="FFFFFF"/>
                </a:solidFill>
              </a:endParaRPr>
            </a:p>
          </p:txBody>
        </p:sp>
      </p:grpSp>
      <p:sp>
        <p:nvSpPr>
          <p:cNvPr id="6" name="AutoShape 11">
            <a:hlinkClick r:id="rId2"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fld id="{76D13EBD-ECB2-4AAF-AECB-CBC046E8EEC2}" type="datetimeFigureOut">
              <a:rPr lang="en-US"/>
              <a:pPr>
                <a:defRPr/>
              </a:pPr>
              <a:t>2/22/2018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C085B21-F6BA-4DA6-8CE4-6F4D781FFD2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11496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title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363513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325201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_no_gri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231610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_no_gri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187435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mparison_no_gri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Title 1"/>
          <p:cNvSpPr>
            <a:spLocks noGrp="1"/>
          </p:cNvSpPr>
          <p:nvPr>
            <p:ph type="title"/>
          </p:nvPr>
        </p:nvSpPr>
        <p:spPr>
          <a:xfrm>
            <a:off x="455613" y="376238"/>
            <a:ext cx="8259762" cy="876300"/>
          </a:xfrm>
        </p:spPr>
        <p:txBody>
          <a:bodyPr/>
          <a:lstStyle/>
          <a:p>
            <a:r>
              <a:rPr lang="en-US" smtClean="0"/>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pPr>
              <a:defRPr/>
            </a:pPr>
            <a:r>
              <a:rPr lang="en-US" smtClean="0"/>
              <a:t>|</a:t>
            </a:r>
            <a:fld id="{23BEB6C1-84FD-4EF3-AF9E-A300D8B8C950}" type="slidenum">
              <a:rPr lang="en-US" smtClean="0"/>
              <a:pPr>
                <a:defRPr/>
              </a:pPr>
              <a:t>‹#›</a:t>
            </a:fld>
            <a:endParaRPr lang="en-US"/>
          </a:p>
        </p:txBody>
      </p:sp>
    </p:spTree>
    <p:extLst>
      <p:ext uri="{BB962C8B-B14F-4D97-AF65-F5344CB8AC3E}">
        <p14:creationId xmlns:p14="http://schemas.microsoft.com/office/powerpoint/2010/main" val="302257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 name="Rectangle 7"/>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6325" name="Rectangle 5"/>
          <p:cNvSpPr>
            <a:spLocks noGrp="1" noChangeArrowheads="1"/>
          </p:cNvSpPr>
          <p:nvPr>
            <p:ph type="ctrTitle"/>
          </p:nvPr>
        </p:nvSpPr>
        <p:spPr>
          <a:xfrm>
            <a:off x="392114" y="1870075"/>
            <a:ext cx="8345487" cy="2201863"/>
          </a:xfrm>
        </p:spPr>
        <p:txBody>
          <a:bodyPr/>
          <a:lstStyle>
            <a:lvl1pPr>
              <a:defRPr sz="5400"/>
            </a:lvl1pPr>
          </a:lstStyle>
          <a:p>
            <a:r>
              <a:rPr lang="en-US"/>
              <a:t>Click to edit Master title style</a:t>
            </a:r>
          </a:p>
        </p:txBody>
      </p:sp>
      <p:sp>
        <p:nvSpPr>
          <p:cNvPr id="56326" name="Rectangle 6"/>
          <p:cNvSpPr>
            <a:spLocks noGrp="1" noChangeArrowheads="1"/>
          </p:cNvSpPr>
          <p:nvPr>
            <p:ph type="subTitle" idx="1"/>
          </p:nvPr>
        </p:nvSpPr>
        <p:spPr>
          <a:xfrm>
            <a:off x="392114" y="4189413"/>
            <a:ext cx="8345487" cy="21018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a:t>Click to edit Master subtitle style</a:t>
            </a:r>
          </a:p>
        </p:txBody>
      </p:sp>
    </p:spTree>
    <p:extLst>
      <p:ext uri="{BB962C8B-B14F-4D97-AF65-F5344CB8AC3E}">
        <p14:creationId xmlns:p14="http://schemas.microsoft.com/office/powerpoint/2010/main" val="1533161353"/>
      </p:ext>
    </p:extLst>
  </p:cSld>
  <p:clrMapOvr>
    <a:masterClrMapping/>
  </p:clrMapOvr>
  <p:transition>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9" name="grid"/>
          <p:cNvGrpSpPr/>
          <p:nvPr userDrawn="1"/>
        </p:nvGrpSpPr>
        <p:grpSpPr>
          <a:xfrm>
            <a:off x="-3" y="0"/>
            <a:ext cx="9144011" cy="6858000"/>
            <a:chOff x="-3" y="0"/>
            <a:chExt cx="9144011" cy="6858000"/>
          </a:xfrm>
        </p:grpSpPr>
        <p:grpSp>
          <p:nvGrpSpPr>
            <p:cNvPr id="10" name="Group 9"/>
            <p:cNvGrpSpPr/>
            <p:nvPr userDrawn="1"/>
          </p:nvGrpSpPr>
          <p:grpSpPr>
            <a:xfrm>
              <a:off x="-3" y="0"/>
              <a:ext cx="9144011" cy="6858000"/>
              <a:chOff x="-3" y="0"/>
              <a:chExt cx="9144011" cy="6858000"/>
            </a:xfrm>
          </p:grpSpPr>
          <p:grpSp>
            <p:nvGrpSpPr>
              <p:cNvPr id="12" name="Group 41"/>
              <p:cNvGrpSpPr/>
              <p:nvPr userDrawn="1"/>
            </p:nvGrpSpPr>
            <p:grpSpPr>
              <a:xfrm>
                <a:off x="3954578" y="0"/>
                <a:ext cx="5178519" cy="6858000"/>
                <a:chOff x="3954578" y="0"/>
                <a:chExt cx="5178519" cy="6858000"/>
              </a:xfrm>
            </p:grpSpPr>
            <p:cxnSp>
              <p:nvCxnSpPr>
                <p:cNvPr id="54" name="Straight Connector 53"/>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3" y="456356"/>
                <a:ext cx="9144011" cy="5958732"/>
                <a:chOff x="-3" y="456356"/>
                <a:chExt cx="9144011" cy="5958732"/>
              </a:xfrm>
            </p:grpSpPr>
            <p:cxnSp>
              <p:nvCxnSpPr>
                <p:cNvPr id="14" name="Straight Connector 13"/>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0" name="Group 29"/>
                <p:cNvGrpSpPr/>
                <p:nvPr userDrawn="1"/>
              </p:nvGrpSpPr>
              <p:grpSpPr>
                <a:xfrm>
                  <a:off x="1001862" y="457200"/>
                  <a:ext cx="7135564" cy="5957888"/>
                  <a:chOff x="1001862" y="0"/>
                  <a:chExt cx="7135564" cy="6858000"/>
                </a:xfrm>
              </p:grpSpPr>
              <p:cxnSp>
                <p:nvCxnSpPr>
                  <p:cNvPr id="31" name="Straight Connector 30"/>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cxnSp>
          <p:nvCxnSpPr>
            <p:cNvPr id="11" name="Straight Connector 10"/>
            <p:cNvCxnSpPr/>
            <p:nvPr userDrawn="1"/>
          </p:nvCxnSpPr>
          <p:spPr>
            <a:xfrm flipH="1">
              <a:off x="6551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userDrawn="1"/>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r>
              <a:rPr lang="en-US" dirty="0" smtClean="0"/>
              <a:t>Author, </a:t>
            </a:r>
            <a:fld id="{5373AB31-63BB-4639-A48B-D4FDA288098E}" type="datetime1">
              <a:rPr lang="en-US" smtClean="0"/>
              <a:pPr/>
              <a:t>2/22/2018</a:t>
            </a:fld>
            <a:r>
              <a:rPr lang="en-US" dirty="0" smtClean="0"/>
              <a:t>, Filename.ppt</a:t>
            </a:r>
            <a:r>
              <a:rPr lang="en-US" sz="800" dirty="0" smtClean="0"/>
              <a:t> </a:t>
            </a:r>
            <a:r>
              <a:rPr lang="en-US" sz="1000" dirty="0" smtClean="0"/>
              <a:t>| </a:t>
            </a:r>
            <a:fld id="{CB099491-B6D7-4AC4-914C-95D05A0D5F28}" type="slidenum">
              <a:rPr lang="en-US" sz="1000" smtClean="0"/>
              <a:pPr/>
              <a:t>‹#›</a:t>
            </a:fld>
            <a:endParaRPr lang="en-US" sz="1000" dirty="0"/>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dirty="0" smtClean="0"/>
              <a:t>BOEING PROPRIETARY</a:t>
            </a:r>
            <a:endParaRPr lang="en-US" dirty="0"/>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smtClean="0"/>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59" name="Rectangle 14"/>
          <p:cNvSpPr/>
          <p:nvPr userDrawn="1"/>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179780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39784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78284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t>|</a:t>
            </a:r>
            <a:fld id="{B4BBD797-F967-426D-B9A1-A8AE9F2EF22E}" type="slidenum">
              <a:rPr lang="en-US"/>
              <a:pPr>
                <a:defRPr/>
              </a:pPr>
              <a:t>‹#›</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t>BOEING PROPRIETARY</a:t>
            </a:r>
          </a:p>
        </p:txBody>
      </p:sp>
      <p:sp>
        <p:nvSpPr>
          <p:cNvPr id="6"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
        <p:nvSpPr>
          <p:cNvPr id="8" name="Text Placeholder 7"/>
          <p:cNvSpPr>
            <a:spLocks noGrp="1"/>
          </p:cNvSpPr>
          <p:nvPr>
            <p:ph type="body" sz="quarter" idx="12"/>
          </p:nvPr>
        </p:nvSpPr>
        <p:spPr>
          <a:xfrm>
            <a:off x="455613" y="1260793"/>
            <a:ext cx="8231187" cy="249299"/>
          </a:xfrm>
        </p:spPr>
        <p:txBody>
          <a:bodyPr/>
          <a:lstStyle>
            <a:lvl1pPr marL="0" indent="0">
              <a:buFontTx/>
              <a:buNone/>
              <a:defRPr sz="1800"/>
            </a:lvl1pPr>
          </a:lstStyle>
          <a:p>
            <a:pPr lvl="0"/>
            <a:r>
              <a:rPr lang="en-US" smtClean="0"/>
              <a:t>Click to edit Master text styles</a:t>
            </a:r>
          </a:p>
        </p:txBody>
      </p:sp>
    </p:spTree>
    <p:extLst>
      <p:ext uri="{BB962C8B-B14F-4D97-AF65-F5344CB8AC3E}">
        <p14:creationId xmlns:p14="http://schemas.microsoft.com/office/powerpoint/2010/main" val="2135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a:t>BOEING PROPRIETARY</a:t>
            </a:r>
          </a:p>
        </p:txBody>
      </p:sp>
      <p:sp>
        <p:nvSpPr>
          <p:cNvPr id="5"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7081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t>BOEING PROPRIETARY</a:t>
            </a:r>
          </a:p>
        </p:txBody>
      </p:sp>
      <p:sp>
        <p:nvSpPr>
          <p:cNvPr id="4"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356826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92275"/>
            <a:ext cx="4073525"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5"/>
            <a:ext cx="4075112" cy="159736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t>BOEING PROPRIETARY</a:t>
            </a:r>
          </a:p>
        </p:txBody>
      </p:sp>
      <p:sp>
        <p:nvSpPr>
          <p:cNvPr id="7" name="Slide Number Placeholder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175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lvl1pPr>
              <a:defRPr/>
            </a:lvl1pPr>
          </a:lstStyle>
          <a:p>
            <a:r>
              <a:rPr lang="en-US"/>
              <a:t>BOEING PROPRIETARY</a:t>
            </a:r>
          </a:p>
        </p:txBody>
      </p:sp>
      <p:sp>
        <p:nvSpPr>
          <p:cNvPr id="9" name="Title 1"/>
          <p:cNvSpPr>
            <a:spLocks noGrp="1"/>
          </p:cNvSpPr>
          <p:nvPr>
            <p:ph type="title"/>
          </p:nvPr>
        </p:nvSpPr>
        <p:spPr>
          <a:xfrm>
            <a:off x="455613" y="376238"/>
            <a:ext cx="8259762" cy="876300"/>
          </a:xfrm>
        </p:spPr>
        <p:txBody>
          <a:bodyPr/>
          <a:lstStyle/>
          <a:p>
            <a:r>
              <a:rPr lang="en-US" smtClean="0"/>
              <a:t>Click to edit Master title style</a:t>
            </a:r>
            <a:endParaRPr lang="en-US" dirty="0"/>
          </a:p>
        </p:txBody>
      </p:sp>
      <p:sp>
        <p:nvSpPr>
          <p:cNvPr id="10" name="Text Placeholder 2"/>
          <p:cNvSpPr>
            <a:spLocks noGrp="1"/>
          </p:cNvSpPr>
          <p:nvPr>
            <p:ph type="body" idx="1"/>
          </p:nvPr>
        </p:nvSpPr>
        <p:spPr>
          <a:xfrm>
            <a:off x="457200" y="1997720"/>
            <a:ext cx="4040188"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457200" y="2302419"/>
            <a:ext cx="4040188"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4"/>
          <p:cNvSpPr>
            <a:spLocks noGrp="1"/>
          </p:cNvSpPr>
          <p:nvPr>
            <p:ph type="body" sz="quarter" idx="3"/>
          </p:nvPr>
        </p:nvSpPr>
        <p:spPr>
          <a:xfrm>
            <a:off x="4591860" y="1997720"/>
            <a:ext cx="4041775" cy="304699"/>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4"/>
          </p:nvPr>
        </p:nvSpPr>
        <p:spPr>
          <a:xfrm>
            <a:off x="4591860" y="2302419"/>
            <a:ext cx="4041775" cy="1597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6"/>
          <p:cNvSpPr>
            <a:spLocks noGrp="1" noChangeArrowheads="1"/>
          </p:cNvSpPr>
          <p:nvPr>
            <p:ph type="sldNum" sz="quarter" idx="12"/>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lvl1pPr>
          </a:lstStyle>
          <a:p>
            <a:r>
              <a:rPr lang="en-US" dirty="0" smtClean="0"/>
              <a:t>Author, </a:t>
            </a:r>
            <a:fld id="{D72BAC86-7CA1-47DD-8EAD-39EA91178256}" type="datetime1">
              <a:rPr lang="en-US" smtClean="0"/>
              <a:pPr/>
              <a:t>2/22/2018</a:t>
            </a:fld>
            <a:r>
              <a:rPr lang="en-US" dirty="0" smtClean="0"/>
              <a:t>, Filename.ppt</a:t>
            </a:r>
            <a:r>
              <a:rPr lang="en-US" sz="800" dirty="0" smtClean="0"/>
              <a:t> </a:t>
            </a:r>
            <a:r>
              <a:rPr lang="en-US" sz="1000" dirty="0" smtClean="0"/>
              <a:t>| </a:t>
            </a:r>
            <a:fld id="{689318A1-174D-4DEE-8106-03A37B9BCF15}" type="slidenum">
              <a:rPr lang="en-US" sz="1000" smtClean="0"/>
              <a:pPr/>
              <a:t>‹#›</a:t>
            </a:fld>
            <a:endParaRPr lang="en-US" sz="1000" dirty="0"/>
          </a:p>
        </p:txBody>
      </p:sp>
    </p:spTree>
    <p:extLst>
      <p:ext uri="{BB962C8B-B14F-4D97-AF65-F5344CB8AC3E}">
        <p14:creationId xmlns:p14="http://schemas.microsoft.com/office/powerpoint/2010/main" val="244959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9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95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t>|</a:t>
            </a:r>
            <a:fld id="{546A297E-AD57-4D0D-965E-F5527B3756EF}" type="slidenum">
              <a:rPr lang="en-US"/>
              <a:pPr>
                <a:defRPr/>
              </a:pPr>
              <a:t>‹#›</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2113" y="411163"/>
            <a:ext cx="8345487" cy="7477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8938" y="1692275"/>
            <a:ext cx="8345487" cy="4757738"/>
          </a:xfrm>
        </p:spPr>
        <p:txBody>
          <a:bodyPr/>
          <a:lstStyle/>
          <a:p>
            <a:pPr lvl="0"/>
            <a:endParaRPr lang="en-US" noProof="0" smtClean="0"/>
          </a:p>
        </p:txBody>
      </p:sp>
      <p:sp>
        <p:nvSpPr>
          <p:cNvPr id="4" name="Rectangle 2"/>
          <p:cNvSpPr>
            <a:spLocks noGrp="1" noChangeArrowheads="1"/>
          </p:cNvSpPr>
          <p:nvPr>
            <p:ph type="sldNum" sz="quarter" idx="10"/>
          </p:nvPr>
        </p:nvSpPr>
        <p:spPr>
          <a:ln/>
        </p:spPr>
        <p:txBody>
          <a:bodyPr/>
          <a:lstStyle>
            <a:lvl1pPr>
              <a:defRPr/>
            </a:lvl1pPr>
          </a:lstStyle>
          <a:p>
            <a:pPr>
              <a:defRPr/>
            </a:pPr>
            <a:r>
              <a:rPr lang="en-US"/>
              <a:t>|</a:t>
            </a:r>
            <a:fld id="{BD3EFAF5-2DB3-4F2C-9C39-BB12CDE007C9}" type="slidenum">
              <a:rPr lang="en-US"/>
              <a:pPr>
                <a:defRPr/>
              </a:pPr>
              <a:t>‹#›</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 name="Rectangle 4"/>
          <p:cNvSpPr>
            <a:spLocks noChangeArrowheads="1"/>
          </p:cNvSpPr>
          <p:nvPr userDrawn="1"/>
        </p:nvSpPr>
        <p:spPr bwMode="auto">
          <a:xfrm>
            <a:off x="390525" y="6427788"/>
            <a:ext cx="2674938" cy="203200"/>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FFFFFF"/>
                </a:solidFill>
                <a:latin typeface="Arial" charset="0"/>
              </a:rPr>
              <a:t>BOEING is a trademark of Boeing Management Company.</a:t>
            </a:r>
          </a:p>
          <a:p>
            <a:pPr defTabSz="820665" eaLnBrk="0" hangingPunct="0">
              <a:defRPr/>
            </a:pPr>
            <a:r>
              <a:rPr lang="en-US" sz="600" dirty="0">
                <a:solidFill>
                  <a:srgbClr val="FFFFFF"/>
                </a:solidFill>
                <a:latin typeface="Arial" charset="0"/>
              </a:rPr>
              <a:t>Copyright © 2005 Boeing. All rights reserved.</a:t>
            </a:r>
          </a:p>
        </p:txBody>
      </p:sp>
      <p:sp>
        <p:nvSpPr>
          <p:cNvPr id="6" name="Rectangle 7"/>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6325" name="Rectangle 5"/>
          <p:cNvSpPr>
            <a:spLocks noGrp="1" noChangeArrowheads="1"/>
          </p:cNvSpPr>
          <p:nvPr>
            <p:ph type="ctrTitle"/>
          </p:nvPr>
        </p:nvSpPr>
        <p:spPr>
          <a:xfrm>
            <a:off x="392114" y="1870075"/>
            <a:ext cx="8345487" cy="2201863"/>
          </a:xfrm>
        </p:spPr>
        <p:txBody>
          <a:bodyPr/>
          <a:lstStyle>
            <a:lvl1pPr>
              <a:defRPr sz="5400"/>
            </a:lvl1pPr>
          </a:lstStyle>
          <a:p>
            <a:r>
              <a:rPr lang="en-US"/>
              <a:t>Click to edit Master title style</a:t>
            </a:r>
          </a:p>
        </p:txBody>
      </p:sp>
      <p:sp>
        <p:nvSpPr>
          <p:cNvPr id="56326" name="Rectangle 6"/>
          <p:cNvSpPr>
            <a:spLocks noGrp="1" noChangeArrowheads="1"/>
          </p:cNvSpPr>
          <p:nvPr>
            <p:ph type="subTitle" idx="1"/>
          </p:nvPr>
        </p:nvSpPr>
        <p:spPr>
          <a:xfrm>
            <a:off x="392114" y="4189413"/>
            <a:ext cx="8345487" cy="21018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a:t>Click to edit Master subtitle style</a:t>
            </a:r>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anchor="ctr"/>
          <a:lstStyle/>
          <a:p>
            <a:pPr eaLnBrk="0" hangingPunct="0">
              <a:defRPr/>
            </a:pPr>
            <a:endParaRPr lang="en-US" sz="1400" i="1" dirty="0">
              <a:solidFill>
                <a:srgbClr val="000000"/>
              </a:solidFill>
            </a:endParaRPr>
          </a:p>
        </p:txBody>
      </p:sp>
      <p:grpSp>
        <p:nvGrpSpPr>
          <p:cNvPr id="3" name="Group 8"/>
          <p:cNvGrpSpPr>
            <a:grpSpLocks/>
          </p:cNvGrpSpPr>
          <p:nvPr userDrawn="1"/>
        </p:nvGrpSpPr>
        <p:grpSpPr bwMode="auto">
          <a:xfrm>
            <a:off x="0" y="1296988"/>
            <a:ext cx="9144000" cy="298450"/>
            <a:chOff x="0" y="730"/>
            <a:chExt cx="5760" cy="188"/>
          </a:xfrm>
        </p:grpSpPr>
        <p:sp>
          <p:nvSpPr>
            <p:cNvPr id="4"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eaLnBrk="0" hangingPunct="0">
                <a:defRPr/>
              </a:pPr>
              <a:endParaRPr lang="en-US" sz="1400" i="1" dirty="0">
                <a:solidFill>
                  <a:srgbClr val="000000"/>
                </a:solidFill>
              </a:endParaRPr>
            </a:p>
          </p:txBody>
        </p:sp>
        <p:sp>
          <p:nvSpPr>
            <p:cNvPr id="5" name="Text Box 10"/>
            <p:cNvSpPr txBox="1">
              <a:spLocks noChangeArrowheads="1"/>
            </p:cNvSpPr>
            <p:nvPr userDrawn="1"/>
          </p:nvSpPr>
          <p:spPr bwMode="auto">
            <a:xfrm>
              <a:off x="0" y="730"/>
              <a:ext cx="2880" cy="173"/>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a:solidFill>
                    <a:srgbClr val="FFFFFF"/>
                  </a:solidFill>
                </a:rPr>
                <a:t>Enterprise Symetra Talent  Management</a:t>
              </a:r>
              <a:endParaRPr lang="en-US" sz="1200" b="1">
                <a:solidFill>
                  <a:srgbClr val="FFFFFF"/>
                </a:solidFill>
              </a:endParaRPr>
            </a:p>
          </p:txBody>
        </p:sp>
      </p:grpSp>
      <p:sp>
        <p:nvSpPr>
          <p:cNvPr id="6"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a:defRPr/>
            </a:pPr>
            <a:fld id="{3B4445A0-93B2-4580-9AFE-0D8BA8FADEE2}" type="datetimeFigureOut">
              <a:rPr lang="en-US"/>
              <a:pPr>
                <a:defRPr/>
              </a:pPr>
              <a:t>2/22/2018</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5E522FC-FF6E-405D-98F1-834BD4878F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no_grid">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8" y="361950"/>
            <a:ext cx="1838325" cy="442913"/>
          </a:xfrm>
          <a:prstGeom prst="rect">
            <a:avLst/>
          </a:prstGeom>
          <a:noFill/>
        </p:spPr>
      </p:pic>
      <p:sp>
        <p:nvSpPr>
          <p:cNvPr id="31813" name="Rectangle 69"/>
          <p:cNvSpPr>
            <a:spLocks noChangeArrowheads="1"/>
          </p:cNvSpPr>
          <p:nvPr/>
        </p:nvSpPr>
        <p:spPr bwMode="auto">
          <a:xfrm>
            <a:off x="439738" y="6658300"/>
            <a:ext cx="2065337"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p>
        </p:txBody>
      </p:sp>
      <p:sp>
        <p:nvSpPr>
          <p:cNvPr id="31814" name="Rectangle 70"/>
          <p:cNvSpPr>
            <a:spLocks noGrp="1" noChangeArrowheads="1"/>
          </p:cNvSpPr>
          <p:nvPr>
            <p:ph type="sldNum" sz="quarter" idx="4"/>
          </p:nvPr>
        </p:nvSpPr>
        <p:spPr/>
        <p:txBody>
          <a:bodyPr/>
          <a:lstStyle>
            <a:lvl1pPr>
              <a:defRPr>
                <a:solidFill>
                  <a:schemeClr val="bg1">
                    <a:lumMod val="50000"/>
                  </a:schemeClr>
                </a:solidFill>
              </a:defRPr>
            </a:lvl1pPr>
          </a:lstStyle>
          <a:p>
            <a:pPr>
              <a:defRPr/>
            </a:pPr>
            <a:r>
              <a:rPr lang="en-US" smtClean="0"/>
              <a:t>|</a:t>
            </a:r>
            <a:fld id="{23BEB6C1-84FD-4EF3-AF9E-A300D8B8C950}" type="slidenum">
              <a:rPr lang="en-US" smtClean="0"/>
              <a:pPr>
                <a:defRPr/>
              </a:pPr>
              <a:t>‹#›</a:t>
            </a:fld>
            <a:endParaRPr lang="en-US"/>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pPr>
              <a:defRPr/>
            </a:pPr>
            <a:endParaRPr lang="en-US"/>
          </a:p>
        </p:txBody>
      </p:sp>
      <p:sp>
        <p:nvSpPr>
          <p:cNvPr id="57" name="text_Title"/>
          <p:cNvSpPr>
            <a:spLocks noGrp="1" noChangeArrowheads="1"/>
          </p:cNvSpPr>
          <p:nvPr>
            <p:ph type="ctrTitle" sz="quarter"/>
          </p:nvPr>
        </p:nvSpPr>
        <p:spPr>
          <a:xfrm>
            <a:off x="457200" y="2104046"/>
            <a:ext cx="8254011" cy="830997"/>
          </a:xfrm>
          <a:ln algn="ctr"/>
        </p:spPr>
        <p:txBody>
          <a:bodyPr lIns="0" tIns="0" rIns="0" bIns="0" anchor="b" anchorCtr="0"/>
          <a:lstStyle>
            <a:lvl1pPr algn="l">
              <a:lnSpc>
                <a:spcPct val="100000"/>
              </a:lnSpc>
              <a:spcBef>
                <a:spcPts val="0"/>
              </a:spcBef>
              <a:defRPr sz="5400" b="0">
                <a:solidFill>
                  <a:schemeClr val="tx2"/>
                </a:solidFill>
                <a:effectLst/>
              </a:defRPr>
            </a:lvl1pPr>
          </a:lstStyle>
          <a:p>
            <a:r>
              <a:rPr lang="en-US" smtClean="0"/>
              <a:t>Click to edit Master title style</a:t>
            </a:r>
            <a:endParaRPr lang="en-US" dirty="0"/>
          </a:p>
        </p:txBody>
      </p:sp>
      <p:sp>
        <p:nvSpPr>
          <p:cNvPr id="58" name="Rectangle 10"/>
          <p:cNvSpPr>
            <a:spLocks noGrp="1" noChangeArrowheads="1"/>
          </p:cNvSpPr>
          <p:nvPr>
            <p:ph type="subTitle" idx="1"/>
          </p:nvPr>
        </p:nvSpPr>
        <p:spPr>
          <a:xfrm>
            <a:off x="457200" y="4688334"/>
            <a:ext cx="8245475" cy="332399"/>
          </a:xfrm>
        </p:spPr>
        <p:txBody>
          <a:bodyPr/>
          <a:lstStyle>
            <a:lvl1pPr marL="0" indent="0">
              <a:spcBef>
                <a:spcPct val="0"/>
              </a:spcBef>
              <a:buFont typeface="Wingdings" pitchFamily="2" charset="2"/>
              <a:buNone/>
              <a:defRPr sz="2400" b="0">
                <a:solidFill>
                  <a:srgbClr val="394A59"/>
                </a:solidFill>
              </a:defRPr>
            </a:lvl1pPr>
          </a:lstStyle>
          <a:p>
            <a:r>
              <a:rPr lang="en-US" smtClean="0"/>
              <a:t>Click to edit Master subtitle style</a:t>
            </a:r>
            <a:endParaRPr lang="en-US" dirty="0"/>
          </a:p>
        </p:txBody>
      </p:sp>
      <p:sp>
        <p:nvSpPr>
          <p:cNvPr id="59" name="Rectangle 14"/>
          <p:cNvSpPr/>
          <p:nvPr/>
        </p:nvSpPr>
        <p:spPr>
          <a:xfrm>
            <a:off x="454148" y="5959647"/>
            <a:ext cx="8405371" cy="461665"/>
          </a:xfrm>
          <a:prstGeom prst="rect">
            <a:avLst/>
          </a:prstGeom>
        </p:spPr>
        <p:txBody>
          <a:bodyPr wrap="square" lIns="0" tIns="0" rIns="0" bIns="0">
            <a:spAutoFit/>
          </a:bodyPr>
          <a:lstStyle/>
          <a:p>
            <a:pPr algn="l" eaLnBrk="0" hangingPunct="0"/>
            <a:r>
              <a:rPr lang="en-US" sz="600" b="1" kern="1200" baseline="0" dirty="0" smtClean="0">
                <a:solidFill>
                  <a:schemeClr val="bg1">
                    <a:lumMod val="50000"/>
                  </a:schemeClr>
                </a:solidFill>
                <a:latin typeface="Arial" charset="0"/>
                <a:ea typeface="ＭＳ Ｐゴシック" pitchFamily="1" charset="-128"/>
                <a:cs typeface="+mn-cs"/>
              </a:rPr>
              <a:t>Proprietary:</a:t>
            </a:r>
          </a:p>
          <a:p>
            <a:pPr algn="l" eaLnBrk="0" hangingPunct="0"/>
            <a:r>
              <a:rPr lang="en-US" sz="600" kern="1200" baseline="0" dirty="0" smtClean="0">
                <a:solidFill>
                  <a:schemeClr val="bg1">
                    <a:lumMod val="50000"/>
                  </a:schemeClr>
                </a:solidFill>
                <a:latin typeface="Arial" charset="0"/>
                <a:ea typeface="ＭＳ Ｐゴシック" pitchFamily="1" charset="-128"/>
                <a:cs typeface="+mn-cs"/>
              </a:rPr>
              <a:t>The information contained herein is proprietary to The Boeing Company and shall not be reproduced or disclosed in whole or in part or used for any reason except when such user possesses direct, written authorization from The Boeing Company.</a:t>
            </a:r>
          </a:p>
          <a:p>
            <a:pPr algn="l" eaLnBrk="0" hangingPunct="0"/>
            <a:endParaRPr lang="en-US" sz="600" kern="1200" baseline="0" dirty="0" smtClean="0">
              <a:solidFill>
                <a:schemeClr val="bg1">
                  <a:lumMod val="50000"/>
                </a:schemeClr>
              </a:solidFill>
              <a:latin typeface="Arial" charset="0"/>
              <a:ea typeface="ＭＳ Ｐゴシック" pitchFamily="1" charset="-128"/>
              <a:cs typeface="+mn-cs"/>
            </a:endParaRPr>
          </a:p>
          <a:p>
            <a:pPr algn="l" eaLnBrk="0" hangingPunct="0"/>
            <a:r>
              <a:rPr lang="en-US" sz="600" kern="1200" dirty="0" smtClean="0">
                <a:solidFill>
                  <a:schemeClr val="bg1">
                    <a:lumMod val="50000"/>
                  </a:schemeClr>
                </a:solidFill>
                <a:latin typeface="Arial" charset="0"/>
                <a:ea typeface="+mn-ea"/>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spTree>
    <p:extLst>
      <p:ext uri="{BB962C8B-B14F-4D97-AF65-F5344CB8AC3E}">
        <p14:creationId xmlns:p14="http://schemas.microsoft.com/office/powerpoint/2010/main" val="267154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slide" Target="../slides/slide2.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0.xml"/><Relationship Id="rId1" Type="http://schemas.openxmlformats.org/officeDocument/2006/relationships/slideLayout" Target="../slideLayouts/slideLayout27.xml"/><Relationship Id="rId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11.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45.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4.xml"/><Relationship Id="rId1" Type="http://schemas.openxmlformats.org/officeDocument/2006/relationships/slideLayout" Target="../slideLayouts/slideLayout46.xml"/><Relationship Id="rId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5.xml"/><Relationship Id="rId4"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 Target="../slides/slide2.xml"/><Relationship Id="rId5" Type="http://schemas.openxmlformats.org/officeDocument/2006/relationships/slideLayout" Target="../slideLayouts/slideLayout13.xml"/><Relationship Id="rId10" Type="http://schemas.openxmlformats.org/officeDocument/2006/relationships/theme" Target="../theme/theme7.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1" tIns="9141" rIns="9141" bIns="9141" numCol="1" anchor="t" anchorCtr="0" compatLnSpc="1">
            <a:prstTxWarp prst="textNoShape">
              <a:avLst/>
            </a:prstTxWarp>
          </a:bodyPr>
          <a:lstStyle>
            <a:lvl1pPr algn="r" eaLnBrk="0" hangingPunct="0">
              <a:defRPr sz="1000" i="0">
                <a:solidFill>
                  <a:srgbClr val="000000"/>
                </a:solidFill>
                <a:latin typeface="Arial" charset="0"/>
              </a:defRPr>
            </a:lvl1pPr>
          </a:lstStyle>
          <a:p>
            <a:pPr>
              <a:defRPr/>
            </a:pPr>
            <a:r>
              <a:rPr lang="en-US"/>
              <a:t>|</a:t>
            </a:r>
            <a:fld id="{23BEB6C1-84FD-4EF3-AF9E-A300D8B8C950}"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3076"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000000"/>
                </a:solidFill>
                <a:latin typeface="Arial" charset="0"/>
              </a:rPr>
              <a:t>Copyright © 2005 Boeing. All rights reserved.</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1" tIns="9141" rIns="9141" bIns="9141" numCol="1" anchor="t" anchorCtr="0" compatLnSpc="1">
            <a:prstTxWarp prst="textNoShape">
              <a:avLst/>
            </a:prstTxWarp>
          </a:bodyPr>
          <a:lstStyle>
            <a:lvl1pPr algn="ctr" eaLnBrk="0" hangingPunct="0">
              <a:defRPr sz="1000" i="0">
                <a:solidFill>
                  <a:srgbClr val="000000"/>
                </a:solidFill>
                <a:latin typeface="Arial" charset="0"/>
              </a:defRPr>
            </a:lvl1pPr>
          </a:lstStyle>
          <a:p>
            <a:pPr>
              <a:defRPr/>
            </a:pPr>
            <a:endParaRPr lang="en-US"/>
          </a:p>
        </p:txBody>
      </p:sp>
      <p:grpSp>
        <p:nvGrpSpPr>
          <p:cNvPr id="3080"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5306"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latin typeface="Arial" charset="0"/>
                </a:rPr>
                <a:t>Supply Chain Management at Boeing</a:t>
              </a:r>
              <a:endParaRPr lang="en-US" sz="1200" b="1" dirty="0">
                <a:solidFill>
                  <a:srgbClr val="FFFFFF"/>
                </a:solidFill>
                <a:latin typeface="Arial" charset="0"/>
              </a:endParaRPr>
            </a:p>
          </p:txBody>
        </p:sp>
      </p:grpSp>
      <p:sp>
        <p:nvSpPr>
          <p:cNvPr id="55307" name="AutoShape 11">
            <a:hlinkClick r:id="rId5"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4045" r:id="rId1"/>
    <p:sldLayoutId id="2147484041" r:id="rId2"/>
    <p:sldLayoutId id="2147484046" r:id="rId3"/>
  </p:sldLayoutIdLst>
  <p:transition>
    <p:pull dir="ru"/>
  </p:transition>
  <p:txStyles>
    <p:titleStyle>
      <a:lvl1pPr algn="l" defTabSz="1019175"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19175" rtl="0" eaLnBrk="0" fontAlgn="base" hangingPunct="0">
        <a:lnSpc>
          <a:spcPct val="90000"/>
        </a:lnSpc>
        <a:spcBef>
          <a:spcPct val="0"/>
        </a:spcBef>
        <a:spcAft>
          <a:spcPct val="0"/>
        </a:spcAft>
        <a:defRPr sz="3200" b="1">
          <a:solidFill>
            <a:schemeClr val="bg1"/>
          </a:solidFill>
          <a:latin typeface="Arial" charset="0"/>
        </a:defRPr>
      </a:lvl2pPr>
      <a:lvl3pPr algn="l" defTabSz="1019175" rtl="0" eaLnBrk="0" fontAlgn="base" hangingPunct="0">
        <a:lnSpc>
          <a:spcPct val="90000"/>
        </a:lnSpc>
        <a:spcBef>
          <a:spcPct val="0"/>
        </a:spcBef>
        <a:spcAft>
          <a:spcPct val="0"/>
        </a:spcAft>
        <a:defRPr sz="3200" b="1">
          <a:solidFill>
            <a:schemeClr val="bg1"/>
          </a:solidFill>
          <a:latin typeface="Arial" charset="0"/>
        </a:defRPr>
      </a:lvl3pPr>
      <a:lvl4pPr algn="l" defTabSz="1019175" rtl="0" eaLnBrk="0" fontAlgn="base" hangingPunct="0">
        <a:lnSpc>
          <a:spcPct val="90000"/>
        </a:lnSpc>
        <a:spcBef>
          <a:spcPct val="0"/>
        </a:spcBef>
        <a:spcAft>
          <a:spcPct val="0"/>
        </a:spcAft>
        <a:defRPr sz="3200" b="1">
          <a:solidFill>
            <a:schemeClr val="bg1"/>
          </a:solidFill>
          <a:latin typeface="Arial" charset="0"/>
        </a:defRPr>
      </a:lvl4pPr>
      <a:lvl5pPr algn="l" defTabSz="1019175" rtl="0" eaLnBrk="0" fontAlgn="base" hangingPunct="0">
        <a:lnSpc>
          <a:spcPct val="90000"/>
        </a:lnSpc>
        <a:spcBef>
          <a:spcPct val="0"/>
        </a:spcBef>
        <a:spcAft>
          <a:spcPct val="0"/>
        </a:spcAft>
        <a:defRPr sz="3200" b="1">
          <a:solidFill>
            <a:schemeClr val="bg1"/>
          </a:solidFill>
          <a:latin typeface="Arial" charset="0"/>
        </a:defRPr>
      </a:lvl5pPr>
      <a:lvl6pPr marL="457159" algn="l" defTabSz="1020672" rtl="0" fontAlgn="base">
        <a:lnSpc>
          <a:spcPct val="90000"/>
        </a:lnSpc>
        <a:spcBef>
          <a:spcPct val="0"/>
        </a:spcBef>
        <a:spcAft>
          <a:spcPct val="0"/>
        </a:spcAft>
        <a:defRPr sz="3200" b="1">
          <a:solidFill>
            <a:schemeClr val="bg1"/>
          </a:solidFill>
          <a:latin typeface="Arial" charset="0"/>
        </a:defRPr>
      </a:lvl6pPr>
      <a:lvl7pPr marL="914318" algn="l" defTabSz="1020672" rtl="0" fontAlgn="base">
        <a:lnSpc>
          <a:spcPct val="90000"/>
        </a:lnSpc>
        <a:spcBef>
          <a:spcPct val="0"/>
        </a:spcBef>
        <a:spcAft>
          <a:spcPct val="0"/>
        </a:spcAft>
        <a:defRPr sz="3200" b="1">
          <a:solidFill>
            <a:schemeClr val="bg1"/>
          </a:solidFill>
          <a:latin typeface="Arial" charset="0"/>
        </a:defRPr>
      </a:lvl7pPr>
      <a:lvl8pPr marL="1371477" algn="l" defTabSz="1020672" rtl="0" fontAlgn="base">
        <a:lnSpc>
          <a:spcPct val="90000"/>
        </a:lnSpc>
        <a:spcBef>
          <a:spcPct val="0"/>
        </a:spcBef>
        <a:spcAft>
          <a:spcPct val="0"/>
        </a:spcAft>
        <a:defRPr sz="3200" b="1">
          <a:solidFill>
            <a:schemeClr val="bg1"/>
          </a:solidFill>
          <a:latin typeface="Arial" charset="0"/>
        </a:defRPr>
      </a:lvl8pPr>
      <a:lvl9pPr marL="1828637" algn="l" defTabSz="1020672" rtl="0" fontAlgn="base">
        <a:lnSpc>
          <a:spcPct val="90000"/>
        </a:lnSpc>
        <a:spcBef>
          <a:spcPct val="0"/>
        </a:spcBef>
        <a:spcAft>
          <a:spcPct val="0"/>
        </a:spcAft>
        <a:defRPr sz="3200" b="1">
          <a:solidFill>
            <a:schemeClr val="bg1"/>
          </a:solidFill>
          <a:latin typeface="Arial" charset="0"/>
        </a:defRPr>
      </a:lvl9pPr>
    </p:titleStyle>
    <p:bodyStyle>
      <a:lvl1pPr marL="168275" indent="-168275"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4350" indent="-166688"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56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1985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14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07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23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39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550"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93"/>
            <a:ext cx="9146382" cy="6858000"/>
          </a:xfrm>
          <a:prstGeom prst="rect">
            <a:avLst/>
          </a:prstGeom>
        </p:spPr>
      </p:pic>
      <p:pic>
        <p:nvPicPr>
          <p:cNvPr id="6" name="Picture 54" descr="Boeing_white_large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2990088"/>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21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smtClean="0">
                <a:solidFill>
                  <a:srgbClr val="FFFFFF"/>
                </a:solidFill>
                <a:latin typeface="Arial"/>
              </a:rPr>
              <a:t>Copyright © 2018 Boeing. All rights reserved.</a:t>
            </a:r>
            <a:endParaRPr lang="en-US" sz="600" dirty="0">
              <a:solidFill>
                <a:srgbClr val="FFFFFF"/>
              </a:solidFill>
              <a:latin typeface="Arial"/>
            </a:endParaRPr>
          </a:p>
        </p:txBody>
      </p:sp>
    </p:spTree>
    <p:extLst>
      <p:ext uri="{BB962C8B-B14F-4D97-AF65-F5344CB8AC3E}">
        <p14:creationId xmlns:p14="http://schemas.microsoft.com/office/powerpoint/2010/main" val="3115859364"/>
      </p:ext>
    </p:extLst>
  </p:cSld>
  <p:clrMap bg1="lt1" tx1="dk1" bg2="lt2" tx2="dk2" accent1="accent1" accent2="accent2" accent3="accent3" accent4="accent4" accent5="accent5" accent6="accent6" hlink="hlink" folHlink="folHlink"/>
  <p:sldLayoutIdLst>
    <p:sldLayoutId id="214748407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81" algn="ctr" rtl="0" eaLnBrk="1" fontAlgn="base" hangingPunct="1">
        <a:spcBef>
          <a:spcPct val="0"/>
        </a:spcBef>
        <a:spcAft>
          <a:spcPct val="0"/>
        </a:spcAft>
        <a:defRPr sz="4400">
          <a:solidFill>
            <a:schemeClr val="tx2"/>
          </a:solidFill>
          <a:latin typeface="Arial" charset="0"/>
        </a:defRPr>
      </a:lvl6pPr>
      <a:lvl7pPr marL="914361" algn="ctr" rtl="0" eaLnBrk="1" fontAlgn="base" hangingPunct="1">
        <a:spcBef>
          <a:spcPct val="0"/>
        </a:spcBef>
        <a:spcAft>
          <a:spcPct val="0"/>
        </a:spcAft>
        <a:defRPr sz="4400">
          <a:solidFill>
            <a:schemeClr val="tx2"/>
          </a:solidFill>
          <a:latin typeface="Arial" charset="0"/>
        </a:defRPr>
      </a:lvl7pPr>
      <a:lvl8pPr marL="1371543" algn="ctr" rtl="0" eaLnBrk="1" fontAlgn="base" hangingPunct="1">
        <a:spcBef>
          <a:spcPct val="0"/>
        </a:spcBef>
        <a:spcAft>
          <a:spcPct val="0"/>
        </a:spcAft>
        <a:defRPr sz="4400">
          <a:solidFill>
            <a:schemeClr val="tx2"/>
          </a:solidFill>
          <a:latin typeface="Arial" charset="0"/>
        </a:defRPr>
      </a:lvl8pPr>
      <a:lvl9pPr marL="1828724" algn="ctr"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495" indent="-228591" algn="l" rtl="0" eaLnBrk="1" fontAlgn="base" hangingPunct="1">
        <a:spcBef>
          <a:spcPct val="20000"/>
        </a:spcBef>
        <a:spcAft>
          <a:spcPct val="0"/>
        </a:spcAft>
        <a:buChar char="»"/>
        <a:defRPr sz="2000">
          <a:solidFill>
            <a:schemeClr val="tx1"/>
          </a:solidFill>
          <a:latin typeface="+mn-lt"/>
        </a:defRPr>
      </a:lvl6pPr>
      <a:lvl7pPr marL="2971676" indent="-228591" algn="l" rtl="0" eaLnBrk="1" fontAlgn="base" hangingPunct="1">
        <a:spcBef>
          <a:spcPct val="20000"/>
        </a:spcBef>
        <a:spcAft>
          <a:spcPct val="0"/>
        </a:spcAft>
        <a:buChar char="»"/>
        <a:defRPr sz="2000">
          <a:solidFill>
            <a:schemeClr val="tx1"/>
          </a:solidFill>
          <a:latin typeface="+mn-lt"/>
        </a:defRPr>
      </a:lvl7pPr>
      <a:lvl8pPr marL="3428857" indent="-228591" algn="l" rtl="0" eaLnBrk="1" fontAlgn="base" hangingPunct="1">
        <a:spcBef>
          <a:spcPct val="20000"/>
        </a:spcBef>
        <a:spcAft>
          <a:spcPct val="0"/>
        </a:spcAft>
        <a:buChar char="»"/>
        <a:defRPr sz="2000">
          <a:solidFill>
            <a:schemeClr val="tx1"/>
          </a:solidFill>
          <a:latin typeface="+mn-lt"/>
        </a:defRPr>
      </a:lvl8pPr>
      <a:lvl9pPr marL="3886038" indent="-228591"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endParaRPr lang="en-US" sz="600" dirty="0">
              <a:solidFill>
                <a:schemeClr val="bg1">
                  <a:lumMod val="50000"/>
                </a:schemeClr>
              </a:solidFill>
            </a:endParaRP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a:defRPr/>
            </a:pPr>
            <a:r>
              <a:rPr lang="en-US" smtClean="0"/>
              <a:t>|</a:t>
            </a:r>
            <a:fld id="{23BEB6C1-84FD-4EF3-AF9E-A300D8B8C950}" type="slidenum">
              <a:rPr lang="en-US" smtClean="0"/>
              <a:pPr>
                <a:defRPr/>
              </a:pPr>
              <a:t>‹#›</a:t>
            </a:fld>
            <a:endParaRPr lang="en-US"/>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pPr>
              <a:defRPr/>
            </a:pPr>
            <a:endParaRPr lang="en-US"/>
          </a:p>
        </p:txBody>
      </p:sp>
    </p:spTree>
    <p:extLst>
      <p:ext uri="{BB962C8B-B14F-4D97-AF65-F5344CB8AC3E}">
        <p14:creationId xmlns:p14="http://schemas.microsoft.com/office/powerpoint/2010/main" val="1196388504"/>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Boeing 12 column grid"/>
          <p:cNvGrpSpPr/>
          <p:nvPr/>
        </p:nvGrpSpPr>
        <p:grpSpPr>
          <a:xfrm>
            <a:off x="-3" y="456356"/>
            <a:ext cx="9144011" cy="5958732"/>
            <a:chOff x="-3" y="456356"/>
            <a:chExt cx="9144011"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5" name="Group 24"/>
            <p:cNvGrpSpPr/>
            <p:nvPr userDrawn="1"/>
          </p:nvGrpSpPr>
          <p:grpSpPr>
            <a:xfrm>
              <a:off x="1001862" y="457200"/>
              <a:ext cx="7135564" cy="5957888"/>
              <a:chOff x="1001862" y="0"/>
              <a:chExt cx="7135564"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endParaRPr lang="en-US" sz="600" dirty="0">
              <a:solidFill>
                <a:schemeClr val="bg1">
                  <a:lumMod val="50000"/>
                </a:schemeClr>
              </a:solidFill>
            </a:endParaRP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D72BAC86-7CA1-47DD-8EAD-39EA91178256}" type="datetime1">
              <a:rPr lang="en-US" smtClean="0"/>
              <a:pPr/>
              <a:t>2/22/2018</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Tree>
    <p:extLst>
      <p:ext uri="{BB962C8B-B14F-4D97-AF65-F5344CB8AC3E}">
        <p14:creationId xmlns:p14="http://schemas.microsoft.com/office/powerpoint/2010/main" val="672258970"/>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
        <p:nvSpPr>
          <p:cNvPr id="5" name="Rectangle 5"/>
          <p:cNvSpPr>
            <a:spLocks noChangeArrowheads="1"/>
          </p:cNvSpPr>
          <p:nvPr/>
        </p:nvSpPr>
        <p:spPr bwMode="auto">
          <a:xfrm>
            <a:off x="4394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smtClean="0">
                <a:solidFill>
                  <a:srgbClr val="FFFFFF">
                    <a:lumMod val="50000"/>
                  </a:srgbClr>
                </a:solidFill>
                <a:latin typeface="Arial"/>
              </a:rPr>
              <a:t>Copyright © 2018 Boeing. All rights reserved.</a:t>
            </a:r>
            <a:endParaRPr lang="en-US" sz="600" dirty="0">
              <a:solidFill>
                <a:srgbClr val="FFFFFF">
                  <a:lumMod val="50000"/>
                </a:srgbClr>
              </a:solidFill>
              <a:latin typeface="Arial"/>
            </a:endParaRPr>
          </a:p>
        </p:txBody>
      </p:sp>
    </p:spTree>
    <p:extLst>
      <p:ext uri="{BB962C8B-B14F-4D97-AF65-F5344CB8AC3E}">
        <p14:creationId xmlns:p14="http://schemas.microsoft.com/office/powerpoint/2010/main" val="250512879"/>
      </p:ext>
    </p:extLst>
  </p:cSld>
  <p:clrMap bg1="lt1" tx1="dk1" bg2="lt2" tx2="dk2" accent1="accent1" accent2="accent2" accent3="accent3" accent4="accent4" accent5="accent5" accent6="accent6" hlink="hlink" folHlink="folHlink"/>
  <p:sldLayoutIdLst>
    <p:sldLayoutId id="214748409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93"/>
            <a:ext cx="9146382" cy="6858000"/>
          </a:xfrm>
          <a:prstGeom prst="rect">
            <a:avLst/>
          </a:prstGeom>
        </p:spPr>
      </p:pic>
      <p:pic>
        <p:nvPicPr>
          <p:cNvPr id="6" name="Picture 54" descr="Boeing_white_largeP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5768" y="2990088"/>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4521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smtClean="0">
                <a:solidFill>
                  <a:srgbClr val="FFFFFF"/>
                </a:solidFill>
                <a:latin typeface="Arial"/>
              </a:rPr>
              <a:t>Copyright © 2018 Boeing. All rights reserved.</a:t>
            </a:r>
            <a:endParaRPr lang="en-US" sz="600" dirty="0">
              <a:solidFill>
                <a:srgbClr val="FFFFFF"/>
              </a:solidFill>
              <a:latin typeface="Arial"/>
            </a:endParaRPr>
          </a:p>
        </p:txBody>
      </p:sp>
    </p:spTree>
    <p:extLst>
      <p:ext uri="{BB962C8B-B14F-4D97-AF65-F5344CB8AC3E}">
        <p14:creationId xmlns:p14="http://schemas.microsoft.com/office/powerpoint/2010/main" val="2842422724"/>
      </p:ext>
    </p:extLst>
  </p:cSld>
  <p:clrMap bg1="lt1" tx1="dk1" bg2="lt2" tx2="dk2" accent1="accent1" accent2="accent2" accent3="accent3" accent4="accent4" accent5="accent5" accent6="accent6" hlink="hlink" folHlink="folHlink"/>
  <p:sldLayoutIdLst>
    <p:sldLayoutId id="214748409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81" algn="ctr" rtl="0" eaLnBrk="1" fontAlgn="base" hangingPunct="1">
        <a:spcBef>
          <a:spcPct val="0"/>
        </a:spcBef>
        <a:spcAft>
          <a:spcPct val="0"/>
        </a:spcAft>
        <a:defRPr sz="4400">
          <a:solidFill>
            <a:schemeClr val="tx2"/>
          </a:solidFill>
          <a:latin typeface="Arial" charset="0"/>
        </a:defRPr>
      </a:lvl6pPr>
      <a:lvl7pPr marL="914361" algn="ctr" rtl="0" eaLnBrk="1" fontAlgn="base" hangingPunct="1">
        <a:spcBef>
          <a:spcPct val="0"/>
        </a:spcBef>
        <a:spcAft>
          <a:spcPct val="0"/>
        </a:spcAft>
        <a:defRPr sz="4400">
          <a:solidFill>
            <a:schemeClr val="tx2"/>
          </a:solidFill>
          <a:latin typeface="Arial" charset="0"/>
        </a:defRPr>
      </a:lvl7pPr>
      <a:lvl8pPr marL="1371543" algn="ctr" rtl="0" eaLnBrk="1" fontAlgn="base" hangingPunct="1">
        <a:spcBef>
          <a:spcPct val="0"/>
        </a:spcBef>
        <a:spcAft>
          <a:spcPct val="0"/>
        </a:spcAft>
        <a:defRPr sz="4400">
          <a:solidFill>
            <a:schemeClr val="tx2"/>
          </a:solidFill>
          <a:latin typeface="Arial" charset="0"/>
        </a:defRPr>
      </a:lvl8pPr>
      <a:lvl9pPr marL="1828724" algn="ctr" rtl="0" eaLnBrk="1" fontAlgn="base" hangingPunct="1">
        <a:spcBef>
          <a:spcPct val="0"/>
        </a:spcBef>
        <a:spcAft>
          <a:spcPct val="0"/>
        </a:spcAft>
        <a:defRPr sz="4400">
          <a:solidFill>
            <a:schemeClr val="tx2"/>
          </a:solidFill>
          <a:latin typeface="Arial" charset="0"/>
        </a:defRPr>
      </a:lvl9pPr>
    </p:titleStyle>
    <p:bodyStyle>
      <a:lvl1pPr marL="341313" indent="-341313" algn="l" rtl="0" eaLnBrk="1" fontAlgn="base" hangingPunct="1">
        <a:spcBef>
          <a:spcPct val="20000"/>
        </a:spcBef>
        <a:spcAft>
          <a:spcPct val="0"/>
        </a:spcAft>
        <a:buChar char="•"/>
        <a:defRPr sz="3200">
          <a:solidFill>
            <a:schemeClr val="tx1"/>
          </a:solidFill>
          <a:latin typeface="+mn-lt"/>
          <a:ea typeface="+mn-ea"/>
          <a:cs typeface="+mn-cs"/>
        </a:defRPr>
      </a:lvl1pPr>
      <a:lvl2pPr marL="741363" indent="-284163" algn="l" rtl="0" eaLnBrk="1" fontAlgn="base" hangingPunct="1">
        <a:spcBef>
          <a:spcPct val="20000"/>
        </a:spcBef>
        <a:spcAft>
          <a:spcPct val="0"/>
        </a:spcAft>
        <a:buChar char="–"/>
        <a:defRPr sz="2800">
          <a:solidFill>
            <a:schemeClr val="tx1"/>
          </a:solidFill>
          <a:latin typeface="+mn-lt"/>
        </a:defRPr>
      </a:lvl2pPr>
      <a:lvl3pPr marL="1141413" indent="-227013" algn="l" rtl="0" eaLnBrk="1" fontAlgn="base" hangingPunct="1">
        <a:spcBef>
          <a:spcPct val="20000"/>
        </a:spcBef>
        <a:spcAft>
          <a:spcPct val="0"/>
        </a:spcAft>
        <a:buChar char="•"/>
        <a:defRPr sz="2400">
          <a:solidFill>
            <a:schemeClr val="tx1"/>
          </a:solidFill>
          <a:latin typeface="+mn-lt"/>
        </a:defRPr>
      </a:lvl3pPr>
      <a:lvl4pPr marL="1598613" indent="-227013" algn="l" rtl="0" eaLnBrk="1" fontAlgn="base" hangingPunct="1">
        <a:spcBef>
          <a:spcPct val="20000"/>
        </a:spcBef>
        <a:spcAft>
          <a:spcPct val="0"/>
        </a:spcAft>
        <a:buChar char="–"/>
        <a:defRPr sz="2000">
          <a:solidFill>
            <a:schemeClr val="tx1"/>
          </a:solidFill>
          <a:latin typeface="+mn-lt"/>
        </a:defRPr>
      </a:lvl4pPr>
      <a:lvl5pPr marL="2055813" indent="-227013" algn="l" rtl="0" eaLnBrk="1" fontAlgn="base" hangingPunct="1">
        <a:spcBef>
          <a:spcPct val="20000"/>
        </a:spcBef>
        <a:spcAft>
          <a:spcPct val="0"/>
        </a:spcAft>
        <a:buChar char="»"/>
        <a:defRPr sz="2000">
          <a:solidFill>
            <a:schemeClr val="tx1"/>
          </a:solidFill>
          <a:latin typeface="+mn-lt"/>
        </a:defRPr>
      </a:lvl5pPr>
      <a:lvl6pPr marL="2514495" indent="-228591" algn="l" rtl="0" eaLnBrk="1" fontAlgn="base" hangingPunct="1">
        <a:spcBef>
          <a:spcPct val="20000"/>
        </a:spcBef>
        <a:spcAft>
          <a:spcPct val="0"/>
        </a:spcAft>
        <a:buChar char="»"/>
        <a:defRPr sz="2000">
          <a:solidFill>
            <a:schemeClr val="tx1"/>
          </a:solidFill>
          <a:latin typeface="+mn-lt"/>
        </a:defRPr>
      </a:lvl6pPr>
      <a:lvl7pPr marL="2971676" indent="-228591" algn="l" rtl="0" eaLnBrk="1" fontAlgn="base" hangingPunct="1">
        <a:spcBef>
          <a:spcPct val="20000"/>
        </a:spcBef>
        <a:spcAft>
          <a:spcPct val="0"/>
        </a:spcAft>
        <a:buChar char="»"/>
        <a:defRPr sz="2000">
          <a:solidFill>
            <a:schemeClr val="tx1"/>
          </a:solidFill>
          <a:latin typeface="+mn-lt"/>
        </a:defRPr>
      </a:lvl7pPr>
      <a:lvl8pPr marL="3428857" indent="-228591" algn="l" rtl="0" eaLnBrk="1" fontAlgn="base" hangingPunct="1">
        <a:spcBef>
          <a:spcPct val="20000"/>
        </a:spcBef>
        <a:spcAft>
          <a:spcPct val="0"/>
        </a:spcAft>
        <a:buChar char="»"/>
        <a:defRPr sz="2000">
          <a:solidFill>
            <a:schemeClr val="tx1"/>
          </a:solidFill>
          <a:latin typeface="+mn-lt"/>
        </a:defRPr>
      </a:lvl8pPr>
      <a:lvl9pPr marL="3886038" indent="-228591"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1" tIns="9141" rIns="9141" bIns="9141" numCol="1" anchor="t" anchorCtr="0" compatLnSpc="1">
            <a:prstTxWarp prst="textNoShape">
              <a:avLst/>
            </a:prstTxWarp>
          </a:bodyPr>
          <a:lstStyle>
            <a:lvl1pPr algn="r" eaLnBrk="0" hangingPunct="0">
              <a:defRPr sz="1000" i="0">
                <a:solidFill>
                  <a:srgbClr val="000000"/>
                </a:solidFill>
                <a:latin typeface="Arial" charset="0"/>
              </a:defRPr>
            </a:lvl1pPr>
          </a:lstStyle>
          <a:p>
            <a:pPr>
              <a:defRPr/>
            </a:pPr>
            <a:r>
              <a:rPr lang="en-US"/>
              <a:t>|</a:t>
            </a:r>
            <a:fld id="{BE401D38-B184-45C1-A3A5-D9F8C9C418C0}"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4100"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title style</a:t>
            </a:r>
          </a:p>
        </p:txBody>
      </p:sp>
      <p:sp>
        <p:nvSpPr>
          <p:cNvPr id="4101"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1" tIns="9141" rIns="9141" bIns="9141" numCol="1" anchor="t" anchorCtr="0" compatLnSpc="1">
            <a:prstTxWarp prst="textNoShape">
              <a:avLst/>
            </a:prstTxWarp>
          </a:bodyPr>
          <a:lstStyle>
            <a:lvl1pPr algn="ctr" eaLnBrk="0" hangingPunct="0">
              <a:defRPr sz="1000" i="0">
                <a:solidFill>
                  <a:srgbClr val="000000"/>
                </a:solidFill>
                <a:latin typeface="Arial" charset="0"/>
              </a:defRPr>
            </a:lvl1pPr>
          </a:lstStyle>
          <a:p>
            <a:pPr>
              <a:defRPr/>
            </a:pPr>
            <a:endParaRPr lang="en-US"/>
          </a:p>
        </p:txBody>
      </p:sp>
      <p:grpSp>
        <p:nvGrpSpPr>
          <p:cNvPr id="4103"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5306"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a:solidFill>
                    <a:srgbClr val="FFFFFF"/>
                  </a:solidFill>
                </a:rPr>
                <a:t>Career Development at Boeing</a:t>
              </a:r>
              <a:endParaRPr lang="en-US" sz="1200" b="1">
                <a:solidFill>
                  <a:srgbClr val="FFFFFF"/>
                </a:solidFill>
              </a:endParaRPr>
            </a:p>
          </p:txBody>
        </p:sp>
      </p:grpSp>
      <p:sp>
        <p:nvSpPr>
          <p:cNvPr id="55307" name="AutoShape 11">
            <a:hlinkClick r:id="rId3"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4042" r:id="rId1"/>
  </p:sldLayoutIdLst>
  <p:transition>
    <p:pull dir="ru"/>
  </p:transition>
  <p:txStyles>
    <p:titleStyle>
      <a:lvl1pPr algn="l" defTabSz="1019175"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19175" rtl="0" eaLnBrk="0" fontAlgn="base" hangingPunct="0">
        <a:lnSpc>
          <a:spcPct val="90000"/>
        </a:lnSpc>
        <a:spcBef>
          <a:spcPct val="0"/>
        </a:spcBef>
        <a:spcAft>
          <a:spcPct val="0"/>
        </a:spcAft>
        <a:defRPr sz="3200" b="1">
          <a:solidFill>
            <a:schemeClr val="bg1"/>
          </a:solidFill>
          <a:latin typeface="Arial" charset="0"/>
        </a:defRPr>
      </a:lvl2pPr>
      <a:lvl3pPr algn="l" defTabSz="1019175" rtl="0" eaLnBrk="0" fontAlgn="base" hangingPunct="0">
        <a:lnSpc>
          <a:spcPct val="90000"/>
        </a:lnSpc>
        <a:spcBef>
          <a:spcPct val="0"/>
        </a:spcBef>
        <a:spcAft>
          <a:spcPct val="0"/>
        </a:spcAft>
        <a:defRPr sz="3200" b="1">
          <a:solidFill>
            <a:schemeClr val="bg1"/>
          </a:solidFill>
          <a:latin typeface="Arial" charset="0"/>
        </a:defRPr>
      </a:lvl3pPr>
      <a:lvl4pPr algn="l" defTabSz="1019175" rtl="0" eaLnBrk="0" fontAlgn="base" hangingPunct="0">
        <a:lnSpc>
          <a:spcPct val="90000"/>
        </a:lnSpc>
        <a:spcBef>
          <a:spcPct val="0"/>
        </a:spcBef>
        <a:spcAft>
          <a:spcPct val="0"/>
        </a:spcAft>
        <a:defRPr sz="3200" b="1">
          <a:solidFill>
            <a:schemeClr val="bg1"/>
          </a:solidFill>
          <a:latin typeface="Arial" charset="0"/>
        </a:defRPr>
      </a:lvl4pPr>
      <a:lvl5pPr algn="l" defTabSz="1019175" rtl="0" eaLnBrk="0" fontAlgn="base" hangingPunct="0">
        <a:lnSpc>
          <a:spcPct val="90000"/>
        </a:lnSpc>
        <a:spcBef>
          <a:spcPct val="0"/>
        </a:spcBef>
        <a:spcAft>
          <a:spcPct val="0"/>
        </a:spcAft>
        <a:defRPr sz="3200" b="1">
          <a:solidFill>
            <a:schemeClr val="bg1"/>
          </a:solidFill>
          <a:latin typeface="Arial" charset="0"/>
        </a:defRPr>
      </a:lvl5pPr>
      <a:lvl6pPr marL="457159" algn="l" defTabSz="1020672" rtl="0" fontAlgn="base">
        <a:lnSpc>
          <a:spcPct val="90000"/>
        </a:lnSpc>
        <a:spcBef>
          <a:spcPct val="0"/>
        </a:spcBef>
        <a:spcAft>
          <a:spcPct val="0"/>
        </a:spcAft>
        <a:defRPr sz="3200" b="1">
          <a:solidFill>
            <a:schemeClr val="bg1"/>
          </a:solidFill>
          <a:latin typeface="Arial" charset="0"/>
        </a:defRPr>
      </a:lvl6pPr>
      <a:lvl7pPr marL="914318" algn="l" defTabSz="1020672" rtl="0" fontAlgn="base">
        <a:lnSpc>
          <a:spcPct val="90000"/>
        </a:lnSpc>
        <a:spcBef>
          <a:spcPct val="0"/>
        </a:spcBef>
        <a:spcAft>
          <a:spcPct val="0"/>
        </a:spcAft>
        <a:defRPr sz="3200" b="1">
          <a:solidFill>
            <a:schemeClr val="bg1"/>
          </a:solidFill>
          <a:latin typeface="Arial" charset="0"/>
        </a:defRPr>
      </a:lvl7pPr>
      <a:lvl8pPr marL="1371477" algn="l" defTabSz="1020672" rtl="0" fontAlgn="base">
        <a:lnSpc>
          <a:spcPct val="90000"/>
        </a:lnSpc>
        <a:spcBef>
          <a:spcPct val="0"/>
        </a:spcBef>
        <a:spcAft>
          <a:spcPct val="0"/>
        </a:spcAft>
        <a:defRPr sz="3200" b="1">
          <a:solidFill>
            <a:schemeClr val="bg1"/>
          </a:solidFill>
          <a:latin typeface="Arial" charset="0"/>
        </a:defRPr>
      </a:lvl8pPr>
      <a:lvl9pPr marL="1828637" algn="l" defTabSz="1020672" rtl="0" fontAlgn="base">
        <a:lnSpc>
          <a:spcPct val="90000"/>
        </a:lnSpc>
        <a:spcBef>
          <a:spcPct val="0"/>
        </a:spcBef>
        <a:spcAft>
          <a:spcPct val="0"/>
        </a:spcAft>
        <a:defRPr sz="3200" b="1">
          <a:solidFill>
            <a:schemeClr val="bg1"/>
          </a:solidFill>
          <a:latin typeface="Arial" charset="0"/>
        </a:defRPr>
      </a:lvl9pPr>
    </p:titleStyle>
    <p:bodyStyle>
      <a:lvl1pPr marL="168275" indent="-168275"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4350" indent="-166688"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56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1985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14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07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23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39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550"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1" tIns="9141" rIns="9141" bIns="9141" numCol="1" anchor="t" anchorCtr="0" compatLnSpc="1">
            <a:prstTxWarp prst="textNoShape">
              <a:avLst/>
            </a:prstTxWarp>
          </a:bodyPr>
          <a:lstStyle>
            <a:lvl1pPr algn="r" eaLnBrk="0" hangingPunct="0">
              <a:defRPr sz="1000" i="0">
                <a:solidFill>
                  <a:srgbClr val="000000"/>
                </a:solidFill>
                <a:latin typeface="Arial" charset="0"/>
              </a:defRPr>
            </a:lvl1pPr>
          </a:lstStyle>
          <a:p>
            <a:pPr>
              <a:defRPr/>
            </a:pPr>
            <a:r>
              <a:rPr lang="en-US"/>
              <a:t>|</a:t>
            </a:r>
            <a:fld id="{E152530F-78EA-410A-8AF3-DEA57EF0E375}"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5124"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title style</a:t>
            </a:r>
          </a:p>
        </p:txBody>
      </p:sp>
      <p:sp>
        <p:nvSpPr>
          <p:cNvPr id="5125"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000000"/>
                </a:solidFill>
                <a:latin typeface="Arial" charset="0"/>
              </a:rPr>
              <a:t>Copyright © 2005 Boeing. All rights reserved.</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1" tIns="9141" rIns="9141" bIns="9141" numCol="1" anchor="t" anchorCtr="0" compatLnSpc="1">
            <a:prstTxWarp prst="textNoShape">
              <a:avLst/>
            </a:prstTxWarp>
          </a:bodyPr>
          <a:lstStyle>
            <a:lvl1pPr algn="ctr" eaLnBrk="0" hangingPunct="0">
              <a:defRPr sz="1000" i="0">
                <a:solidFill>
                  <a:srgbClr val="000000"/>
                </a:solidFill>
                <a:latin typeface="Arial" charset="0"/>
              </a:defRPr>
            </a:lvl1pPr>
          </a:lstStyle>
          <a:p>
            <a:pPr>
              <a:defRPr/>
            </a:pPr>
            <a:endParaRPr lang="en-US"/>
          </a:p>
        </p:txBody>
      </p:sp>
      <p:grpSp>
        <p:nvGrpSpPr>
          <p:cNvPr id="5128"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5306"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latin typeface="Arial" charset="0"/>
                </a:rPr>
                <a:t>Supply Chain Management at Boeing</a:t>
              </a:r>
              <a:endParaRPr lang="en-US" sz="1200" b="1" dirty="0">
                <a:solidFill>
                  <a:srgbClr val="FFFFFF"/>
                </a:solidFill>
                <a:latin typeface="Arial" charset="0"/>
              </a:endParaRPr>
            </a:p>
          </p:txBody>
        </p:sp>
      </p:grpSp>
      <p:sp>
        <p:nvSpPr>
          <p:cNvPr id="55307" name="AutoShape 11">
            <a:hlinkClick r:id="rId2"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cSld>
  <p:clrMap bg1="lt1" tx1="dk1" bg2="lt2" tx2="dk2" accent1="accent1" accent2="accent2" accent3="accent3" accent4="accent4" accent5="accent5" accent6="accent6" hlink="hlink" folHlink="folHlink"/>
  <p:transition>
    <p:pull dir="ru"/>
  </p:transition>
  <p:txStyles>
    <p:titleStyle>
      <a:lvl1pPr algn="l" defTabSz="1019175"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19175" rtl="0" eaLnBrk="0" fontAlgn="base" hangingPunct="0">
        <a:lnSpc>
          <a:spcPct val="90000"/>
        </a:lnSpc>
        <a:spcBef>
          <a:spcPct val="0"/>
        </a:spcBef>
        <a:spcAft>
          <a:spcPct val="0"/>
        </a:spcAft>
        <a:defRPr sz="3200" b="1">
          <a:solidFill>
            <a:schemeClr val="bg1"/>
          </a:solidFill>
          <a:latin typeface="Arial" charset="0"/>
        </a:defRPr>
      </a:lvl2pPr>
      <a:lvl3pPr algn="l" defTabSz="1019175" rtl="0" eaLnBrk="0" fontAlgn="base" hangingPunct="0">
        <a:lnSpc>
          <a:spcPct val="90000"/>
        </a:lnSpc>
        <a:spcBef>
          <a:spcPct val="0"/>
        </a:spcBef>
        <a:spcAft>
          <a:spcPct val="0"/>
        </a:spcAft>
        <a:defRPr sz="3200" b="1">
          <a:solidFill>
            <a:schemeClr val="bg1"/>
          </a:solidFill>
          <a:latin typeface="Arial" charset="0"/>
        </a:defRPr>
      </a:lvl3pPr>
      <a:lvl4pPr algn="l" defTabSz="1019175" rtl="0" eaLnBrk="0" fontAlgn="base" hangingPunct="0">
        <a:lnSpc>
          <a:spcPct val="90000"/>
        </a:lnSpc>
        <a:spcBef>
          <a:spcPct val="0"/>
        </a:spcBef>
        <a:spcAft>
          <a:spcPct val="0"/>
        </a:spcAft>
        <a:defRPr sz="3200" b="1">
          <a:solidFill>
            <a:schemeClr val="bg1"/>
          </a:solidFill>
          <a:latin typeface="Arial" charset="0"/>
        </a:defRPr>
      </a:lvl4pPr>
      <a:lvl5pPr algn="l" defTabSz="1019175" rtl="0" eaLnBrk="0" fontAlgn="base" hangingPunct="0">
        <a:lnSpc>
          <a:spcPct val="90000"/>
        </a:lnSpc>
        <a:spcBef>
          <a:spcPct val="0"/>
        </a:spcBef>
        <a:spcAft>
          <a:spcPct val="0"/>
        </a:spcAft>
        <a:defRPr sz="3200" b="1">
          <a:solidFill>
            <a:schemeClr val="bg1"/>
          </a:solidFill>
          <a:latin typeface="Arial" charset="0"/>
        </a:defRPr>
      </a:lvl5pPr>
      <a:lvl6pPr marL="457159" algn="l" defTabSz="1020672" rtl="0" fontAlgn="base">
        <a:lnSpc>
          <a:spcPct val="90000"/>
        </a:lnSpc>
        <a:spcBef>
          <a:spcPct val="0"/>
        </a:spcBef>
        <a:spcAft>
          <a:spcPct val="0"/>
        </a:spcAft>
        <a:defRPr sz="3200" b="1">
          <a:solidFill>
            <a:schemeClr val="bg1"/>
          </a:solidFill>
          <a:latin typeface="Arial" charset="0"/>
        </a:defRPr>
      </a:lvl6pPr>
      <a:lvl7pPr marL="914318" algn="l" defTabSz="1020672" rtl="0" fontAlgn="base">
        <a:lnSpc>
          <a:spcPct val="90000"/>
        </a:lnSpc>
        <a:spcBef>
          <a:spcPct val="0"/>
        </a:spcBef>
        <a:spcAft>
          <a:spcPct val="0"/>
        </a:spcAft>
        <a:defRPr sz="3200" b="1">
          <a:solidFill>
            <a:schemeClr val="bg1"/>
          </a:solidFill>
          <a:latin typeface="Arial" charset="0"/>
        </a:defRPr>
      </a:lvl7pPr>
      <a:lvl8pPr marL="1371477" algn="l" defTabSz="1020672" rtl="0" fontAlgn="base">
        <a:lnSpc>
          <a:spcPct val="90000"/>
        </a:lnSpc>
        <a:spcBef>
          <a:spcPct val="0"/>
        </a:spcBef>
        <a:spcAft>
          <a:spcPct val="0"/>
        </a:spcAft>
        <a:defRPr sz="3200" b="1">
          <a:solidFill>
            <a:schemeClr val="bg1"/>
          </a:solidFill>
          <a:latin typeface="Arial" charset="0"/>
        </a:defRPr>
      </a:lvl8pPr>
      <a:lvl9pPr marL="1828637" algn="l" defTabSz="1020672" rtl="0" fontAlgn="base">
        <a:lnSpc>
          <a:spcPct val="90000"/>
        </a:lnSpc>
        <a:spcBef>
          <a:spcPct val="0"/>
        </a:spcBef>
        <a:spcAft>
          <a:spcPct val="0"/>
        </a:spcAft>
        <a:defRPr sz="3200" b="1">
          <a:solidFill>
            <a:schemeClr val="bg1"/>
          </a:solidFill>
          <a:latin typeface="Arial" charset="0"/>
        </a:defRPr>
      </a:lvl9pPr>
    </p:titleStyle>
    <p:bodyStyle>
      <a:lvl1pPr marL="168275" indent="-168275"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4350" indent="-166688"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56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1985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14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07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23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39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550"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1" tIns="9141" rIns="9141" bIns="9141" numCol="1" anchor="t" anchorCtr="0" compatLnSpc="1">
            <a:prstTxWarp prst="textNoShape">
              <a:avLst/>
            </a:prstTxWarp>
          </a:bodyPr>
          <a:lstStyle>
            <a:lvl1pPr algn="r" eaLnBrk="0" hangingPunct="0">
              <a:defRPr sz="1000" i="0">
                <a:solidFill>
                  <a:srgbClr val="000000"/>
                </a:solidFill>
                <a:latin typeface="Arial" charset="0"/>
              </a:defRPr>
            </a:lvl1pPr>
          </a:lstStyle>
          <a:p>
            <a:pPr>
              <a:defRPr/>
            </a:pPr>
            <a:r>
              <a:rPr lang="en-US"/>
              <a:t>|</a:t>
            </a:r>
            <a:fld id="{2123D080-79D9-4665-961B-DB33161F51FE}"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6148"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title style</a:t>
            </a:r>
          </a:p>
        </p:txBody>
      </p:sp>
      <p:sp>
        <p:nvSpPr>
          <p:cNvPr id="6149"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000000"/>
                </a:solidFill>
                <a:latin typeface="Arial" charset="0"/>
              </a:rPr>
              <a:t>Copyright © 2005 Boeing. All rights reserved.</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1" tIns="9141" rIns="9141" bIns="9141" numCol="1" anchor="t" anchorCtr="0" compatLnSpc="1">
            <a:prstTxWarp prst="textNoShape">
              <a:avLst/>
            </a:prstTxWarp>
          </a:bodyPr>
          <a:lstStyle>
            <a:lvl1pPr algn="ctr" eaLnBrk="0" hangingPunct="0">
              <a:defRPr sz="1000" i="0">
                <a:solidFill>
                  <a:srgbClr val="000000"/>
                </a:solidFill>
                <a:latin typeface="Arial" charset="0"/>
              </a:defRPr>
            </a:lvl1pPr>
          </a:lstStyle>
          <a:p>
            <a:pPr>
              <a:defRPr/>
            </a:pPr>
            <a:endParaRPr lang="en-US"/>
          </a:p>
        </p:txBody>
      </p:sp>
      <p:grpSp>
        <p:nvGrpSpPr>
          <p:cNvPr id="6152"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5306"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latin typeface="Arial" charset="0"/>
                </a:rPr>
                <a:t>Supply Chain Management at Boeing</a:t>
              </a:r>
              <a:endParaRPr lang="en-US" sz="1200" b="1" dirty="0">
                <a:solidFill>
                  <a:srgbClr val="FFFFFF"/>
                </a:solidFill>
                <a:latin typeface="Arial" charset="0"/>
              </a:endParaRPr>
            </a:p>
          </p:txBody>
        </p:sp>
      </p:grpSp>
      <p:sp>
        <p:nvSpPr>
          <p:cNvPr id="55307" name="AutoShape 11">
            <a:hlinkClick r:id="rId2"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cSld>
  <p:clrMap bg1="lt1" tx1="dk1" bg2="lt2" tx2="dk2" accent1="accent1" accent2="accent2" accent3="accent3" accent4="accent4" accent5="accent5" accent6="accent6" hlink="hlink" folHlink="folHlink"/>
  <p:transition>
    <p:pull dir="ru"/>
  </p:transition>
  <p:txStyles>
    <p:titleStyle>
      <a:lvl1pPr algn="l" defTabSz="1019175"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19175" rtl="0" eaLnBrk="0" fontAlgn="base" hangingPunct="0">
        <a:lnSpc>
          <a:spcPct val="90000"/>
        </a:lnSpc>
        <a:spcBef>
          <a:spcPct val="0"/>
        </a:spcBef>
        <a:spcAft>
          <a:spcPct val="0"/>
        </a:spcAft>
        <a:defRPr sz="3200" b="1">
          <a:solidFill>
            <a:schemeClr val="bg1"/>
          </a:solidFill>
          <a:latin typeface="Arial" charset="0"/>
        </a:defRPr>
      </a:lvl2pPr>
      <a:lvl3pPr algn="l" defTabSz="1019175" rtl="0" eaLnBrk="0" fontAlgn="base" hangingPunct="0">
        <a:lnSpc>
          <a:spcPct val="90000"/>
        </a:lnSpc>
        <a:spcBef>
          <a:spcPct val="0"/>
        </a:spcBef>
        <a:spcAft>
          <a:spcPct val="0"/>
        </a:spcAft>
        <a:defRPr sz="3200" b="1">
          <a:solidFill>
            <a:schemeClr val="bg1"/>
          </a:solidFill>
          <a:latin typeface="Arial" charset="0"/>
        </a:defRPr>
      </a:lvl3pPr>
      <a:lvl4pPr algn="l" defTabSz="1019175" rtl="0" eaLnBrk="0" fontAlgn="base" hangingPunct="0">
        <a:lnSpc>
          <a:spcPct val="90000"/>
        </a:lnSpc>
        <a:spcBef>
          <a:spcPct val="0"/>
        </a:spcBef>
        <a:spcAft>
          <a:spcPct val="0"/>
        </a:spcAft>
        <a:defRPr sz="3200" b="1">
          <a:solidFill>
            <a:schemeClr val="bg1"/>
          </a:solidFill>
          <a:latin typeface="Arial" charset="0"/>
        </a:defRPr>
      </a:lvl4pPr>
      <a:lvl5pPr algn="l" defTabSz="1019175" rtl="0" eaLnBrk="0" fontAlgn="base" hangingPunct="0">
        <a:lnSpc>
          <a:spcPct val="90000"/>
        </a:lnSpc>
        <a:spcBef>
          <a:spcPct val="0"/>
        </a:spcBef>
        <a:spcAft>
          <a:spcPct val="0"/>
        </a:spcAft>
        <a:defRPr sz="3200" b="1">
          <a:solidFill>
            <a:schemeClr val="bg1"/>
          </a:solidFill>
          <a:latin typeface="Arial" charset="0"/>
        </a:defRPr>
      </a:lvl5pPr>
      <a:lvl6pPr marL="457159" algn="l" defTabSz="1020672" rtl="0" fontAlgn="base">
        <a:lnSpc>
          <a:spcPct val="90000"/>
        </a:lnSpc>
        <a:spcBef>
          <a:spcPct val="0"/>
        </a:spcBef>
        <a:spcAft>
          <a:spcPct val="0"/>
        </a:spcAft>
        <a:defRPr sz="3200" b="1">
          <a:solidFill>
            <a:schemeClr val="bg1"/>
          </a:solidFill>
          <a:latin typeface="Arial" charset="0"/>
        </a:defRPr>
      </a:lvl6pPr>
      <a:lvl7pPr marL="914318" algn="l" defTabSz="1020672" rtl="0" fontAlgn="base">
        <a:lnSpc>
          <a:spcPct val="90000"/>
        </a:lnSpc>
        <a:spcBef>
          <a:spcPct val="0"/>
        </a:spcBef>
        <a:spcAft>
          <a:spcPct val="0"/>
        </a:spcAft>
        <a:defRPr sz="3200" b="1">
          <a:solidFill>
            <a:schemeClr val="bg1"/>
          </a:solidFill>
          <a:latin typeface="Arial" charset="0"/>
        </a:defRPr>
      </a:lvl7pPr>
      <a:lvl8pPr marL="1371477" algn="l" defTabSz="1020672" rtl="0" fontAlgn="base">
        <a:lnSpc>
          <a:spcPct val="90000"/>
        </a:lnSpc>
        <a:spcBef>
          <a:spcPct val="0"/>
        </a:spcBef>
        <a:spcAft>
          <a:spcPct val="0"/>
        </a:spcAft>
        <a:defRPr sz="3200" b="1">
          <a:solidFill>
            <a:schemeClr val="bg1"/>
          </a:solidFill>
          <a:latin typeface="Arial" charset="0"/>
        </a:defRPr>
      </a:lvl8pPr>
      <a:lvl9pPr marL="1828637" algn="l" defTabSz="1020672" rtl="0" fontAlgn="base">
        <a:lnSpc>
          <a:spcPct val="90000"/>
        </a:lnSpc>
        <a:spcBef>
          <a:spcPct val="0"/>
        </a:spcBef>
        <a:spcAft>
          <a:spcPct val="0"/>
        </a:spcAft>
        <a:defRPr sz="3200" b="1">
          <a:solidFill>
            <a:schemeClr val="bg1"/>
          </a:solidFill>
          <a:latin typeface="Arial" charset="0"/>
        </a:defRPr>
      </a:lvl9pPr>
    </p:titleStyle>
    <p:bodyStyle>
      <a:lvl1pPr marL="168275" indent="-168275"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4350" indent="-166688"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56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1985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14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07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23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39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550"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2" tIns="9142" rIns="9142" bIns="9142" numCol="1" anchor="t" anchorCtr="0" compatLnSpc="1">
            <a:prstTxWarp prst="textNoShape">
              <a:avLst/>
            </a:prstTxWarp>
          </a:bodyPr>
          <a:lstStyle>
            <a:lvl1pPr algn="r" eaLnBrk="0" hangingPunct="0">
              <a:defRPr sz="1000" i="0">
                <a:solidFill>
                  <a:srgbClr val="000000"/>
                </a:solidFill>
                <a:latin typeface="Arial" pitchFamily="34" charset="0"/>
              </a:defRPr>
            </a:lvl1pPr>
          </a:lstStyle>
          <a:p>
            <a:pPr>
              <a:defRPr/>
            </a:pPr>
            <a:r>
              <a:rPr lang="en-US"/>
              <a:t>|</a:t>
            </a:r>
            <a:fld id="{69307ED8-1D1E-4C3D-B8CE-6B3520CE5B3E}"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anchor="ctr"/>
          <a:lstStyle/>
          <a:p>
            <a:pPr eaLnBrk="0" hangingPunct="0">
              <a:defRPr/>
            </a:pPr>
            <a:endParaRPr lang="en-US" sz="1400" i="1" dirty="0">
              <a:solidFill>
                <a:srgbClr val="000000"/>
              </a:solidFill>
            </a:endParaRPr>
          </a:p>
        </p:txBody>
      </p:sp>
      <p:sp>
        <p:nvSpPr>
          <p:cNvPr id="7172"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Click to edit Master title style</a:t>
            </a:r>
          </a:p>
        </p:txBody>
      </p:sp>
      <p:sp>
        <p:nvSpPr>
          <p:cNvPr id="7173"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2" tIns="9142" rIns="9142" bIns="91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ChangeArrowheads="1"/>
          </p:cNvSpPr>
          <p:nvPr userDrawn="1"/>
        </p:nvSpPr>
        <p:spPr bwMode="auto">
          <a:xfrm>
            <a:off x="390525" y="6519863"/>
            <a:ext cx="2674938" cy="104775"/>
          </a:xfrm>
          <a:prstGeom prst="rect">
            <a:avLst/>
          </a:prstGeom>
          <a:noFill/>
          <a:ln w="12700">
            <a:noFill/>
            <a:miter lim="800000"/>
            <a:headEnd type="none" w="sm" len="sm"/>
            <a:tailEnd type="none" w="sm" len="sm"/>
          </a:ln>
          <a:effectLst/>
        </p:spPr>
        <p:txBody>
          <a:bodyPr lIns="9142" tIns="9142" rIns="9142" bIns="9142">
            <a:spAutoFit/>
          </a:bodyPr>
          <a:lstStyle/>
          <a:p>
            <a:pPr defTabSz="820738" eaLnBrk="0" hangingPunct="0">
              <a:defRPr/>
            </a:pPr>
            <a:r>
              <a:rPr lang="en-US" sz="600" dirty="0">
                <a:solidFill>
                  <a:srgbClr val="000000"/>
                </a:solidFill>
              </a:rPr>
              <a:t>Copyright © 2005 Boeing. All rights reserved.</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2" tIns="9142" rIns="9142" bIns="9142" numCol="1" anchor="t" anchorCtr="0" compatLnSpc="1">
            <a:prstTxWarp prst="textNoShape">
              <a:avLst/>
            </a:prstTxWarp>
          </a:bodyPr>
          <a:lstStyle>
            <a:lvl1pPr algn="ctr" eaLnBrk="0" hangingPunct="0">
              <a:defRPr sz="1000" i="0">
                <a:solidFill>
                  <a:srgbClr val="000000"/>
                </a:solidFill>
                <a:latin typeface="Arial" pitchFamily="34" charset="0"/>
              </a:defRPr>
            </a:lvl1pPr>
          </a:lstStyle>
          <a:p>
            <a:pPr>
              <a:defRPr/>
            </a:pPr>
            <a:endParaRPr lang="en-US"/>
          </a:p>
        </p:txBody>
      </p:sp>
      <p:grpSp>
        <p:nvGrpSpPr>
          <p:cNvPr id="7176"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eaLnBrk="0" hangingPunct="0">
                <a:defRPr/>
              </a:pPr>
              <a:endParaRPr lang="en-US" sz="1400" i="1" dirty="0">
                <a:solidFill>
                  <a:srgbClr val="000000"/>
                </a:solidFill>
              </a:endParaRPr>
            </a:p>
          </p:txBody>
        </p:sp>
        <p:sp>
          <p:nvSpPr>
            <p:cNvPr id="55306" name="Text Box 10"/>
            <p:cNvSpPr txBox="1">
              <a:spLocks noChangeArrowheads="1"/>
            </p:cNvSpPr>
            <p:nvPr userDrawn="1"/>
          </p:nvSpPr>
          <p:spPr bwMode="auto">
            <a:xfrm>
              <a:off x="0" y="730"/>
              <a:ext cx="2880" cy="173"/>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rPr>
                <a:t>Enterprise Supply Chain Talent  Management</a:t>
              </a:r>
              <a:endParaRPr lang="en-US" sz="1200" b="1" dirty="0">
                <a:solidFill>
                  <a:srgbClr val="FFFFFF"/>
                </a:solidFill>
              </a:endParaRPr>
            </a:p>
          </p:txBody>
        </p:sp>
      </p:gr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7" r:id="rId3"/>
    <p:sldLayoutId id="2147484048" r:id="rId4"/>
  </p:sldLayoutIdLst>
  <p:transition>
    <p:pull dir="ru"/>
  </p:transition>
  <p:timing>
    <p:tnLst>
      <p:par>
        <p:cTn id="1" dur="indefinite" restart="never" nodeType="tmRoot"/>
      </p:par>
    </p:tnLst>
  </p:timing>
  <p:txStyles>
    <p:titleStyle>
      <a:lvl1pPr algn="l" defTabSz="1020763"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3200" b="1">
          <a:solidFill>
            <a:schemeClr val="bg1"/>
          </a:solidFill>
          <a:latin typeface="Arial" pitchFamily="34" charset="0"/>
        </a:defRPr>
      </a:lvl2pPr>
      <a:lvl3pPr algn="l" defTabSz="1020763" rtl="0" eaLnBrk="0" fontAlgn="base" hangingPunct="0">
        <a:lnSpc>
          <a:spcPct val="90000"/>
        </a:lnSpc>
        <a:spcBef>
          <a:spcPct val="0"/>
        </a:spcBef>
        <a:spcAft>
          <a:spcPct val="0"/>
        </a:spcAft>
        <a:defRPr sz="3200" b="1">
          <a:solidFill>
            <a:schemeClr val="bg1"/>
          </a:solidFill>
          <a:latin typeface="Arial" pitchFamily="34" charset="0"/>
        </a:defRPr>
      </a:lvl3pPr>
      <a:lvl4pPr algn="l" defTabSz="1020763" rtl="0" eaLnBrk="0" fontAlgn="base" hangingPunct="0">
        <a:lnSpc>
          <a:spcPct val="90000"/>
        </a:lnSpc>
        <a:spcBef>
          <a:spcPct val="0"/>
        </a:spcBef>
        <a:spcAft>
          <a:spcPct val="0"/>
        </a:spcAft>
        <a:defRPr sz="3200" b="1">
          <a:solidFill>
            <a:schemeClr val="bg1"/>
          </a:solidFill>
          <a:latin typeface="Arial" pitchFamily="34" charset="0"/>
        </a:defRPr>
      </a:lvl4pPr>
      <a:lvl5pPr algn="l" defTabSz="1020763" rtl="0" eaLnBrk="0" fontAlgn="base" hangingPunct="0">
        <a:lnSpc>
          <a:spcPct val="90000"/>
        </a:lnSpc>
        <a:spcBef>
          <a:spcPct val="0"/>
        </a:spcBef>
        <a:spcAft>
          <a:spcPct val="0"/>
        </a:spcAft>
        <a:defRPr sz="3200" b="1">
          <a:solidFill>
            <a:schemeClr val="bg1"/>
          </a:solidFill>
          <a:latin typeface="Arial" pitchFamily="34" charset="0"/>
        </a:defRPr>
      </a:lvl5pPr>
      <a:lvl6pPr marL="457200" algn="l" defTabSz="1020763" rtl="0" fontAlgn="base">
        <a:lnSpc>
          <a:spcPct val="90000"/>
        </a:lnSpc>
        <a:spcBef>
          <a:spcPct val="0"/>
        </a:spcBef>
        <a:spcAft>
          <a:spcPct val="0"/>
        </a:spcAft>
        <a:defRPr sz="3200" b="1">
          <a:solidFill>
            <a:schemeClr val="bg1"/>
          </a:solidFill>
          <a:latin typeface="Arial" pitchFamily="34" charset="0"/>
        </a:defRPr>
      </a:lvl6pPr>
      <a:lvl7pPr marL="914400" algn="l" defTabSz="1020763" rtl="0" fontAlgn="base">
        <a:lnSpc>
          <a:spcPct val="90000"/>
        </a:lnSpc>
        <a:spcBef>
          <a:spcPct val="0"/>
        </a:spcBef>
        <a:spcAft>
          <a:spcPct val="0"/>
        </a:spcAft>
        <a:defRPr sz="3200" b="1">
          <a:solidFill>
            <a:schemeClr val="bg1"/>
          </a:solidFill>
          <a:latin typeface="Arial" pitchFamily="34" charset="0"/>
        </a:defRPr>
      </a:lvl7pPr>
      <a:lvl8pPr marL="1371600" algn="l" defTabSz="1020763" rtl="0" fontAlgn="base">
        <a:lnSpc>
          <a:spcPct val="90000"/>
        </a:lnSpc>
        <a:spcBef>
          <a:spcPct val="0"/>
        </a:spcBef>
        <a:spcAft>
          <a:spcPct val="0"/>
        </a:spcAft>
        <a:defRPr sz="3200" b="1">
          <a:solidFill>
            <a:schemeClr val="bg1"/>
          </a:solidFill>
          <a:latin typeface="Arial" pitchFamily="34" charset="0"/>
        </a:defRPr>
      </a:lvl8pPr>
      <a:lvl9pPr marL="1828800" algn="l" defTabSz="1020763" rtl="0" fontAlgn="base">
        <a:lnSpc>
          <a:spcPct val="90000"/>
        </a:lnSpc>
        <a:spcBef>
          <a:spcPct val="0"/>
        </a:spcBef>
        <a:spcAft>
          <a:spcPct val="0"/>
        </a:spcAft>
        <a:defRPr sz="3200" b="1">
          <a:solidFill>
            <a:schemeClr val="bg1"/>
          </a:solidFill>
          <a:latin typeface="Arial" pitchFamily="34" charset="0"/>
        </a:defRPr>
      </a:lvl9pPr>
    </p:titleStyle>
    <p:bodyStyle>
      <a:lvl1pPr marL="169863" indent="-169863"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72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2001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30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250" indent="-171450" algn="l" defTabSz="1020763"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450" indent="-171450" algn="l" defTabSz="1020763"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650" indent="-171450" algn="l" defTabSz="1020763"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850" indent="-171450" algn="l" defTabSz="1020763"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1" tIns="9141" rIns="9141" bIns="9141" numCol="1" anchor="t" anchorCtr="0" compatLnSpc="1">
            <a:prstTxWarp prst="textNoShape">
              <a:avLst/>
            </a:prstTxWarp>
          </a:bodyPr>
          <a:lstStyle>
            <a:lvl1pPr algn="r" eaLnBrk="0" hangingPunct="0">
              <a:defRPr sz="1000" i="0">
                <a:solidFill>
                  <a:srgbClr val="000000"/>
                </a:solidFill>
                <a:latin typeface="Arial" charset="0"/>
              </a:defRPr>
            </a:lvl1pPr>
          </a:lstStyle>
          <a:p>
            <a:pPr>
              <a:defRPr/>
            </a:pPr>
            <a:r>
              <a:rPr lang="en-US"/>
              <a:t>|</a:t>
            </a:r>
            <a:fld id="{DBCD03AD-8722-4F8E-9D3C-B52A196BCD9D}" type="slidenum">
              <a:rPr lang="en-US"/>
              <a:pPr>
                <a:defRPr/>
              </a:pPr>
              <a:t>‹#›</a:t>
            </a:fld>
            <a:endParaRPr lang="en-US"/>
          </a:p>
        </p:txBody>
      </p:sp>
      <p:sp>
        <p:nvSpPr>
          <p:cNvPr id="55299"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8196" name="Rectangle 4"/>
          <p:cNvSpPr>
            <a:spLocks noGrp="1" noChangeArrowheads="1"/>
          </p:cNvSpPr>
          <p:nvPr>
            <p:ph type="title"/>
          </p:nvPr>
        </p:nvSpPr>
        <p:spPr bwMode="auto">
          <a:xfrm>
            <a:off x="392113" y="411163"/>
            <a:ext cx="8345487" cy="747712"/>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title style</a:t>
            </a:r>
          </a:p>
        </p:txBody>
      </p:sp>
      <p:sp>
        <p:nvSpPr>
          <p:cNvPr id="8197" name="Rectangle 5"/>
          <p:cNvSpPr>
            <a:spLocks noGrp="1" noChangeArrowheads="1"/>
          </p:cNvSpPr>
          <p:nvPr>
            <p:ph type="body" idx="1"/>
          </p:nvPr>
        </p:nvSpPr>
        <p:spPr bwMode="auto">
          <a:xfrm>
            <a:off x="388938" y="1692275"/>
            <a:ext cx="8345487" cy="4757738"/>
          </a:xfrm>
          <a:prstGeom prst="rect">
            <a:avLst/>
          </a:prstGeom>
          <a:noFill/>
          <a:ln w="9525">
            <a:noFill/>
            <a:miter lim="800000"/>
            <a:headEnd/>
            <a:tailEnd/>
          </a:ln>
        </p:spPr>
        <p:txBody>
          <a:bodyPr vert="horz" wrap="square" lIns="9141" tIns="9141" rIns="9141" bIns="91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2" name="Rectangle 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000000"/>
                </a:solidFill>
                <a:latin typeface="Arial" charset="0"/>
              </a:rPr>
              <a:t>Copyright © 2005 Boeing. All rights reserved.</a:t>
            </a:r>
          </a:p>
        </p:txBody>
      </p:sp>
      <p:sp>
        <p:nvSpPr>
          <p:cNvPr id="55303" name="Rectangle 7"/>
          <p:cNvSpPr>
            <a:spLocks noGrp="1" noChangeArrowheads="1"/>
          </p:cNvSpPr>
          <p:nvPr>
            <p:ph type="ftr" sz="quarter" idx="3"/>
          </p:nvPr>
        </p:nvSpPr>
        <p:spPr bwMode="auto">
          <a:xfrm>
            <a:off x="3124200" y="6624638"/>
            <a:ext cx="2895600" cy="244475"/>
          </a:xfrm>
          <a:prstGeom prst="rect">
            <a:avLst/>
          </a:prstGeom>
          <a:noFill/>
          <a:ln w="9525">
            <a:noFill/>
            <a:miter lim="800000"/>
            <a:headEnd/>
            <a:tailEnd/>
          </a:ln>
          <a:effectLst/>
        </p:spPr>
        <p:txBody>
          <a:bodyPr vert="horz" wrap="none" lIns="9141" tIns="9141" rIns="9141" bIns="9141" numCol="1" anchor="t" anchorCtr="0" compatLnSpc="1">
            <a:prstTxWarp prst="textNoShape">
              <a:avLst/>
            </a:prstTxWarp>
          </a:bodyPr>
          <a:lstStyle>
            <a:lvl1pPr algn="ctr" eaLnBrk="0" hangingPunct="0">
              <a:defRPr sz="1000" i="0">
                <a:solidFill>
                  <a:srgbClr val="000000"/>
                </a:solidFill>
                <a:latin typeface="Arial" charset="0"/>
              </a:defRPr>
            </a:lvl1pPr>
          </a:lstStyle>
          <a:p>
            <a:pPr>
              <a:defRPr/>
            </a:pPr>
            <a:endParaRPr lang="en-US"/>
          </a:p>
        </p:txBody>
      </p:sp>
      <p:grpSp>
        <p:nvGrpSpPr>
          <p:cNvPr id="8200" name="Group 8"/>
          <p:cNvGrpSpPr>
            <a:grpSpLocks/>
          </p:cNvGrpSpPr>
          <p:nvPr userDrawn="1"/>
        </p:nvGrpSpPr>
        <p:grpSpPr bwMode="auto">
          <a:xfrm>
            <a:off x="0" y="1296988"/>
            <a:ext cx="9144000" cy="298450"/>
            <a:chOff x="0" y="730"/>
            <a:chExt cx="5760" cy="188"/>
          </a:xfrm>
        </p:grpSpPr>
        <p:sp>
          <p:nvSpPr>
            <p:cNvPr id="55305"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55306"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latin typeface="Arial" charset="0"/>
                </a:rPr>
                <a:t>Mesa Materials Management (M</a:t>
              </a:r>
              <a:r>
                <a:rPr lang="en-US" sz="1200" baseline="30000" dirty="0">
                  <a:solidFill>
                    <a:srgbClr val="FFFFFF"/>
                  </a:solidFill>
                  <a:latin typeface="Arial" charset="0"/>
                </a:rPr>
                <a:t>3</a:t>
              </a:r>
              <a:r>
                <a:rPr lang="en-US" sz="1200" dirty="0">
                  <a:solidFill>
                    <a:srgbClr val="FFFFFF"/>
                  </a:solidFill>
                  <a:latin typeface="Arial" charset="0"/>
                </a:rPr>
                <a:t>)</a:t>
              </a:r>
              <a:endParaRPr lang="en-US" sz="1200" b="1" dirty="0">
                <a:solidFill>
                  <a:srgbClr val="FFFFFF"/>
                </a:solidFill>
                <a:latin typeface="Arial" charset="0"/>
              </a:endParaRPr>
            </a:p>
          </p:txBody>
        </p:sp>
      </p:grpSp>
      <p:sp>
        <p:nvSpPr>
          <p:cNvPr id="55307" name="AutoShape 11">
            <a:hlinkClick r:id="rId2"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cSld>
  <p:clrMap bg1="lt1" tx1="dk1" bg2="lt2" tx2="dk2" accent1="accent1" accent2="accent2" accent3="accent3" accent4="accent4" accent5="accent5" accent6="accent6" hlink="hlink" folHlink="folHlink"/>
  <p:transition>
    <p:pull dir="ru"/>
  </p:transition>
  <p:txStyles>
    <p:titleStyle>
      <a:lvl1pPr algn="l" defTabSz="1019175"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19175" rtl="0" eaLnBrk="0" fontAlgn="base" hangingPunct="0">
        <a:lnSpc>
          <a:spcPct val="90000"/>
        </a:lnSpc>
        <a:spcBef>
          <a:spcPct val="0"/>
        </a:spcBef>
        <a:spcAft>
          <a:spcPct val="0"/>
        </a:spcAft>
        <a:defRPr sz="3200" b="1">
          <a:solidFill>
            <a:schemeClr val="bg1"/>
          </a:solidFill>
          <a:latin typeface="Arial" charset="0"/>
        </a:defRPr>
      </a:lvl2pPr>
      <a:lvl3pPr algn="l" defTabSz="1019175" rtl="0" eaLnBrk="0" fontAlgn="base" hangingPunct="0">
        <a:lnSpc>
          <a:spcPct val="90000"/>
        </a:lnSpc>
        <a:spcBef>
          <a:spcPct val="0"/>
        </a:spcBef>
        <a:spcAft>
          <a:spcPct val="0"/>
        </a:spcAft>
        <a:defRPr sz="3200" b="1">
          <a:solidFill>
            <a:schemeClr val="bg1"/>
          </a:solidFill>
          <a:latin typeface="Arial" charset="0"/>
        </a:defRPr>
      </a:lvl3pPr>
      <a:lvl4pPr algn="l" defTabSz="1019175" rtl="0" eaLnBrk="0" fontAlgn="base" hangingPunct="0">
        <a:lnSpc>
          <a:spcPct val="90000"/>
        </a:lnSpc>
        <a:spcBef>
          <a:spcPct val="0"/>
        </a:spcBef>
        <a:spcAft>
          <a:spcPct val="0"/>
        </a:spcAft>
        <a:defRPr sz="3200" b="1">
          <a:solidFill>
            <a:schemeClr val="bg1"/>
          </a:solidFill>
          <a:latin typeface="Arial" charset="0"/>
        </a:defRPr>
      </a:lvl4pPr>
      <a:lvl5pPr algn="l" defTabSz="1019175" rtl="0" eaLnBrk="0" fontAlgn="base" hangingPunct="0">
        <a:lnSpc>
          <a:spcPct val="90000"/>
        </a:lnSpc>
        <a:spcBef>
          <a:spcPct val="0"/>
        </a:spcBef>
        <a:spcAft>
          <a:spcPct val="0"/>
        </a:spcAft>
        <a:defRPr sz="3200" b="1">
          <a:solidFill>
            <a:schemeClr val="bg1"/>
          </a:solidFill>
          <a:latin typeface="Arial" charset="0"/>
        </a:defRPr>
      </a:lvl5pPr>
      <a:lvl6pPr marL="457159" algn="l" defTabSz="1020672" rtl="0" fontAlgn="base">
        <a:lnSpc>
          <a:spcPct val="90000"/>
        </a:lnSpc>
        <a:spcBef>
          <a:spcPct val="0"/>
        </a:spcBef>
        <a:spcAft>
          <a:spcPct val="0"/>
        </a:spcAft>
        <a:defRPr sz="3200" b="1">
          <a:solidFill>
            <a:schemeClr val="bg1"/>
          </a:solidFill>
          <a:latin typeface="Arial" charset="0"/>
        </a:defRPr>
      </a:lvl6pPr>
      <a:lvl7pPr marL="914318" algn="l" defTabSz="1020672" rtl="0" fontAlgn="base">
        <a:lnSpc>
          <a:spcPct val="90000"/>
        </a:lnSpc>
        <a:spcBef>
          <a:spcPct val="0"/>
        </a:spcBef>
        <a:spcAft>
          <a:spcPct val="0"/>
        </a:spcAft>
        <a:defRPr sz="3200" b="1">
          <a:solidFill>
            <a:schemeClr val="bg1"/>
          </a:solidFill>
          <a:latin typeface="Arial" charset="0"/>
        </a:defRPr>
      </a:lvl7pPr>
      <a:lvl8pPr marL="1371477" algn="l" defTabSz="1020672" rtl="0" fontAlgn="base">
        <a:lnSpc>
          <a:spcPct val="90000"/>
        </a:lnSpc>
        <a:spcBef>
          <a:spcPct val="0"/>
        </a:spcBef>
        <a:spcAft>
          <a:spcPct val="0"/>
        </a:spcAft>
        <a:defRPr sz="3200" b="1">
          <a:solidFill>
            <a:schemeClr val="bg1"/>
          </a:solidFill>
          <a:latin typeface="Arial" charset="0"/>
        </a:defRPr>
      </a:lvl8pPr>
      <a:lvl9pPr marL="1828637" algn="l" defTabSz="1020672" rtl="0" fontAlgn="base">
        <a:lnSpc>
          <a:spcPct val="90000"/>
        </a:lnSpc>
        <a:spcBef>
          <a:spcPct val="0"/>
        </a:spcBef>
        <a:spcAft>
          <a:spcPct val="0"/>
        </a:spcAft>
        <a:defRPr sz="3200" b="1">
          <a:solidFill>
            <a:schemeClr val="bg1"/>
          </a:solidFill>
          <a:latin typeface="Arial" charset="0"/>
        </a:defRPr>
      </a:lvl9pPr>
    </p:titleStyle>
    <p:bodyStyle>
      <a:lvl1pPr marL="168275" indent="-168275"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ea typeface="+mn-ea"/>
          <a:cs typeface="+mn-cs"/>
        </a:defRPr>
      </a:lvl1pPr>
      <a:lvl2pPr marL="514350" indent="-166688"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56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1985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1463" indent="-169863" algn="l" defTabSz="1019175"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07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6pPr>
      <a:lvl7pPr marL="245723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7pPr>
      <a:lvl8pPr marL="2914391"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8pPr>
      <a:lvl9pPr marL="3371550" indent="-171435" algn="l" defTabSz="1020672" rtl="0" fontAlgn="base">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endParaRPr lang="en-US" sz="600" dirty="0">
              <a:solidFill>
                <a:schemeClr val="bg1">
                  <a:lumMod val="50000"/>
                </a:schemeClr>
              </a:solidFill>
            </a:endParaRP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a:defRPr/>
            </a:pPr>
            <a:r>
              <a:rPr lang="en-US" smtClean="0"/>
              <a:t>|</a:t>
            </a:r>
            <a:fld id="{23BEB6C1-84FD-4EF3-AF9E-A300D8B8C950}" type="slidenum">
              <a:rPr lang="en-US" smtClean="0"/>
              <a:pPr>
                <a:defRPr/>
              </a:pPr>
              <a:t>‹#›</a:t>
            </a:fld>
            <a:endParaRPr lang="en-US"/>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pPr>
              <a:defRPr/>
            </a:pPr>
            <a:endParaRPr lang="en-US"/>
          </a:p>
        </p:txBody>
      </p:sp>
      <p:sp>
        <p:nvSpPr>
          <p:cNvPr id="7" name="Rectangle 3"/>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lIns="91432" tIns="45716" rIns="91432" bIns="45716" anchor="ctr"/>
          <a:lstStyle/>
          <a:p>
            <a:pPr>
              <a:defRPr/>
            </a:pPr>
            <a:endParaRPr lang="en-US" sz="1400" i="1">
              <a:solidFill>
                <a:srgbClr val="000000"/>
              </a:solidFill>
              <a:latin typeface="Arial" charset="0"/>
            </a:endParaRPr>
          </a:p>
        </p:txBody>
      </p:sp>
      <p:sp>
        <p:nvSpPr>
          <p:cNvPr id="8" name="Rectangle 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1" tIns="9141" rIns="9141" bIns="9141">
            <a:spAutoFit/>
          </a:bodyPr>
          <a:lstStyle/>
          <a:p>
            <a:pPr defTabSz="820665" eaLnBrk="0" hangingPunct="0">
              <a:defRPr/>
            </a:pPr>
            <a:r>
              <a:rPr lang="en-US" sz="600" dirty="0">
                <a:solidFill>
                  <a:srgbClr val="000000"/>
                </a:solidFill>
                <a:latin typeface="Arial" charset="0"/>
              </a:rPr>
              <a:t>Copyright © 2005 Boeing. All rights reserved.</a:t>
            </a:r>
          </a:p>
        </p:txBody>
      </p:sp>
      <p:grpSp>
        <p:nvGrpSpPr>
          <p:cNvPr id="9" name="Group 8"/>
          <p:cNvGrpSpPr>
            <a:grpSpLocks/>
          </p:cNvGrpSpPr>
          <p:nvPr userDrawn="1"/>
        </p:nvGrpSpPr>
        <p:grpSpPr bwMode="auto">
          <a:xfrm>
            <a:off x="0" y="1296988"/>
            <a:ext cx="9144000" cy="298450"/>
            <a:chOff x="0" y="730"/>
            <a:chExt cx="5760" cy="188"/>
          </a:xfrm>
        </p:grpSpPr>
        <p:sp>
          <p:nvSpPr>
            <p:cNvPr id="10" name="Rectangle 9"/>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pPr>
                <a:defRPr/>
              </a:pPr>
              <a:endParaRPr lang="en-US" sz="1400" i="1">
                <a:solidFill>
                  <a:srgbClr val="000000"/>
                </a:solidFill>
                <a:latin typeface="Arial" charset="0"/>
              </a:endParaRPr>
            </a:p>
          </p:txBody>
        </p:sp>
        <p:sp>
          <p:nvSpPr>
            <p:cNvPr id="11" name="Text Box 10"/>
            <p:cNvSpPr txBox="1">
              <a:spLocks noChangeArrowheads="1"/>
            </p:cNvSpPr>
            <p:nvPr userDrawn="1"/>
          </p:nvSpPr>
          <p:spPr bwMode="auto">
            <a:xfrm>
              <a:off x="0" y="730"/>
              <a:ext cx="2880" cy="174"/>
            </a:xfrm>
            <a:prstGeom prst="rect">
              <a:avLst/>
            </a:prstGeom>
            <a:noFill/>
            <a:ln w="9525">
              <a:noFill/>
              <a:miter lim="800000"/>
              <a:headEnd type="none" w="sm" len="sm"/>
              <a:tailEnd type="none" w="sm" len="sm"/>
            </a:ln>
            <a:effectLst/>
          </p:spPr>
          <p:txBody>
            <a:bodyPr lIns="457118" tIns="45712" rIns="457118" bIns="45712">
              <a:spAutoFit/>
            </a:bodyPr>
            <a:lstStyle/>
            <a:p>
              <a:pPr eaLnBrk="0" hangingPunct="0">
                <a:spcBef>
                  <a:spcPct val="50000"/>
                </a:spcBef>
                <a:defRPr/>
              </a:pPr>
              <a:r>
                <a:rPr lang="en-US" sz="1200" dirty="0">
                  <a:solidFill>
                    <a:srgbClr val="FFFFFF"/>
                  </a:solidFill>
                  <a:latin typeface="Arial" charset="0"/>
                </a:rPr>
                <a:t>Supply Chain Management at Boeing</a:t>
              </a:r>
              <a:endParaRPr lang="en-US" sz="1200" b="1" dirty="0">
                <a:solidFill>
                  <a:srgbClr val="FFFFFF"/>
                </a:solidFill>
                <a:latin typeface="Arial" charset="0"/>
              </a:endParaRPr>
            </a:p>
          </p:txBody>
        </p:sp>
      </p:grpSp>
      <p:sp>
        <p:nvSpPr>
          <p:cNvPr id="12" name="AutoShape 11">
            <a:hlinkClick r:id="rId11" action="ppaction://hlinksldjump" highlightClick="1"/>
          </p:cNvPr>
          <p:cNvSpPr>
            <a:spLocks noChangeArrowheads="1"/>
          </p:cNvSpPr>
          <p:nvPr userDrawn="1"/>
        </p:nvSpPr>
        <p:spPr bwMode="auto">
          <a:xfrm>
            <a:off x="8305800" y="1295400"/>
            <a:ext cx="685800" cy="304800"/>
          </a:xfrm>
          <a:prstGeom prst="actionButtonHome">
            <a:avLst/>
          </a:prstGeom>
          <a:solidFill>
            <a:schemeClr val="accent1"/>
          </a:solidFill>
          <a:ln w="9525">
            <a:noFill/>
            <a:miter lim="800000"/>
            <a:headEnd/>
            <a:tailEnd/>
          </a:ln>
          <a:effectLst/>
        </p:spPr>
        <p:txBody>
          <a:bodyPr wrap="none" lIns="91432" tIns="45716" rIns="91432" bIns="45716" anchor="ctr"/>
          <a:lstStyle/>
          <a:p>
            <a:pPr>
              <a:defRPr/>
            </a:pPr>
            <a:endParaRPr lang="en-US" sz="1400" i="1">
              <a:solidFill>
                <a:srgbClr val="000000"/>
              </a:solidFill>
              <a:latin typeface="Arial" charset="0"/>
            </a:endParaRPr>
          </a:p>
        </p:txBody>
      </p:sp>
    </p:spTree>
    <p:extLst>
      <p:ext uri="{BB962C8B-B14F-4D97-AF65-F5344CB8AC3E}">
        <p14:creationId xmlns:p14="http://schemas.microsoft.com/office/powerpoint/2010/main" val="2406168993"/>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Boeing 12 column grid"/>
          <p:cNvGrpSpPr/>
          <p:nvPr/>
        </p:nvGrpSpPr>
        <p:grpSpPr>
          <a:xfrm>
            <a:off x="-3" y="456356"/>
            <a:ext cx="9144011" cy="5958732"/>
            <a:chOff x="-3" y="456356"/>
            <a:chExt cx="9144011" cy="5958732"/>
          </a:xfrm>
        </p:grpSpPr>
        <p:cxnSp>
          <p:nvCxnSpPr>
            <p:cNvPr id="9" name="Straight Connector 8"/>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userDrawn="1"/>
          </p:nvCxnSpPr>
          <p:spPr>
            <a:xfrm>
              <a:off x="471778" y="213699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p:nvPr userDrawn="1"/>
          </p:nvCxnSpPr>
          <p:spPr>
            <a:xfrm>
              <a:off x="471778" y="243245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userDrawn="1"/>
          </p:nvCxnSpPr>
          <p:spPr>
            <a:xfrm>
              <a:off x="471778" y="3288274"/>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userDrawn="1"/>
          </p:nvCxnSpPr>
          <p:spPr>
            <a:xfrm>
              <a:off x="471778" y="3583735"/>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p:cNvCxnSpPr/>
            <p:nvPr userDrawn="1"/>
          </p:nvCxnSpPr>
          <p:spPr>
            <a:xfrm>
              <a:off x="471778" y="4424269"/>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userDrawn="1"/>
          </p:nvCxnSpPr>
          <p:spPr>
            <a:xfrm>
              <a:off x="471778" y="4719730"/>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3" y="2284726"/>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380" y="3429000"/>
              <a:ext cx="9143628" cy="7005"/>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3" y="4572000"/>
              <a:ext cx="914399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25" name="Group 24"/>
            <p:cNvGrpSpPr/>
            <p:nvPr userDrawn="1"/>
          </p:nvGrpSpPr>
          <p:grpSpPr>
            <a:xfrm>
              <a:off x="1001862" y="457200"/>
              <a:ext cx="7135564" cy="5957888"/>
              <a:chOff x="1001862" y="0"/>
              <a:chExt cx="7135564" cy="6858000"/>
            </a:xfrm>
          </p:grpSpPr>
          <p:cxnSp>
            <p:nvCxnSpPr>
              <p:cNvPr id="26" name="Straight Connector 25"/>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0"/>
              <p:cNvCxnSpPr/>
              <p:nvPr/>
            </p:nvCxnSpPr>
            <p:spPr>
              <a:xfrm>
                <a:off x="1001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15"/>
              <p:cNvCxnSpPr/>
              <p:nvPr/>
            </p:nvCxnSpPr>
            <p:spPr>
              <a:xfrm>
                <a:off x="1154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p:nvCxnSpPr>
            <p:spPr>
              <a:xfrm>
                <a:off x="1699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39306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533871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p:nvCxnSpPr>
            <p:spPr>
              <a:xfrm>
                <a:off x="255178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309585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3249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3795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3944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493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4641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5191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userDrawn="1"/>
            </p:nvCxnSpPr>
            <p:spPr>
              <a:xfrm>
                <a:off x="813742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userDrawn="1"/>
            </p:nvCxnSpPr>
            <p:spPr>
              <a:xfrm>
                <a:off x="5885138"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userDrawn="1"/>
            </p:nvCxnSpPr>
            <p:spPr>
              <a:xfrm>
                <a:off x="6043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userDrawn="1"/>
            </p:nvCxnSpPr>
            <p:spPr>
              <a:xfrm>
                <a:off x="658960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67380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728768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743544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79857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sp>
        <p:nvSpPr>
          <p:cNvPr id="11267" name="Rectangle 3"/>
          <p:cNvSpPr>
            <a:spLocks noGrp="1" noChangeArrowheads="1"/>
          </p:cNvSpPr>
          <p:nvPr>
            <p:ph type="title"/>
          </p:nvPr>
        </p:nvSpPr>
        <p:spPr bwMode="auto">
          <a:xfrm>
            <a:off x="455613" y="809340"/>
            <a:ext cx="823266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55613" y="1692275"/>
            <a:ext cx="8235626" cy="162242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38010" y="6657975"/>
            <a:ext cx="2065337"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hangingPunct="0"/>
            <a:r>
              <a:rPr lang="en-US" sz="600" dirty="0" smtClean="0">
                <a:solidFill>
                  <a:schemeClr val="bg1">
                    <a:lumMod val="50000"/>
                  </a:schemeClr>
                </a:solidFill>
              </a:rPr>
              <a:t>Copyright © 2018 Boeing. All rights reserved.</a:t>
            </a:r>
            <a:endParaRPr lang="en-US" sz="600" dirty="0">
              <a:solidFill>
                <a:schemeClr val="bg1">
                  <a:lumMod val="50000"/>
                </a:schemeClr>
              </a:solidFill>
            </a:endParaRPr>
          </a:p>
        </p:txBody>
      </p:sp>
      <p:sp>
        <p:nvSpPr>
          <p:cNvPr id="11270" name="Rectangle 6"/>
          <p:cNvSpPr>
            <a:spLocks noGrp="1" noChangeArrowheads="1"/>
          </p:cNvSpPr>
          <p:nvPr>
            <p:ph type="sldNum" sz="quarter" idx="4"/>
          </p:nvPr>
        </p:nvSpPr>
        <p:spPr bwMode="auto">
          <a:xfrm>
            <a:off x="6945313" y="6532563"/>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r>
              <a:rPr lang="en-US" smtClean="0"/>
              <a:t>Author, </a:t>
            </a:r>
            <a:fld id="{D72BAC86-7CA1-47DD-8EAD-39EA91178256}" type="datetime1">
              <a:rPr lang="en-US" smtClean="0"/>
              <a:pPr/>
              <a:t>2/22/2018</a:t>
            </a:fld>
            <a:r>
              <a:rPr lang="en-US" smtClean="0"/>
              <a:t>, Filename.ppt</a:t>
            </a:r>
            <a:r>
              <a:rPr lang="en-US" sz="800" smtClean="0"/>
              <a:t> </a:t>
            </a:r>
            <a:r>
              <a:rPr lang="en-US" sz="1000" smtClean="0"/>
              <a:t>| </a:t>
            </a:r>
            <a:fld id="{689318A1-174D-4DEE-8106-03A37B9BCF15}" type="slidenum">
              <a:rPr lang="en-US" sz="1000" smtClean="0"/>
              <a:pPr/>
              <a:t>‹#›</a:t>
            </a:fld>
            <a:endParaRPr lang="en-US" sz="1000" dirty="0"/>
          </a:p>
        </p:txBody>
      </p:sp>
      <p:sp>
        <p:nvSpPr>
          <p:cNvPr id="11271" name="Rectangle 7"/>
          <p:cNvSpPr>
            <a:spLocks noGrp="1" noChangeArrowheads="1"/>
          </p:cNvSpPr>
          <p:nvPr>
            <p:ph type="ftr" sz="quarter" idx="3"/>
          </p:nvPr>
        </p:nvSpPr>
        <p:spPr bwMode="auto">
          <a:xfrm>
            <a:off x="2971800" y="6394450"/>
            <a:ext cx="3200400" cy="3746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1000" b="1">
                <a:solidFill>
                  <a:schemeClr val="bg1">
                    <a:lumMod val="50000"/>
                  </a:schemeClr>
                </a:solidFill>
              </a:defRPr>
            </a:lvl1pPr>
          </a:lstStyle>
          <a:p>
            <a:r>
              <a:rPr lang="en-US" smtClean="0"/>
              <a:t>BOEING PROPRIETARY</a:t>
            </a:r>
            <a:endParaRPr lang="en-US"/>
          </a:p>
        </p:txBody>
      </p:sp>
    </p:spTree>
    <p:extLst>
      <p:ext uri="{BB962C8B-B14F-4D97-AF65-F5344CB8AC3E}">
        <p14:creationId xmlns:p14="http://schemas.microsoft.com/office/powerpoint/2010/main" val="2776980254"/>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p:titleStyle>
    <p:bodyStyle>
      <a:lvl1pPr marL="169863" indent="-169863" algn="l" defTabSz="820738" rtl="0" eaLnBrk="1" fontAlgn="base" hangingPunct="1">
        <a:lnSpc>
          <a:spcPct val="90000"/>
        </a:lnSpc>
        <a:spcBef>
          <a:spcPct val="30000"/>
        </a:spcBef>
        <a:spcAft>
          <a:spcPct val="0"/>
        </a:spcAft>
        <a:buClr>
          <a:schemeClr val="tx2"/>
        </a:buClr>
        <a:buFont typeface="Wingdings" pitchFamily="2" charset="2"/>
        <a:buChar char="§"/>
        <a:defRPr sz="2200" b="0">
          <a:solidFill>
            <a:schemeClr val="tx1">
              <a:lumMod val="75000"/>
              <a:lumOff val="25000"/>
            </a:schemeClr>
          </a:solidFill>
          <a:latin typeface="+mn-lt"/>
          <a:ea typeface="+mn-ea"/>
          <a:cs typeface="+mn-cs"/>
        </a:defRPr>
      </a:lvl1pPr>
      <a:lvl2pPr marL="376238" indent="-204788" algn="l" defTabSz="82073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63" indent="-185738"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63" indent="-163513"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717801" y="2990850"/>
            <a:ext cx="3692525" cy="895350"/>
          </a:xfrm>
          <a:prstGeom prst="rect">
            <a:avLst/>
          </a:prstGeom>
          <a:noFill/>
          <a:ln w="9525">
            <a:noFill/>
            <a:miter lim="800000"/>
            <a:headEnd/>
            <a:tailEnd/>
          </a:ln>
        </p:spPr>
      </p:pic>
      <p:sp>
        <p:nvSpPr>
          <p:cNvPr id="5" name="Rectangle 5"/>
          <p:cNvSpPr>
            <a:spLocks noChangeArrowheads="1"/>
          </p:cNvSpPr>
          <p:nvPr/>
        </p:nvSpPr>
        <p:spPr bwMode="auto">
          <a:xfrm>
            <a:off x="439493" y="6658305"/>
            <a:ext cx="2065337" cy="110796"/>
          </a:xfrm>
          <a:prstGeom prst="rect">
            <a:avLst/>
          </a:prstGeom>
          <a:noFill/>
          <a:ln w="12700">
            <a:noFill/>
            <a:miter lim="800000"/>
            <a:headEnd type="none" w="sm" len="sm"/>
            <a:tailEnd type="none" w="sm" len="sm"/>
          </a:ln>
          <a:effectLst/>
        </p:spPr>
        <p:txBody>
          <a:bodyPr lIns="9142" tIns="9142" rIns="9142" bIns="9142" anchor="b">
            <a:spAutoFit/>
          </a:bodyPr>
          <a:lstStyle/>
          <a:p>
            <a:pPr defTabSz="820593" eaLnBrk="0" fontAlgn="auto" hangingPunct="0">
              <a:spcBef>
                <a:spcPts val="0"/>
              </a:spcBef>
              <a:spcAft>
                <a:spcPts val="0"/>
              </a:spcAft>
            </a:pPr>
            <a:r>
              <a:rPr lang="en-US" sz="600" dirty="0" smtClean="0">
                <a:solidFill>
                  <a:srgbClr val="FFFFFF">
                    <a:lumMod val="50000"/>
                  </a:srgbClr>
                </a:solidFill>
                <a:latin typeface="Arial"/>
              </a:rPr>
              <a:t>Copyright © 2018 Boeing. All rights reserved.</a:t>
            </a:r>
            <a:endParaRPr lang="en-US" sz="600" dirty="0">
              <a:solidFill>
                <a:srgbClr val="FFFFFF">
                  <a:lumMod val="50000"/>
                </a:srgbClr>
              </a:solidFill>
              <a:latin typeface="Arial"/>
            </a:endParaRPr>
          </a:p>
        </p:txBody>
      </p:sp>
    </p:spTree>
    <p:extLst>
      <p:ext uri="{BB962C8B-B14F-4D97-AF65-F5344CB8AC3E}">
        <p14:creationId xmlns:p14="http://schemas.microsoft.com/office/powerpoint/2010/main" val="2176224423"/>
      </p:ext>
    </p:extLst>
  </p:cSld>
  <p:clrMap bg1="lt1" tx1="dk1" bg2="lt2" tx2="dk2" accent1="accent1" accent2="accent2" accent3="accent3" accent4="accent4" accent5="accent5" accent6="accent6" hlink="hlink" folHlink="folHlink"/>
  <p:sldLayoutIdLst>
    <p:sldLayoutId id="214748406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020583"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1020583" rtl="0" eaLnBrk="1" fontAlgn="base" hangingPunct="1">
        <a:lnSpc>
          <a:spcPct val="90000"/>
        </a:lnSpc>
        <a:spcBef>
          <a:spcPct val="0"/>
        </a:spcBef>
        <a:spcAft>
          <a:spcPct val="0"/>
        </a:spcAft>
        <a:defRPr sz="3200" b="1">
          <a:solidFill>
            <a:schemeClr val="tx2"/>
          </a:solidFill>
          <a:latin typeface="Arial" pitchFamily="34" charset="0"/>
        </a:defRPr>
      </a:lvl2pPr>
      <a:lvl3pPr algn="l" defTabSz="1020583" rtl="0" eaLnBrk="1" fontAlgn="base" hangingPunct="1">
        <a:lnSpc>
          <a:spcPct val="90000"/>
        </a:lnSpc>
        <a:spcBef>
          <a:spcPct val="0"/>
        </a:spcBef>
        <a:spcAft>
          <a:spcPct val="0"/>
        </a:spcAft>
        <a:defRPr sz="3200" b="1">
          <a:solidFill>
            <a:schemeClr val="tx2"/>
          </a:solidFill>
          <a:latin typeface="Arial" pitchFamily="34" charset="0"/>
        </a:defRPr>
      </a:lvl3pPr>
      <a:lvl4pPr algn="l" defTabSz="1020583" rtl="0" eaLnBrk="1" fontAlgn="base" hangingPunct="1">
        <a:lnSpc>
          <a:spcPct val="90000"/>
        </a:lnSpc>
        <a:spcBef>
          <a:spcPct val="0"/>
        </a:spcBef>
        <a:spcAft>
          <a:spcPct val="0"/>
        </a:spcAft>
        <a:defRPr sz="3200" b="1">
          <a:solidFill>
            <a:schemeClr val="tx2"/>
          </a:solidFill>
          <a:latin typeface="Arial" pitchFamily="34" charset="0"/>
        </a:defRPr>
      </a:lvl4pPr>
      <a:lvl5pPr algn="l" defTabSz="1020583" rtl="0" eaLnBrk="1" fontAlgn="base" hangingPunct="1">
        <a:lnSpc>
          <a:spcPct val="90000"/>
        </a:lnSpc>
        <a:spcBef>
          <a:spcPct val="0"/>
        </a:spcBef>
        <a:spcAft>
          <a:spcPct val="0"/>
        </a:spcAft>
        <a:defRPr sz="3200" b="1">
          <a:solidFill>
            <a:schemeClr val="tx2"/>
          </a:solidFill>
          <a:latin typeface="Arial" pitchFamily="34" charset="0"/>
        </a:defRPr>
      </a:lvl5pPr>
      <a:lvl6pPr marL="457120" algn="l" defTabSz="1020583" rtl="0" eaLnBrk="1" fontAlgn="base" hangingPunct="1">
        <a:lnSpc>
          <a:spcPct val="90000"/>
        </a:lnSpc>
        <a:spcBef>
          <a:spcPct val="0"/>
        </a:spcBef>
        <a:spcAft>
          <a:spcPct val="0"/>
        </a:spcAft>
        <a:defRPr sz="3200" b="1">
          <a:solidFill>
            <a:schemeClr val="tx2"/>
          </a:solidFill>
          <a:latin typeface="Arial" pitchFamily="34" charset="0"/>
        </a:defRPr>
      </a:lvl6pPr>
      <a:lvl7pPr marL="914239" algn="l" defTabSz="1020583" rtl="0" eaLnBrk="1" fontAlgn="base" hangingPunct="1">
        <a:lnSpc>
          <a:spcPct val="90000"/>
        </a:lnSpc>
        <a:spcBef>
          <a:spcPct val="0"/>
        </a:spcBef>
        <a:spcAft>
          <a:spcPct val="0"/>
        </a:spcAft>
        <a:defRPr sz="3200" b="1">
          <a:solidFill>
            <a:schemeClr val="tx2"/>
          </a:solidFill>
          <a:latin typeface="Arial" pitchFamily="34" charset="0"/>
        </a:defRPr>
      </a:lvl7pPr>
      <a:lvl8pPr marL="1371359" algn="l" defTabSz="1020583" rtl="0" eaLnBrk="1" fontAlgn="base" hangingPunct="1">
        <a:lnSpc>
          <a:spcPct val="90000"/>
        </a:lnSpc>
        <a:spcBef>
          <a:spcPct val="0"/>
        </a:spcBef>
        <a:spcAft>
          <a:spcPct val="0"/>
        </a:spcAft>
        <a:defRPr sz="3200" b="1">
          <a:solidFill>
            <a:schemeClr val="tx2"/>
          </a:solidFill>
          <a:latin typeface="Arial" pitchFamily="34" charset="0"/>
        </a:defRPr>
      </a:lvl8pPr>
      <a:lvl9pPr marL="1828478" algn="l" defTabSz="1020583"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9833" indent="-169833" algn="l" defTabSz="820593" rtl="0" eaLnBrk="1" fontAlgn="base" hangingPunct="1">
        <a:lnSpc>
          <a:spcPct val="90000"/>
        </a:lnSpc>
        <a:spcBef>
          <a:spcPct val="20000"/>
        </a:spcBef>
        <a:spcAft>
          <a:spcPct val="0"/>
        </a:spcAft>
        <a:buClr>
          <a:srgbClr val="0038A8"/>
        </a:buClr>
        <a:buFont typeface="Wingdings" pitchFamily="2" charset="2"/>
        <a:buChar char="§"/>
        <a:defRPr sz="2200" b="1">
          <a:solidFill>
            <a:srgbClr val="000000"/>
          </a:solidFill>
          <a:latin typeface="+mn-lt"/>
          <a:ea typeface="+mn-ea"/>
          <a:cs typeface="+mn-cs"/>
        </a:defRPr>
      </a:lvl1pPr>
      <a:lvl2pPr marL="385695" indent="-214275" algn="l" defTabSz="820593" rtl="0" eaLnBrk="1" fontAlgn="base" hangingPunct="1">
        <a:lnSpc>
          <a:spcPct val="90000"/>
        </a:lnSpc>
        <a:spcBef>
          <a:spcPct val="20000"/>
        </a:spcBef>
        <a:spcAft>
          <a:spcPct val="0"/>
        </a:spcAft>
        <a:buClr>
          <a:srgbClr val="0038A8"/>
        </a:buClr>
        <a:buFont typeface="Arial" pitchFamily="34" charset="0"/>
        <a:buChar char="–"/>
        <a:defRPr sz="2000">
          <a:solidFill>
            <a:srgbClr val="000000"/>
          </a:solidFill>
          <a:latin typeface="+mn-lt"/>
        </a:defRPr>
      </a:lvl2pPr>
      <a:lvl3pPr marL="576162" indent="-174594" algn="l" defTabSz="820593"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792023" indent="-163484" algn="l" defTabSz="820593"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95709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5pPr>
      <a:lvl6pPr marL="1414214"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33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45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73" indent="-163484" algn="l" defTabSz="82059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39" rtl="0" eaLnBrk="1" latinLnBrk="0" hangingPunct="1">
        <a:defRPr sz="1800" kern="1200">
          <a:solidFill>
            <a:schemeClr val="tx1"/>
          </a:solidFill>
          <a:latin typeface="+mn-lt"/>
          <a:ea typeface="+mn-ea"/>
          <a:cs typeface="+mn-cs"/>
        </a:defRPr>
      </a:lvl1pPr>
      <a:lvl2pPr marL="457120" algn="l" defTabSz="914239" rtl="0" eaLnBrk="1" latinLnBrk="0" hangingPunct="1">
        <a:defRPr sz="1800" kern="1200">
          <a:solidFill>
            <a:schemeClr val="tx1"/>
          </a:solidFill>
          <a:latin typeface="+mn-lt"/>
          <a:ea typeface="+mn-ea"/>
          <a:cs typeface="+mn-cs"/>
        </a:defRPr>
      </a:lvl2pPr>
      <a:lvl3pPr marL="914239" algn="l" defTabSz="914239" rtl="0" eaLnBrk="1" latinLnBrk="0" hangingPunct="1">
        <a:defRPr sz="1800" kern="1200">
          <a:solidFill>
            <a:schemeClr val="tx1"/>
          </a:solidFill>
          <a:latin typeface="+mn-lt"/>
          <a:ea typeface="+mn-ea"/>
          <a:cs typeface="+mn-cs"/>
        </a:defRPr>
      </a:lvl3pPr>
      <a:lvl4pPr marL="1371359" algn="l" defTabSz="914239" rtl="0" eaLnBrk="1" latinLnBrk="0" hangingPunct="1">
        <a:defRPr sz="1800" kern="1200">
          <a:solidFill>
            <a:schemeClr val="tx1"/>
          </a:solidFill>
          <a:latin typeface="+mn-lt"/>
          <a:ea typeface="+mn-ea"/>
          <a:cs typeface="+mn-cs"/>
        </a:defRPr>
      </a:lvl4pPr>
      <a:lvl5pPr marL="1828478" algn="l" defTabSz="914239" rtl="0" eaLnBrk="1" latinLnBrk="0" hangingPunct="1">
        <a:defRPr sz="1800" kern="1200">
          <a:solidFill>
            <a:schemeClr val="tx1"/>
          </a:solidFill>
          <a:latin typeface="+mn-lt"/>
          <a:ea typeface="+mn-ea"/>
          <a:cs typeface="+mn-cs"/>
        </a:defRPr>
      </a:lvl5pPr>
      <a:lvl6pPr marL="2285598" algn="l" defTabSz="914239" rtl="0" eaLnBrk="1" latinLnBrk="0" hangingPunct="1">
        <a:defRPr sz="1800" kern="1200">
          <a:solidFill>
            <a:schemeClr val="tx1"/>
          </a:solidFill>
          <a:latin typeface="+mn-lt"/>
          <a:ea typeface="+mn-ea"/>
          <a:cs typeface="+mn-cs"/>
        </a:defRPr>
      </a:lvl6pPr>
      <a:lvl7pPr marL="2742717" algn="l" defTabSz="914239" rtl="0" eaLnBrk="1" latinLnBrk="0" hangingPunct="1">
        <a:defRPr sz="1800" kern="1200">
          <a:solidFill>
            <a:schemeClr val="tx1"/>
          </a:solidFill>
          <a:latin typeface="+mn-lt"/>
          <a:ea typeface="+mn-ea"/>
          <a:cs typeface="+mn-cs"/>
        </a:defRPr>
      </a:lvl7pPr>
      <a:lvl8pPr marL="3199836" algn="l" defTabSz="914239" rtl="0" eaLnBrk="1" latinLnBrk="0" hangingPunct="1">
        <a:defRPr sz="1800" kern="1200">
          <a:solidFill>
            <a:schemeClr val="tx1"/>
          </a:solidFill>
          <a:latin typeface="+mn-lt"/>
          <a:ea typeface="+mn-ea"/>
          <a:cs typeface="+mn-cs"/>
        </a:defRPr>
      </a:lvl8pPr>
      <a:lvl9pPr marL="3656956" algn="l" defTabSz="9142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sz="quarter"/>
          </p:nvPr>
        </p:nvSpPr>
        <p:spPr/>
        <p:txBody>
          <a:bodyPr/>
          <a:lstStyle/>
          <a:p>
            <a:pPr algn="ctr"/>
            <a:r>
              <a:rPr lang="en-US" sz="4800" dirty="0" smtClean="0"/>
              <a:t>Personal Development Plan</a:t>
            </a:r>
            <a:r>
              <a:rPr lang="en-US" dirty="0" smtClean="0"/>
              <a:t/>
            </a:r>
            <a:br>
              <a:rPr lang="en-US" dirty="0" smtClean="0"/>
            </a:br>
            <a:r>
              <a:rPr lang="en-US" sz="2400" i="1" dirty="0"/>
              <a:t>“</a:t>
            </a:r>
            <a:r>
              <a:rPr lang="en-US" sz="2400" i="1" dirty="0" smtClean="0"/>
              <a:t>How to create my Personal Career Development Plan”</a:t>
            </a:r>
            <a:endParaRPr lang="en-US" sz="4400" i="1" dirty="0" smtClean="0"/>
          </a:p>
        </p:txBody>
      </p:sp>
      <p:sp>
        <p:nvSpPr>
          <p:cNvPr id="4" name="Subtitle 3"/>
          <p:cNvSpPr>
            <a:spLocks noGrp="1"/>
          </p:cNvSpPr>
          <p:nvPr>
            <p:ph type="subTitle" idx="1"/>
          </p:nvPr>
        </p:nvSpPr>
        <p:spPr>
          <a:xfrm>
            <a:off x="457200" y="4688334"/>
            <a:ext cx="8245475" cy="332399"/>
          </a:xfrm>
        </p:spPr>
        <p:txBody>
          <a:bodyPr/>
          <a:lstStyle/>
          <a:p>
            <a:r>
              <a:rPr lang="en-US" b="1" dirty="0">
                <a:solidFill>
                  <a:schemeClr val="accent3"/>
                </a:solidFill>
              </a:rPr>
              <a:t>Guidance provided in Speaker Notes </a:t>
            </a:r>
            <a:r>
              <a:rPr lang="en-US" b="1" dirty="0" smtClean="0">
                <a:solidFill>
                  <a:schemeClr val="accent3"/>
                </a:solidFill>
              </a:rPr>
              <a:t>field</a:t>
            </a:r>
            <a:endParaRPr lang="en-US" b="1"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5613" y="457200"/>
            <a:ext cx="8535987" cy="443198"/>
          </a:xfrm>
        </p:spPr>
        <p:txBody>
          <a:bodyPr/>
          <a:lstStyle/>
          <a:p>
            <a:r>
              <a:rPr lang="en-US" dirty="0"/>
              <a:t>1st </a:t>
            </a:r>
            <a:r>
              <a:rPr lang="en-US" dirty="0"/>
              <a:t>– A </a:t>
            </a:r>
            <a:r>
              <a:rPr lang="en-US" dirty="0" smtClean="0"/>
              <a:t>Little About Career Planning</a:t>
            </a:r>
            <a:endParaRPr lang="en-US" dirty="0"/>
          </a:p>
        </p:txBody>
      </p:sp>
      <p:sp>
        <p:nvSpPr>
          <p:cNvPr id="14339" name="Subtitle 2"/>
          <p:cNvSpPr>
            <a:spLocks noGrp="1"/>
          </p:cNvSpPr>
          <p:nvPr>
            <p:ph idx="1"/>
          </p:nvPr>
        </p:nvSpPr>
        <p:spPr>
          <a:xfrm>
            <a:off x="455613" y="1692275"/>
            <a:ext cx="8235626" cy="304699"/>
          </a:xfrm>
        </p:spPr>
        <p:txBody>
          <a:bodyPr/>
          <a:lstStyle/>
          <a:p>
            <a:pPr marL="0" indent="0" algn="ctr">
              <a:buNone/>
            </a:pPr>
            <a:r>
              <a:rPr lang="en-US" dirty="0" smtClean="0"/>
              <a:t>Taking Control of </a:t>
            </a:r>
            <a:r>
              <a:rPr lang="en-US" u="sng" dirty="0" smtClean="0"/>
              <a:t>Your</a:t>
            </a:r>
            <a:r>
              <a:rPr lang="en-US" dirty="0" smtClean="0"/>
              <a:t> Future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bwMode="auto">
          <a:xfrm>
            <a:off x="455613" y="457200"/>
            <a:ext cx="8535987" cy="4431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defTabSz="1020763"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tx2"/>
                </a:solidFill>
                <a:latin typeface="Arial" charset="0"/>
              </a:defRPr>
            </a:lvl2pPr>
            <a:lvl3pPr algn="l" defTabSz="1020763" rtl="0" eaLnBrk="1" fontAlgn="base" hangingPunct="1">
              <a:lnSpc>
                <a:spcPct val="90000"/>
              </a:lnSpc>
              <a:spcBef>
                <a:spcPct val="0"/>
              </a:spcBef>
              <a:spcAft>
                <a:spcPct val="0"/>
              </a:spcAft>
              <a:defRPr sz="3200" b="1">
                <a:solidFill>
                  <a:schemeClr val="tx2"/>
                </a:solidFill>
                <a:latin typeface="Arial" charset="0"/>
              </a:defRPr>
            </a:lvl3pPr>
            <a:lvl4pPr algn="l" defTabSz="1020763" rtl="0" eaLnBrk="1" fontAlgn="base" hangingPunct="1">
              <a:lnSpc>
                <a:spcPct val="90000"/>
              </a:lnSpc>
              <a:spcBef>
                <a:spcPct val="0"/>
              </a:spcBef>
              <a:spcAft>
                <a:spcPct val="0"/>
              </a:spcAft>
              <a:defRPr sz="3200" b="1">
                <a:solidFill>
                  <a:schemeClr val="tx2"/>
                </a:solidFill>
                <a:latin typeface="Arial" charset="0"/>
              </a:defRPr>
            </a:lvl4pPr>
            <a:lvl5pPr algn="l" defTabSz="1020763" rtl="0" eaLnBrk="1" fontAlgn="base" hangingPunct="1">
              <a:lnSpc>
                <a:spcPct val="90000"/>
              </a:lnSpc>
              <a:spcBef>
                <a:spcPct val="0"/>
              </a:spcBef>
              <a:spcAft>
                <a:spcPct val="0"/>
              </a:spcAft>
              <a:defRPr sz="3200" b="1">
                <a:solidFill>
                  <a:schemeClr val="tx2"/>
                </a:solidFill>
                <a:latin typeface="Arial" charset="0"/>
              </a:defRPr>
            </a:lvl5pPr>
            <a:lvl6pPr marL="457200" algn="l" defTabSz="1020763" rtl="0" eaLnBrk="1" fontAlgn="base" hangingPunct="1">
              <a:lnSpc>
                <a:spcPct val="90000"/>
              </a:lnSpc>
              <a:spcBef>
                <a:spcPct val="0"/>
              </a:spcBef>
              <a:spcAft>
                <a:spcPct val="0"/>
              </a:spcAft>
              <a:defRPr sz="3200" b="1">
                <a:solidFill>
                  <a:schemeClr val="tx2"/>
                </a:solidFill>
                <a:latin typeface="Arial" charset="0"/>
              </a:defRPr>
            </a:lvl6pPr>
            <a:lvl7pPr marL="914400" algn="l" defTabSz="1020763" rtl="0" eaLnBrk="1" fontAlgn="base" hangingPunct="1">
              <a:lnSpc>
                <a:spcPct val="90000"/>
              </a:lnSpc>
              <a:spcBef>
                <a:spcPct val="0"/>
              </a:spcBef>
              <a:spcAft>
                <a:spcPct val="0"/>
              </a:spcAft>
              <a:defRPr sz="3200" b="1">
                <a:solidFill>
                  <a:schemeClr val="tx2"/>
                </a:solidFill>
                <a:latin typeface="Arial" charset="0"/>
              </a:defRPr>
            </a:lvl7pPr>
            <a:lvl8pPr marL="1371600" algn="l" defTabSz="1020763" rtl="0" eaLnBrk="1" fontAlgn="base" hangingPunct="1">
              <a:lnSpc>
                <a:spcPct val="90000"/>
              </a:lnSpc>
              <a:spcBef>
                <a:spcPct val="0"/>
              </a:spcBef>
              <a:spcAft>
                <a:spcPct val="0"/>
              </a:spcAft>
              <a:defRPr sz="3200" b="1">
                <a:solidFill>
                  <a:schemeClr val="tx2"/>
                </a:solidFill>
                <a:latin typeface="Arial" charset="0"/>
              </a:defRPr>
            </a:lvl8pPr>
            <a:lvl9pPr marL="1828800" algn="l" defTabSz="1020763" rtl="0" eaLnBrk="1" fontAlgn="base" hangingPunct="1">
              <a:lnSpc>
                <a:spcPct val="90000"/>
              </a:lnSpc>
              <a:spcBef>
                <a:spcPct val="0"/>
              </a:spcBef>
              <a:spcAft>
                <a:spcPct val="0"/>
              </a:spcAft>
              <a:defRPr sz="3200" b="1">
                <a:solidFill>
                  <a:schemeClr val="tx2"/>
                </a:solidFill>
                <a:latin typeface="Arial" charset="0"/>
              </a:defRPr>
            </a:lvl9pPr>
          </a:lstStyle>
          <a:p>
            <a:r>
              <a:rPr lang="en-US" dirty="0"/>
              <a:t>Preparation vs. Opportunity</a:t>
            </a:r>
          </a:p>
        </p:txBody>
      </p:sp>
      <p:pic>
        <p:nvPicPr>
          <p:cNvPr id="82946" name="Picture 2"/>
          <p:cNvPicPr>
            <a:picLocks noChangeAspect="1" noChangeArrowheads="1"/>
          </p:cNvPicPr>
          <p:nvPr/>
        </p:nvPicPr>
        <p:blipFill>
          <a:blip r:embed="rId3" cstate="print"/>
          <a:srcRect/>
          <a:stretch>
            <a:fillRect/>
          </a:stretch>
        </p:blipFill>
        <p:spPr bwMode="auto">
          <a:xfrm>
            <a:off x="762000" y="1219200"/>
            <a:ext cx="7848600" cy="5029200"/>
          </a:xfrm>
          <a:prstGeom prst="rect">
            <a:avLst/>
          </a:prstGeom>
          <a:noFill/>
          <a:ln w="9525">
            <a:noFill/>
            <a:miter lim="800000"/>
            <a:headEnd/>
            <a:tailEnd/>
          </a:ln>
        </p:spPr>
      </p:pic>
      <p:pic>
        <p:nvPicPr>
          <p:cNvPr id="15364" name="Picture 5" descr="C:\Documents and Settings\B0024466\Local Settings\Temporary Internet Files\Content.IE5\HQ0NS091\MC900442086[1].wmf"/>
          <p:cNvPicPr>
            <a:picLocks noChangeAspect="1" noChangeArrowheads="1"/>
          </p:cNvPicPr>
          <p:nvPr/>
        </p:nvPicPr>
        <p:blipFill>
          <a:blip r:embed="rId4" cstate="print"/>
          <a:srcRect r="58276"/>
          <a:stretch>
            <a:fillRect/>
          </a:stretch>
        </p:blipFill>
        <p:spPr bwMode="auto">
          <a:xfrm>
            <a:off x="3806825" y="2743200"/>
            <a:ext cx="1530350" cy="1833563"/>
          </a:xfrm>
          <a:prstGeom prst="rect">
            <a:avLst/>
          </a:prstGeom>
          <a:noFill/>
          <a:ln w="9525">
            <a:noFill/>
            <a:miter lim="800000"/>
            <a:headEnd/>
            <a:tailEnd/>
          </a:ln>
        </p:spPr>
      </p:pic>
      <p:sp>
        <p:nvSpPr>
          <p:cNvPr id="6" name="Right Arrow 5"/>
          <p:cNvSpPr>
            <a:spLocks noChangeArrowheads="1"/>
          </p:cNvSpPr>
          <p:nvPr/>
        </p:nvSpPr>
        <p:spPr bwMode="auto">
          <a:xfrm rot="-2023035">
            <a:off x="595313" y="1965325"/>
            <a:ext cx="1524000" cy="685800"/>
          </a:xfrm>
          <a:prstGeom prst="rightArrow">
            <a:avLst>
              <a:gd name="adj1" fmla="val 50000"/>
              <a:gd name="adj2" fmla="val 50000"/>
            </a:avLst>
          </a:prstGeom>
          <a:solidFill>
            <a:srgbClr val="92D050"/>
          </a:solidFill>
          <a:ln w="9525" algn="ctr">
            <a:solidFill>
              <a:schemeClr val="tx1"/>
            </a:solidFill>
            <a:round/>
            <a:headEnd/>
            <a:tailEnd/>
          </a:ln>
        </p:spPr>
        <p:txBody>
          <a:bodyPr/>
          <a:lstStyle/>
          <a:p>
            <a:pPr algn="ctr"/>
            <a:r>
              <a:rPr lang="en-US" sz="1400" b="1" i="1"/>
              <a:t>Opportunity</a:t>
            </a:r>
          </a:p>
        </p:txBody>
      </p:sp>
      <p:sp>
        <p:nvSpPr>
          <p:cNvPr id="7" name="Right Arrow 6"/>
          <p:cNvSpPr>
            <a:spLocks noChangeArrowheads="1"/>
          </p:cNvSpPr>
          <p:nvPr/>
        </p:nvSpPr>
        <p:spPr bwMode="auto">
          <a:xfrm rot="3107262">
            <a:off x="2265363" y="2068513"/>
            <a:ext cx="1524000" cy="685800"/>
          </a:xfrm>
          <a:prstGeom prst="rightArrow">
            <a:avLst>
              <a:gd name="adj1" fmla="val 50000"/>
              <a:gd name="adj2" fmla="val 50000"/>
            </a:avLst>
          </a:prstGeom>
          <a:solidFill>
            <a:srgbClr val="FFCCCC"/>
          </a:solidFill>
          <a:ln w="9525" algn="ctr">
            <a:solidFill>
              <a:schemeClr val="tx1"/>
            </a:solidFill>
            <a:round/>
            <a:headEnd/>
            <a:tailEnd/>
          </a:ln>
        </p:spPr>
        <p:txBody>
          <a:bodyPr/>
          <a:lstStyle/>
          <a:p>
            <a:pPr algn="ctr"/>
            <a:r>
              <a:rPr lang="en-US" sz="1400" b="1" i="1"/>
              <a:t>Opportunity</a:t>
            </a:r>
          </a:p>
        </p:txBody>
      </p:sp>
      <p:sp>
        <p:nvSpPr>
          <p:cNvPr id="8" name="Right Arrow 7"/>
          <p:cNvSpPr>
            <a:spLocks noChangeArrowheads="1"/>
          </p:cNvSpPr>
          <p:nvPr/>
        </p:nvSpPr>
        <p:spPr bwMode="auto">
          <a:xfrm rot="-6525278">
            <a:off x="2209800" y="3581400"/>
            <a:ext cx="1524000" cy="685800"/>
          </a:xfrm>
          <a:prstGeom prst="rightArrow">
            <a:avLst>
              <a:gd name="adj1" fmla="val 50000"/>
              <a:gd name="adj2" fmla="val 50000"/>
            </a:avLst>
          </a:prstGeom>
          <a:solidFill>
            <a:srgbClr val="CCCCFF"/>
          </a:solidFill>
          <a:ln w="9525" algn="ctr">
            <a:solidFill>
              <a:schemeClr val="tx1"/>
            </a:solidFill>
            <a:round/>
            <a:headEnd/>
            <a:tailEnd/>
          </a:ln>
        </p:spPr>
        <p:txBody>
          <a:bodyPr/>
          <a:lstStyle/>
          <a:p>
            <a:pPr algn="ctr"/>
            <a:r>
              <a:rPr lang="en-US" sz="1400" b="1" i="1"/>
              <a:t>Opportunity</a:t>
            </a:r>
          </a:p>
        </p:txBody>
      </p:sp>
      <p:sp>
        <p:nvSpPr>
          <p:cNvPr id="9" name="Right Arrow 8"/>
          <p:cNvSpPr>
            <a:spLocks noChangeArrowheads="1"/>
          </p:cNvSpPr>
          <p:nvPr/>
        </p:nvSpPr>
        <p:spPr bwMode="auto">
          <a:xfrm rot="-1484766">
            <a:off x="6553200" y="4572000"/>
            <a:ext cx="1524000" cy="685800"/>
          </a:xfrm>
          <a:prstGeom prst="rightArrow">
            <a:avLst>
              <a:gd name="adj1" fmla="val 50000"/>
              <a:gd name="adj2" fmla="val 50000"/>
            </a:avLst>
          </a:prstGeom>
          <a:solidFill>
            <a:srgbClr val="66CCFF"/>
          </a:solidFill>
          <a:ln w="9525" algn="ctr">
            <a:solidFill>
              <a:schemeClr val="tx1"/>
            </a:solidFill>
            <a:round/>
            <a:headEnd/>
            <a:tailEnd/>
          </a:ln>
        </p:spPr>
        <p:txBody>
          <a:bodyPr/>
          <a:lstStyle/>
          <a:p>
            <a:pPr algn="ctr"/>
            <a:r>
              <a:rPr lang="en-US" sz="1400" b="1" i="1"/>
              <a:t>Opportunity</a:t>
            </a:r>
          </a:p>
        </p:txBody>
      </p:sp>
      <p:sp>
        <p:nvSpPr>
          <p:cNvPr id="10" name="Right Arrow 9"/>
          <p:cNvSpPr>
            <a:spLocks noChangeArrowheads="1"/>
          </p:cNvSpPr>
          <p:nvPr/>
        </p:nvSpPr>
        <p:spPr bwMode="auto">
          <a:xfrm>
            <a:off x="6781800" y="1295400"/>
            <a:ext cx="1524000" cy="685800"/>
          </a:xfrm>
          <a:prstGeom prst="rightArrow">
            <a:avLst>
              <a:gd name="adj1" fmla="val 50000"/>
              <a:gd name="adj2" fmla="val 50000"/>
            </a:avLst>
          </a:prstGeom>
          <a:solidFill>
            <a:srgbClr val="FFCCCC"/>
          </a:solidFill>
          <a:ln w="9525" algn="ctr">
            <a:solidFill>
              <a:schemeClr val="tx1"/>
            </a:solidFill>
            <a:round/>
            <a:headEnd/>
            <a:tailEnd/>
          </a:ln>
        </p:spPr>
        <p:txBody>
          <a:bodyPr/>
          <a:lstStyle/>
          <a:p>
            <a:pPr algn="ctr"/>
            <a:r>
              <a:rPr lang="en-US" sz="1400" b="1" i="1"/>
              <a:t>Opportunity</a:t>
            </a:r>
          </a:p>
        </p:txBody>
      </p:sp>
      <p:sp>
        <p:nvSpPr>
          <p:cNvPr id="11" name="Right Arrow 10"/>
          <p:cNvSpPr>
            <a:spLocks noChangeArrowheads="1"/>
          </p:cNvSpPr>
          <p:nvPr/>
        </p:nvSpPr>
        <p:spPr bwMode="auto">
          <a:xfrm rot="2910544">
            <a:off x="2133600" y="5029200"/>
            <a:ext cx="1524000" cy="685800"/>
          </a:xfrm>
          <a:prstGeom prst="rightArrow">
            <a:avLst>
              <a:gd name="adj1" fmla="val 50000"/>
              <a:gd name="adj2" fmla="val 50000"/>
            </a:avLst>
          </a:prstGeom>
          <a:solidFill>
            <a:srgbClr val="FFFF00"/>
          </a:solidFill>
          <a:ln w="9525" algn="ctr">
            <a:solidFill>
              <a:schemeClr val="tx1"/>
            </a:solidFill>
            <a:round/>
            <a:headEnd/>
            <a:tailEnd/>
          </a:ln>
        </p:spPr>
        <p:txBody>
          <a:bodyPr/>
          <a:lstStyle/>
          <a:p>
            <a:pPr algn="ctr"/>
            <a:r>
              <a:rPr lang="en-US" sz="1400" b="1" i="1"/>
              <a:t>Opportunity</a:t>
            </a:r>
          </a:p>
        </p:txBody>
      </p:sp>
      <p:sp>
        <p:nvSpPr>
          <p:cNvPr id="12" name="Right Arrow 11"/>
          <p:cNvSpPr>
            <a:spLocks noChangeArrowheads="1"/>
          </p:cNvSpPr>
          <p:nvPr/>
        </p:nvSpPr>
        <p:spPr bwMode="auto">
          <a:xfrm>
            <a:off x="5943600" y="1981200"/>
            <a:ext cx="1524000" cy="685800"/>
          </a:xfrm>
          <a:prstGeom prst="rightArrow">
            <a:avLst>
              <a:gd name="adj1" fmla="val 50000"/>
              <a:gd name="adj2" fmla="val 50000"/>
            </a:avLst>
          </a:prstGeom>
          <a:solidFill>
            <a:srgbClr val="FFFF00"/>
          </a:solidFill>
          <a:ln w="9525" algn="ctr">
            <a:solidFill>
              <a:schemeClr val="tx1"/>
            </a:solidFill>
            <a:round/>
            <a:headEnd/>
            <a:tailEnd/>
          </a:ln>
        </p:spPr>
        <p:txBody>
          <a:bodyPr/>
          <a:lstStyle/>
          <a:p>
            <a:pPr algn="ctr"/>
            <a:r>
              <a:rPr lang="en-US" sz="1400" b="1" i="1"/>
              <a:t>Opportunity</a:t>
            </a:r>
          </a:p>
        </p:txBody>
      </p:sp>
      <p:sp>
        <p:nvSpPr>
          <p:cNvPr id="13" name="Right Arrow 12"/>
          <p:cNvSpPr>
            <a:spLocks noChangeArrowheads="1"/>
          </p:cNvSpPr>
          <p:nvPr/>
        </p:nvSpPr>
        <p:spPr bwMode="auto">
          <a:xfrm rot="-5400000">
            <a:off x="762000" y="4114800"/>
            <a:ext cx="1524000" cy="685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r>
              <a:rPr lang="en-US" sz="1400" b="1" i="1"/>
              <a:t>Opportunity</a:t>
            </a:r>
          </a:p>
        </p:txBody>
      </p:sp>
      <p:sp>
        <p:nvSpPr>
          <p:cNvPr id="14" name="Right Arrow 13"/>
          <p:cNvSpPr>
            <a:spLocks noChangeArrowheads="1"/>
          </p:cNvSpPr>
          <p:nvPr/>
        </p:nvSpPr>
        <p:spPr bwMode="auto">
          <a:xfrm flipH="1">
            <a:off x="3733800" y="4724400"/>
            <a:ext cx="1524000" cy="685800"/>
          </a:xfrm>
          <a:prstGeom prst="rightArrow">
            <a:avLst>
              <a:gd name="adj1" fmla="val 50000"/>
              <a:gd name="adj2" fmla="val 50000"/>
            </a:avLst>
          </a:prstGeom>
          <a:solidFill>
            <a:srgbClr val="FFCCCC"/>
          </a:solidFill>
          <a:ln w="9525" algn="ctr">
            <a:solidFill>
              <a:schemeClr val="tx1"/>
            </a:solidFill>
            <a:round/>
            <a:headEnd/>
            <a:tailEnd/>
          </a:ln>
        </p:spPr>
        <p:txBody>
          <a:bodyPr/>
          <a:lstStyle/>
          <a:p>
            <a:pPr algn="ctr"/>
            <a:r>
              <a:rPr lang="en-US" sz="1400" b="1" i="1"/>
              <a:t>Opportunity</a:t>
            </a:r>
          </a:p>
        </p:txBody>
      </p:sp>
      <p:sp>
        <p:nvSpPr>
          <p:cNvPr id="15" name="Right Arrow 14"/>
          <p:cNvSpPr>
            <a:spLocks noChangeArrowheads="1"/>
          </p:cNvSpPr>
          <p:nvPr/>
        </p:nvSpPr>
        <p:spPr bwMode="auto">
          <a:xfrm>
            <a:off x="3657600" y="1905000"/>
            <a:ext cx="1524000" cy="685800"/>
          </a:xfrm>
          <a:prstGeom prst="rightArrow">
            <a:avLst>
              <a:gd name="adj1" fmla="val 50000"/>
              <a:gd name="adj2" fmla="val 50000"/>
            </a:avLst>
          </a:prstGeom>
          <a:solidFill>
            <a:srgbClr val="66CCFF"/>
          </a:solidFill>
          <a:ln w="9525" algn="ctr">
            <a:solidFill>
              <a:schemeClr val="tx1"/>
            </a:solidFill>
            <a:round/>
            <a:headEnd/>
            <a:tailEnd/>
          </a:ln>
        </p:spPr>
        <p:txBody>
          <a:bodyPr/>
          <a:lstStyle/>
          <a:p>
            <a:pPr algn="ctr"/>
            <a:r>
              <a:rPr lang="en-US" sz="1400" b="1" i="1"/>
              <a:t>Opportunity</a:t>
            </a:r>
          </a:p>
        </p:txBody>
      </p:sp>
      <p:sp>
        <p:nvSpPr>
          <p:cNvPr id="16" name="Right Arrow 15"/>
          <p:cNvSpPr>
            <a:spLocks noChangeArrowheads="1"/>
          </p:cNvSpPr>
          <p:nvPr/>
        </p:nvSpPr>
        <p:spPr bwMode="auto">
          <a:xfrm rot="-2185016">
            <a:off x="739775" y="5567363"/>
            <a:ext cx="1524000" cy="685800"/>
          </a:xfrm>
          <a:prstGeom prst="rightArrow">
            <a:avLst>
              <a:gd name="adj1" fmla="val 50000"/>
              <a:gd name="adj2" fmla="val 50000"/>
            </a:avLst>
          </a:prstGeom>
          <a:solidFill>
            <a:srgbClr val="92D050"/>
          </a:solidFill>
          <a:ln w="9525" algn="ctr">
            <a:solidFill>
              <a:schemeClr val="tx1"/>
            </a:solidFill>
            <a:round/>
            <a:headEnd/>
            <a:tailEnd/>
          </a:ln>
        </p:spPr>
        <p:txBody>
          <a:bodyPr/>
          <a:lstStyle/>
          <a:p>
            <a:pPr algn="ctr"/>
            <a:r>
              <a:rPr lang="en-US" sz="1400" b="1" i="1"/>
              <a:t>Opportunity</a:t>
            </a:r>
          </a:p>
        </p:txBody>
      </p:sp>
      <p:sp>
        <p:nvSpPr>
          <p:cNvPr id="17" name="Right Arrow 16"/>
          <p:cNvSpPr>
            <a:spLocks noChangeArrowheads="1"/>
          </p:cNvSpPr>
          <p:nvPr/>
        </p:nvSpPr>
        <p:spPr bwMode="auto">
          <a:xfrm rot="2047182" flipH="1">
            <a:off x="5562600" y="5257800"/>
            <a:ext cx="1524000" cy="685800"/>
          </a:xfrm>
          <a:prstGeom prst="rightArrow">
            <a:avLst>
              <a:gd name="adj1" fmla="val 50000"/>
              <a:gd name="adj2" fmla="val 50000"/>
            </a:avLst>
          </a:prstGeom>
          <a:solidFill>
            <a:srgbClr val="CCCCFF"/>
          </a:solidFill>
          <a:ln w="9525" algn="ctr">
            <a:solidFill>
              <a:schemeClr val="tx1"/>
            </a:solidFill>
            <a:round/>
            <a:headEnd/>
            <a:tailEnd/>
          </a:ln>
        </p:spPr>
        <p:txBody>
          <a:bodyPr/>
          <a:lstStyle/>
          <a:p>
            <a:pPr algn="ctr"/>
            <a:r>
              <a:rPr lang="en-US" sz="1400" b="1" i="1"/>
              <a:t>Opportunity</a:t>
            </a:r>
          </a:p>
        </p:txBody>
      </p:sp>
      <p:sp>
        <p:nvSpPr>
          <p:cNvPr id="18" name="Right Arrow 17"/>
          <p:cNvSpPr>
            <a:spLocks noChangeArrowheads="1"/>
          </p:cNvSpPr>
          <p:nvPr/>
        </p:nvSpPr>
        <p:spPr bwMode="auto">
          <a:xfrm flipH="1">
            <a:off x="838200" y="1219200"/>
            <a:ext cx="1524000" cy="685800"/>
          </a:xfrm>
          <a:prstGeom prst="rightArrow">
            <a:avLst>
              <a:gd name="adj1" fmla="val 50000"/>
              <a:gd name="adj2" fmla="val 50000"/>
            </a:avLst>
          </a:prstGeom>
          <a:solidFill>
            <a:srgbClr val="FFFF00"/>
          </a:solidFill>
          <a:ln w="9525" algn="ctr">
            <a:solidFill>
              <a:schemeClr val="tx1"/>
            </a:solidFill>
            <a:round/>
            <a:headEnd/>
            <a:tailEnd/>
          </a:ln>
        </p:spPr>
        <p:txBody>
          <a:bodyPr/>
          <a:lstStyle/>
          <a:p>
            <a:pPr algn="ctr"/>
            <a:r>
              <a:rPr lang="en-US" sz="1400" b="1" i="1"/>
              <a:t>Opportunity</a:t>
            </a:r>
          </a:p>
        </p:txBody>
      </p:sp>
      <p:sp>
        <p:nvSpPr>
          <p:cNvPr id="19" name="Right Arrow 18"/>
          <p:cNvSpPr>
            <a:spLocks noChangeArrowheads="1"/>
          </p:cNvSpPr>
          <p:nvPr/>
        </p:nvSpPr>
        <p:spPr bwMode="auto">
          <a:xfrm rot="2536099" flipH="1">
            <a:off x="5105400" y="2895600"/>
            <a:ext cx="1524000" cy="685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algn="ctr"/>
            <a:r>
              <a:rPr lang="en-US" sz="1400" b="1" i="1"/>
              <a:t>Opportunity</a:t>
            </a:r>
          </a:p>
        </p:txBody>
      </p:sp>
      <p:sp>
        <p:nvSpPr>
          <p:cNvPr id="20" name="Right Arrow 19"/>
          <p:cNvSpPr>
            <a:spLocks noChangeArrowheads="1"/>
          </p:cNvSpPr>
          <p:nvPr/>
        </p:nvSpPr>
        <p:spPr bwMode="auto">
          <a:xfrm rot="19566046" flipH="1">
            <a:off x="381000" y="2819400"/>
            <a:ext cx="1524000" cy="685800"/>
          </a:xfrm>
          <a:prstGeom prst="rightArrow">
            <a:avLst>
              <a:gd name="adj1" fmla="val 50000"/>
              <a:gd name="adj2" fmla="val 50000"/>
            </a:avLst>
          </a:prstGeom>
          <a:solidFill>
            <a:srgbClr val="66CCFF"/>
          </a:solidFill>
          <a:ln w="9525" algn="ctr">
            <a:solidFill>
              <a:schemeClr val="tx1"/>
            </a:solidFill>
            <a:round/>
            <a:headEnd/>
            <a:tailEnd/>
          </a:ln>
        </p:spPr>
        <p:txBody>
          <a:bodyPr/>
          <a:lstStyle/>
          <a:p>
            <a:pPr algn="ctr"/>
            <a:r>
              <a:rPr lang="en-US" sz="1400" b="1" i="1"/>
              <a:t>Opportunity</a:t>
            </a:r>
          </a:p>
        </p:txBody>
      </p:sp>
      <p:sp>
        <p:nvSpPr>
          <p:cNvPr id="21" name="Right Arrow 20"/>
          <p:cNvSpPr>
            <a:spLocks noChangeArrowheads="1"/>
          </p:cNvSpPr>
          <p:nvPr/>
        </p:nvSpPr>
        <p:spPr bwMode="auto">
          <a:xfrm flipH="1">
            <a:off x="6629400" y="3657600"/>
            <a:ext cx="1524000" cy="685800"/>
          </a:xfrm>
          <a:prstGeom prst="rightArrow">
            <a:avLst>
              <a:gd name="adj1" fmla="val 50000"/>
              <a:gd name="adj2" fmla="val 50000"/>
            </a:avLst>
          </a:prstGeom>
          <a:solidFill>
            <a:srgbClr val="92D050"/>
          </a:solidFill>
          <a:ln w="9525" algn="ctr">
            <a:solidFill>
              <a:schemeClr val="tx1"/>
            </a:solidFill>
            <a:round/>
            <a:headEnd/>
            <a:tailEnd/>
          </a:ln>
        </p:spPr>
        <p:txBody>
          <a:bodyPr/>
          <a:lstStyle/>
          <a:p>
            <a:pPr algn="ctr"/>
            <a:r>
              <a:rPr lang="en-US" sz="1400" b="1" i="1"/>
              <a:t>Opportunity</a:t>
            </a:r>
          </a:p>
        </p:txBody>
      </p:sp>
      <p:sp>
        <p:nvSpPr>
          <p:cNvPr id="22" name="Right Arrow 21"/>
          <p:cNvSpPr>
            <a:spLocks noChangeArrowheads="1"/>
          </p:cNvSpPr>
          <p:nvPr/>
        </p:nvSpPr>
        <p:spPr bwMode="auto">
          <a:xfrm rot="2085519">
            <a:off x="7561263" y="2963863"/>
            <a:ext cx="1524000" cy="685800"/>
          </a:xfrm>
          <a:prstGeom prst="rightArrow">
            <a:avLst>
              <a:gd name="adj1" fmla="val 50000"/>
              <a:gd name="adj2" fmla="val 50000"/>
            </a:avLst>
          </a:prstGeom>
          <a:solidFill>
            <a:srgbClr val="CCCCFF"/>
          </a:solidFill>
          <a:ln w="9525" algn="ctr">
            <a:solidFill>
              <a:schemeClr val="tx1"/>
            </a:solidFill>
            <a:round/>
            <a:headEnd/>
            <a:tailEnd/>
          </a:ln>
        </p:spPr>
        <p:txBody>
          <a:bodyPr/>
          <a:lstStyle/>
          <a:p>
            <a:pPr algn="ctr"/>
            <a:r>
              <a:rPr lang="en-US" sz="1400" b="1" i="1"/>
              <a:t>Opportunity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 calcmode="lin" valueType="num">
                                      <p:cBhvr>
                                        <p:cTn id="15" dur="500" fill="hold"/>
                                        <p:tgtEl>
                                          <p:spTgt spid="15"/>
                                        </p:tgtEl>
                                        <p:attrNameLst>
                                          <p:attrName>style.rotation</p:attrName>
                                        </p:attrNameLst>
                                      </p:cBhvr>
                                      <p:tavLst>
                                        <p:tav tm="0">
                                          <p:val>
                                            <p:fltVal val="360"/>
                                          </p:val>
                                        </p:tav>
                                        <p:tav tm="100000">
                                          <p:val>
                                            <p:fltVal val="0"/>
                                          </p:val>
                                        </p:tav>
                                      </p:tavLst>
                                    </p:anim>
                                    <p:animEffect transition="in" filter="fade">
                                      <p:cBhvr>
                                        <p:cTn id="16" dur="500"/>
                                        <p:tgtEl>
                                          <p:spTgt spid="1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 calcmode="lin" valueType="num">
                                      <p:cBhvr>
                                        <p:cTn id="21" dur="500" fill="hold"/>
                                        <p:tgtEl>
                                          <p:spTgt spid="21"/>
                                        </p:tgtEl>
                                        <p:attrNameLst>
                                          <p:attrName>style.rotation</p:attrName>
                                        </p:attrNameLst>
                                      </p:cBhvr>
                                      <p:tavLst>
                                        <p:tav tm="0">
                                          <p:val>
                                            <p:fltVal val="360"/>
                                          </p:val>
                                        </p:tav>
                                        <p:tav tm="100000">
                                          <p:val>
                                            <p:fltVal val="0"/>
                                          </p:val>
                                        </p:tav>
                                      </p:tavLst>
                                    </p:anim>
                                    <p:animEffect transition="in" filter="fade">
                                      <p:cBhvr>
                                        <p:cTn id="22" dur="500"/>
                                        <p:tgtEl>
                                          <p:spTgt spid="21"/>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 calcmode="lin" valueType="num">
                                      <p:cBhvr>
                                        <p:cTn id="27" dur="500" fill="hold"/>
                                        <p:tgtEl>
                                          <p:spTgt spid="11"/>
                                        </p:tgtEl>
                                        <p:attrNameLst>
                                          <p:attrName>style.rotation</p:attrName>
                                        </p:attrNameLst>
                                      </p:cBhvr>
                                      <p:tavLst>
                                        <p:tav tm="0">
                                          <p:val>
                                            <p:fltVal val="360"/>
                                          </p:val>
                                        </p:tav>
                                        <p:tav tm="100000">
                                          <p:val>
                                            <p:fltVal val="0"/>
                                          </p:val>
                                        </p:tav>
                                      </p:tavLst>
                                    </p:anim>
                                    <p:animEffect transition="in" filter="fade">
                                      <p:cBhvr>
                                        <p:cTn id="28" dur="500"/>
                                        <p:tgtEl>
                                          <p:spTgt spid="11"/>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 calcmode="lin" valueType="num">
                                      <p:cBhvr>
                                        <p:cTn id="33" dur="500" fill="hold"/>
                                        <p:tgtEl>
                                          <p:spTgt spid="9"/>
                                        </p:tgtEl>
                                        <p:attrNameLst>
                                          <p:attrName>style.rotation</p:attrName>
                                        </p:attrNameLst>
                                      </p:cBhvr>
                                      <p:tavLst>
                                        <p:tav tm="0">
                                          <p:val>
                                            <p:fltVal val="360"/>
                                          </p:val>
                                        </p:tav>
                                        <p:tav tm="100000">
                                          <p:val>
                                            <p:fltVal val="0"/>
                                          </p:val>
                                        </p:tav>
                                      </p:tavLst>
                                    </p:anim>
                                    <p:animEffect transition="in" filter="fade">
                                      <p:cBhvr>
                                        <p:cTn id="34" dur="500"/>
                                        <p:tgtEl>
                                          <p:spTgt spid="9"/>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 calcmode="lin" valueType="num">
                                      <p:cBhvr>
                                        <p:cTn id="45" dur="500" fill="hold"/>
                                        <p:tgtEl>
                                          <p:spTgt spid="13"/>
                                        </p:tgtEl>
                                        <p:attrNameLst>
                                          <p:attrName>style.rotation</p:attrName>
                                        </p:attrNameLst>
                                      </p:cBhvr>
                                      <p:tavLst>
                                        <p:tav tm="0">
                                          <p:val>
                                            <p:fltVal val="360"/>
                                          </p:val>
                                        </p:tav>
                                        <p:tav tm="100000">
                                          <p:val>
                                            <p:fltVal val="0"/>
                                          </p:val>
                                        </p:tav>
                                      </p:tavLst>
                                    </p:anim>
                                    <p:animEffect transition="in" filter="fade">
                                      <p:cBhvr>
                                        <p:cTn id="46" dur="500"/>
                                        <p:tgtEl>
                                          <p:spTgt spid="13"/>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 calcmode="lin" valueType="num">
                                      <p:cBhvr>
                                        <p:cTn id="51" dur="500" fill="hold"/>
                                        <p:tgtEl>
                                          <p:spTgt spid="6"/>
                                        </p:tgtEl>
                                        <p:attrNameLst>
                                          <p:attrName>style.rotation</p:attrName>
                                        </p:attrNameLst>
                                      </p:cBhvr>
                                      <p:tavLst>
                                        <p:tav tm="0">
                                          <p:val>
                                            <p:fltVal val="360"/>
                                          </p:val>
                                        </p:tav>
                                        <p:tav tm="100000">
                                          <p:val>
                                            <p:fltVal val="0"/>
                                          </p:val>
                                        </p:tav>
                                      </p:tavLst>
                                    </p:anim>
                                    <p:animEffect transition="in" filter="fade">
                                      <p:cBhvr>
                                        <p:cTn id="52" dur="500"/>
                                        <p:tgtEl>
                                          <p:spTgt spid="6"/>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 calcmode="lin" valueType="num">
                                      <p:cBhvr>
                                        <p:cTn id="63" dur="500" fill="hold"/>
                                        <p:tgtEl>
                                          <p:spTgt spid="12"/>
                                        </p:tgtEl>
                                        <p:attrNameLst>
                                          <p:attrName>style.rotation</p:attrName>
                                        </p:attrNameLst>
                                      </p:cBhvr>
                                      <p:tavLst>
                                        <p:tav tm="0">
                                          <p:val>
                                            <p:fltVal val="360"/>
                                          </p:val>
                                        </p:tav>
                                        <p:tav tm="100000">
                                          <p:val>
                                            <p:fltVal val="0"/>
                                          </p:val>
                                        </p:tav>
                                      </p:tavLst>
                                    </p:anim>
                                    <p:animEffect transition="in" filter="fade">
                                      <p:cBhvr>
                                        <p:cTn id="64" dur="500"/>
                                        <p:tgtEl>
                                          <p:spTgt spid="12"/>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 calcmode="lin" valueType="num">
                                      <p:cBhvr>
                                        <p:cTn id="69" dur="500" fill="hold"/>
                                        <p:tgtEl>
                                          <p:spTgt spid="19"/>
                                        </p:tgtEl>
                                        <p:attrNameLst>
                                          <p:attrName>style.rotation</p:attrName>
                                        </p:attrNameLst>
                                      </p:cBhvr>
                                      <p:tavLst>
                                        <p:tav tm="0">
                                          <p:val>
                                            <p:fltVal val="360"/>
                                          </p:val>
                                        </p:tav>
                                        <p:tav tm="100000">
                                          <p:val>
                                            <p:fltVal val="0"/>
                                          </p:val>
                                        </p:tav>
                                      </p:tavLst>
                                    </p:anim>
                                    <p:animEffect transition="in" filter="fade">
                                      <p:cBhvr>
                                        <p:cTn id="70" dur="500"/>
                                        <p:tgtEl>
                                          <p:spTgt spid="19"/>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 calcmode="lin" valueType="num">
                                      <p:cBhvr>
                                        <p:cTn id="75" dur="500" fill="hold"/>
                                        <p:tgtEl>
                                          <p:spTgt spid="8"/>
                                        </p:tgtEl>
                                        <p:attrNameLst>
                                          <p:attrName>style.rotation</p:attrName>
                                        </p:attrNameLst>
                                      </p:cBhvr>
                                      <p:tavLst>
                                        <p:tav tm="0">
                                          <p:val>
                                            <p:fltVal val="360"/>
                                          </p:val>
                                        </p:tav>
                                        <p:tav tm="100000">
                                          <p:val>
                                            <p:fltVal val="0"/>
                                          </p:val>
                                        </p:tav>
                                      </p:tavLst>
                                    </p:anim>
                                    <p:animEffect transition="in" filter="fade">
                                      <p:cBhvr>
                                        <p:cTn id="76" dur="500"/>
                                        <p:tgtEl>
                                          <p:spTgt spid="8"/>
                                        </p:tgtEl>
                                      </p:cBhvr>
                                    </p:animEffect>
                                  </p:childTnLst>
                                </p:cTn>
                              </p:par>
                              <p:par>
                                <p:cTn id="77" presetID="49" presetClass="entr" presetSubtype="0" decel="10000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 calcmode="lin" valueType="num">
                                      <p:cBhvr>
                                        <p:cTn id="81" dur="500" fill="hold"/>
                                        <p:tgtEl>
                                          <p:spTgt spid="20"/>
                                        </p:tgtEl>
                                        <p:attrNameLst>
                                          <p:attrName>style.rotation</p:attrName>
                                        </p:attrNameLst>
                                      </p:cBhvr>
                                      <p:tavLst>
                                        <p:tav tm="0">
                                          <p:val>
                                            <p:fltVal val="360"/>
                                          </p:val>
                                        </p:tav>
                                        <p:tav tm="100000">
                                          <p:val>
                                            <p:fltVal val="0"/>
                                          </p:val>
                                        </p:tav>
                                      </p:tavLst>
                                    </p:anim>
                                    <p:animEffect transition="in" filter="fade">
                                      <p:cBhvr>
                                        <p:cTn id="82" dur="500"/>
                                        <p:tgtEl>
                                          <p:spTgt spid="20"/>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p:cTn id="85" dur="500" fill="hold"/>
                                        <p:tgtEl>
                                          <p:spTgt spid="7"/>
                                        </p:tgtEl>
                                        <p:attrNameLst>
                                          <p:attrName>ppt_w</p:attrName>
                                        </p:attrNameLst>
                                      </p:cBhvr>
                                      <p:tavLst>
                                        <p:tav tm="0">
                                          <p:val>
                                            <p:fltVal val="0"/>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anim calcmode="lin" valueType="num">
                                      <p:cBhvr>
                                        <p:cTn id="87" dur="500" fill="hold"/>
                                        <p:tgtEl>
                                          <p:spTgt spid="7"/>
                                        </p:tgtEl>
                                        <p:attrNameLst>
                                          <p:attrName>style.rotation</p:attrName>
                                        </p:attrNameLst>
                                      </p:cBhvr>
                                      <p:tavLst>
                                        <p:tav tm="0">
                                          <p:val>
                                            <p:fltVal val="360"/>
                                          </p:val>
                                        </p:tav>
                                        <p:tav tm="100000">
                                          <p:val>
                                            <p:fltVal val="0"/>
                                          </p:val>
                                        </p:tav>
                                      </p:tavLst>
                                    </p:anim>
                                    <p:animEffect transition="in" filter="fade">
                                      <p:cBhvr>
                                        <p:cTn id="88" dur="500"/>
                                        <p:tgtEl>
                                          <p:spTgt spid="7"/>
                                        </p:tgtEl>
                                      </p:cBhvr>
                                    </p:animEffect>
                                  </p:childTnLst>
                                </p:cTn>
                              </p:par>
                              <p:par>
                                <p:cTn id="89" presetID="49" presetClass="entr" presetSubtype="0" decel="10000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 calcmode="lin" valueType="num">
                                      <p:cBhvr>
                                        <p:cTn id="93" dur="500" fill="hold"/>
                                        <p:tgtEl>
                                          <p:spTgt spid="14"/>
                                        </p:tgtEl>
                                        <p:attrNameLst>
                                          <p:attrName>style.rotation</p:attrName>
                                        </p:attrNameLst>
                                      </p:cBhvr>
                                      <p:tavLst>
                                        <p:tav tm="0">
                                          <p:val>
                                            <p:fltVal val="360"/>
                                          </p:val>
                                        </p:tav>
                                        <p:tav tm="100000">
                                          <p:val>
                                            <p:fltVal val="0"/>
                                          </p:val>
                                        </p:tav>
                                      </p:tavLst>
                                    </p:anim>
                                    <p:animEffect transition="in" filter="fade">
                                      <p:cBhvr>
                                        <p:cTn id="94" dur="500"/>
                                        <p:tgtEl>
                                          <p:spTgt spid="14"/>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p:cTn id="97" dur="500" fill="hold"/>
                                        <p:tgtEl>
                                          <p:spTgt spid="17"/>
                                        </p:tgtEl>
                                        <p:attrNameLst>
                                          <p:attrName>ppt_w</p:attrName>
                                        </p:attrNameLst>
                                      </p:cBhvr>
                                      <p:tavLst>
                                        <p:tav tm="0">
                                          <p:val>
                                            <p:fltVal val="0"/>
                                          </p:val>
                                        </p:tav>
                                        <p:tav tm="100000">
                                          <p:val>
                                            <p:strVal val="#ppt_w"/>
                                          </p:val>
                                        </p:tav>
                                      </p:tavLst>
                                    </p:anim>
                                    <p:anim calcmode="lin" valueType="num">
                                      <p:cBhvr>
                                        <p:cTn id="98" dur="500" fill="hold"/>
                                        <p:tgtEl>
                                          <p:spTgt spid="17"/>
                                        </p:tgtEl>
                                        <p:attrNameLst>
                                          <p:attrName>ppt_h</p:attrName>
                                        </p:attrNameLst>
                                      </p:cBhvr>
                                      <p:tavLst>
                                        <p:tav tm="0">
                                          <p:val>
                                            <p:fltVal val="0"/>
                                          </p:val>
                                        </p:tav>
                                        <p:tav tm="100000">
                                          <p:val>
                                            <p:strVal val="#ppt_h"/>
                                          </p:val>
                                        </p:tav>
                                      </p:tavLst>
                                    </p:anim>
                                    <p:anim calcmode="lin" valueType="num">
                                      <p:cBhvr>
                                        <p:cTn id="99" dur="500" fill="hold"/>
                                        <p:tgtEl>
                                          <p:spTgt spid="17"/>
                                        </p:tgtEl>
                                        <p:attrNameLst>
                                          <p:attrName>style.rotation</p:attrName>
                                        </p:attrNameLst>
                                      </p:cBhvr>
                                      <p:tavLst>
                                        <p:tav tm="0">
                                          <p:val>
                                            <p:fltVal val="360"/>
                                          </p:val>
                                        </p:tav>
                                        <p:tav tm="100000">
                                          <p:val>
                                            <p:fltVal val="0"/>
                                          </p:val>
                                        </p:tav>
                                      </p:tavLst>
                                    </p:anim>
                                    <p:animEffect transition="in" filter="fade">
                                      <p:cBhvr>
                                        <p:cTn id="100" dur="500"/>
                                        <p:tgtEl>
                                          <p:spTgt spid="17"/>
                                        </p:tgtEl>
                                      </p:cBhvr>
                                    </p:animEffect>
                                  </p:childTnLst>
                                </p:cTn>
                              </p:par>
                              <p:par>
                                <p:cTn id="101" presetID="49" presetClass="entr" presetSubtype="0" decel="10000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p:cTn id="103" dur="500" fill="hold"/>
                                        <p:tgtEl>
                                          <p:spTgt spid="22"/>
                                        </p:tgtEl>
                                        <p:attrNameLst>
                                          <p:attrName>ppt_w</p:attrName>
                                        </p:attrNameLst>
                                      </p:cBhvr>
                                      <p:tavLst>
                                        <p:tav tm="0">
                                          <p:val>
                                            <p:fltVal val="0"/>
                                          </p:val>
                                        </p:tav>
                                        <p:tav tm="100000">
                                          <p:val>
                                            <p:strVal val="#ppt_w"/>
                                          </p:val>
                                        </p:tav>
                                      </p:tavLst>
                                    </p:anim>
                                    <p:anim calcmode="lin" valueType="num">
                                      <p:cBhvr>
                                        <p:cTn id="104" dur="500" fill="hold"/>
                                        <p:tgtEl>
                                          <p:spTgt spid="22"/>
                                        </p:tgtEl>
                                        <p:attrNameLst>
                                          <p:attrName>ppt_h</p:attrName>
                                        </p:attrNameLst>
                                      </p:cBhvr>
                                      <p:tavLst>
                                        <p:tav tm="0">
                                          <p:val>
                                            <p:fltVal val="0"/>
                                          </p:val>
                                        </p:tav>
                                        <p:tav tm="100000">
                                          <p:val>
                                            <p:strVal val="#ppt_h"/>
                                          </p:val>
                                        </p:tav>
                                      </p:tavLst>
                                    </p:anim>
                                    <p:anim calcmode="lin" valueType="num">
                                      <p:cBhvr>
                                        <p:cTn id="105" dur="500" fill="hold"/>
                                        <p:tgtEl>
                                          <p:spTgt spid="22"/>
                                        </p:tgtEl>
                                        <p:attrNameLst>
                                          <p:attrName>style.rotation</p:attrName>
                                        </p:attrNameLst>
                                      </p:cBhvr>
                                      <p:tavLst>
                                        <p:tav tm="0">
                                          <p:val>
                                            <p:fltVal val="360"/>
                                          </p:val>
                                        </p:tav>
                                        <p:tav tm="100000">
                                          <p:val>
                                            <p:fltVal val="0"/>
                                          </p:val>
                                        </p:tav>
                                      </p:tavLst>
                                    </p:anim>
                                    <p:animEffect transition="in" filter="fade">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55" presetClass="entr" presetSubtype="0" fill="hold" nodeType="clickEffect">
                                  <p:stCondLst>
                                    <p:cond delay="0"/>
                                  </p:stCondLst>
                                  <p:childTnLst>
                                    <p:set>
                                      <p:cBhvr>
                                        <p:cTn id="110" dur="1" fill="hold">
                                          <p:stCondLst>
                                            <p:cond delay="0"/>
                                          </p:stCondLst>
                                        </p:cTn>
                                        <p:tgtEl>
                                          <p:spTgt spid="82946"/>
                                        </p:tgtEl>
                                        <p:attrNameLst>
                                          <p:attrName>style.visibility</p:attrName>
                                        </p:attrNameLst>
                                      </p:cBhvr>
                                      <p:to>
                                        <p:strVal val="visible"/>
                                      </p:to>
                                    </p:set>
                                    <p:anim calcmode="lin" valueType="num">
                                      <p:cBhvr>
                                        <p:cTn id="111" dur="1000" fill="hold"/>
                                        <p:tgtEl>
                                          <p:spTgt spid="82946"/>
                                        </p:tgtEl>
                                        <p:attrNameLst>
                                          <p:attrName>ppt_w</p:attrName>
                                        </p:attrNameLst>
                                      </p:cBhvr>
                                      <p:tavLst>
                                        <p:tav tm="0">
                                          <p:val>
                                            <p:strVal val="#ppt_w*0.70"/>
                                          </p:val>
                                        </p:tav>
                                        <p:tav tm="100000">
                                          <p:val>
                                            <p:strVal val="#ppt_w"/>
                                          </p:val>
                                        </p:tav>
                                      </p:tavLst>
                                    </p:anim>
                                    <p:anim calcmode="lin" valueType="num">
                                      <p:cBhvr>
                                        <p:cTn id="112" dur="1000" fill="hold"/>
                                        <p:tgtEl>
                                          <p:spTgt spid="82946"/>
                                        </p:tgtEl>
                                        <p:attrNameLst>
                                          <p:attrName>ppt_h</p:attrName>
                                        </p:attrNameLst>
                                      </p:cBhvr>
                                      <p:tavLst>
                                        <p:tav tm="0">
                                          <p:val>
                                            <p:strVal val="#ppt_h"/>
                                          </p:val>
                                        </p:tav>
                                        <p:tav tm="100000">
                                          <p:val>
                                            <p:strVal val="#ppt_h"/>
                                          </p:val>
                                        </p:tav>
                                      </p:tavLst>
                                    </p:anim>
                                    <p:animEffect transition="in" filter="fade">
                                      <p:cBhvr>
                                        <p:cTn id="113" dur="10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5613" y="457200"/>
            <a:ext cx="8535987" cy="443198"/>
          </a:xfrm>
        </p:spPr>
        <p:txBody>
          <a:bodyPr/>
          <a:lstStyle/>
          <a:p>
            <a:r>
              <a:rPr lang="en-US" dirty="0" smtClean="0"/>
              <a:t>What are You Willing to Invest </a:t>
            </a:r>
            <a:r>
              <a:rPr lang="en-US" dirty="0" smtClean="0"/>
              <a:t>in </a:t>
            </a:r>
            <a:r>
              <a:rPr lang="en-US" dirty="0" smtClean="0"/>
              <a:t>Your Career?</a:t>
            </a:r>
          </a:p>
        </p:txBody>
      </p:sp>
      <p:sp>
        <p:nvSpPr>
          <p:cNvPr id="10243" name="Content Placeholder 2"/>
          <p:cNvSpPr>
            <a:spLocks noGrp="1"/>
          </p:cNvSpPr>
          <p:nvPr>
            <p:ph idx="1"/>
          </p:nvPr>
        </p:nvSpPr>
        <p:spPr>
          <a:xfrm>
            <a:off x="388938" y="1692275"/>
            <a:ext cx="8345487" cy="5165725"/>
          </a:xfrm>
          <a:solidFill>
            <a:schemeClr val="bg1"/>
          </a:solidFill>
        </p:spPr>
        <p:txBody>
          <a:bodyPr/>
          <a:lstStyle/>
          <a:p>
            <a:pPr>
              <a:spcBef>
                <a:spcPts val="300"/>
              </a:spcBef>
            </a:pPr>
            <a:r>
              <a:rPr lang="en-US" sz="2400" smtClean="0"/>
              <a:t>Additional assignments?</a:t>
            </a:r>
          </a:p>
          <a:p>
            <a:pPr>
              <a:spcBef>
                <a:spcPts val="300"/>
              </a:spcBef>
            </a:pPr>
            <a:r>
              <a:rPr lang="en-US" sz="2400" smtClean="0"/>
              <a:t>Additional responsibility?</a:t>
            </a:r>
          </a:p>
          <a:p>
            <a:pPr>
              <a:spcBef>
                <a:spcPts val="300"/>
              </a:spcBef>
            </a:pPr>
            <a:r>
              <a:rPr lang="en-US" sz="2400" smtClean="0"/>
              <a:t>Professional association membership?</a:t>
            </a:r>
          </a:p>
          <a:p>
            <a:pPr>
              <a:spcBef>
                <a:spcPts val="300"/>
              </a:spcBef>
            </a:pPr>
            <a:r>
              <a:rPr lang="en-US" sz="2400" smtClean="0"/>
              <a:t>Certification study/training and testing?</a:t>
            </a:r>
          </a:p>
          <a:p>
            <a:pPr>
              <a:spcBef>
                <a:spcPts val="300"/>
              </a:spcBef>
            </a:pPr>
            <a:r>
              <a:rPr lang="en-US" sz="2400" smtClean="0"/>
              <a:t>Go to school while working?</a:t>
            </a:r>
          </a:p>
          <a:p>
            <a:pPr>
              <a:spcBef>
                <a:spcPts val="300"/>
              </a:spcBef>
            </a:pPr>
            <a:r>
              <a:rPr lang="en-US" sz="2400" smtClean="0"/>
              <a:t>Take an educational leave of absence?</a:t>
            </a:r>
          </a:p>
          <a:p>
            <a:pPr>
              <a:spcBef>
                <a:spcPts val="300"/>
              </a:spcBef>
            </a:pPr>
            <a:r>
              <a:rPr lang="en-US" sz="2400" smtClean="0"/>
              <a:t>Work in a different department?</a:t>
            </a:r>
          </a:p>
          <a:p>
            <a:pPr>
              <a:spcBef>
                <a:spcPts val="300"/>
              </a:spcBef>
            </a:pPr>
            <a:r>
              <a:rPr lang="en-US" sz="2400" smtClean="0"/>
              <a:t>Work a different shift?</a:t>
            </a:r>
          </a:p>
          <a:p>
            <a:pPr>
              <a:spcBef>
                <a:spcPts val="300"/>
              </a:spcBef>
            </a:pPr>
            <a:r>
              <a:rPr lang="en-US" sz="2400" smtClean="0"/>
              <a:t>Work in a different city/state/country?</a:t>
            </a:r>
          </a:p>
          <a:p>
            <a:pPr>
              <a:spcBef>
                <a:spcPts val="300"/>
              </a:spcBef>
            </a:pPr>
            <a:r>
              <a:rPr lang="en-US" sz="2400" smtClean="0"/>
              <a:t>Work for a different company?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3">
                                            <p:bg/>
                                          </p:spTgt>
                                        </p:tgtEl>
                                        <p:attrNameLst>
                                          <p:attrName>style.visibility</p:attrName>
                                        </p:attrNameLst>
                                      </p:cBhvr>
                                      <p:to>
                                        <p:strVal val="visible"/>
                                      </p:to>
                                    </p:set>
                                    <p:animEffect transition="in" filter="dissolve">
                                      <p:cBhvr>
                                        <p:cTn id="7" dur="500"/>
                                        <p:tgtEl>
                                          <p:spTgt spid="10243">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dissolve">
                                      <p:cBhvr>
                                        <p:cTn id="12" dur="500"/>
                                        <p:tgtEl>
                                          <p:spTgt spid="1024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dissolve">
                                      <p:cBhvr>
                                        <p:cTn id="15" dur="500"/>
                                        <p:tgtEl>
                                          <p:spTgt spid="1024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243">
                                            <p:txEl>
                                              <p:pRg st="2" end="2"/>
                                            </p:txEl>
                                          </p:spTgt>
                                        </p:tgtEl>
                                        <p:attrNameLst>
                                          <p:attrName>style.visibility</p:attrName>
                                        </p:attrNameLst>
                                      </p:cBhvr>
                                      <p:to>
                                        <p:strVal val="visible"/>
                                      </p:to>
                                    </p:set>
                                    <p:animEffect transition="in" filter="dissolve">
                                      <p:cBhvr>
                                        <p:cTn id="20" dur="500"/>
                                        <p:tgtEl>
                                          <p:spTgt spid="10243">
                                            <p:txEl>
                                              <p:pRg st="2" end="2"/>
                                            </p:txEl>
                                          </p:spTgt>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dissolve">
                                      <p:cBhvr>
                                        <p:cTn id="24" dur="500"/>
                                        <p:tgtEl>
                                          <p:spTgt spid="1024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Effect transition="in" filter="dissolve">
                                      <p:cBhvr>
                                        <p:cTn id="29" dur="500"/>
                                        <p:tgtEl>
                                          <p:spTgt spid="10243">
                                            <p:txEl>
                                              <p:pRg st="4" end="4"/>
                                            </p:txEl>
                                          </p:spTgt>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0243">
                                            <p:txEl>
                                              <p:pRg st="5" end="5"/>
                                            </p:txEl>
                                          </p:spTgt>
                                        </p:tgtEl>
                                        <p:attrNameLst>
                                          <p:attrName>style.visibility</p:attrName>
                                        </p:attrNameLst>
                                      </p:cBhvr>
                                      <p:to>
                                        <p:strVal val="visible"/>
                                      </p:to>
                                    </p:set>
                                    <p:animEffect transition="in" filter="dissolve">
                                      <p:cBhvr>
                                        <p:cTn id="33" dur="500"/>
                                        <p:tgtEl>
                                          <p:spTgt spid="1024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243">
                                            <p:txEl>
                                              <p:pRg st="6" end="6"/>
                                            </p:txEl>
                                          </p:spTgt>
                                        </p:tgtEl>
                                        <p:attrNameLst>
                                          <p:attrName>style.visibility</p:attrName>
                                        </p:attrNameLst>
                                      </p:cBhvr>
                                      <p:to>
                                        <p:strVal val="visible"/>
                                      </p:to>
                                    </p:set>
                                    <p:animEffect transition="in" filter="dissolve">
                                      <p:cBhvr>
                                        <p:cTn id="38" dur="500"/>
                                        <p:tgtEl>
                                          <p:spTgt spid="10243">
                                            <p:txEl>
                                              <p:pRg st="6" end="6"/>
                                            </p:txEl>
                                          </p:spTgt>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dissolve">
                                      <p:cBhvr>
                                        <p:cTn id="42" dur="5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dissolve">
                                      <p:cBhvr>
                                        <p:cTn id="47" dur="500"/>
                                        <p:tgtEl>
                                          <p:spTgt spid="10243">
                                            <p:txEl>
                                              <p:pRg st="8" end="8"/>
                                            </p:txEl>
                                          </p:spTgt>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0243">
                                            <p:txEl>
                                              <p:pRg st="9" end="9"/>
                                            </p:txEl>
                                          </p:spTgt>
                                        </p:tgtEl>
                                        <p:attrNameLst>
                                          <p:attrName>style.visibility</p:attrName>
                                        </p:attrNameLst>
                                      </p:cBhvr>
                                      <p:to>
                                        <p:strVal val="visible"/>
                                      </p:to>
                                    </p:set>
                                    <p:animEffect transition="in" filter="dissolve">
                                      <p:cBhvr>
                                        <p:cTn id="51"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a:cxnSpLocks noChangeShapeType="1"/>
            <a:stCxn id="11287" idx="3"/>
            <a:endCxn id="11271" idx="1"/>
          </p:cNvCxnSpPr>
          <p:nvPr/>
        </p:nvCxnSpPr>
        <p:spPr bwMode="auto">
          <a:xfrm flipV="1">
            <a:off x="3074988" y="2335212"/>
            <a:ext cx="4240212" cy="239713"/>
          </a:xfrm>
          <a:prstGeom prst="straightConnector1">
            <a:avLst/>
          </a:prstGeom>
          <a:noFill/>
          <a:ln w="28575" algn="ctr">
            <a:solidFill>
              <a:schemeClr val="accent2"/>
            </a:solidFill>
            <a:round/>
            <a:headEnd/>
            <a:tailEnd type="arrow" w="med" len="med"/>
          </a:ln>
        </p:spPr>
      </p:cxnSp>
      <p:cxnSp>
        <p:nvCxnSpPr>
          <p:cNvPr id="32" name="Straight Arrow Connector 31"/>
          <p:cNvCxnSpPr>
            <a:cxnSpLocks noChangeShapeType="1"/>
            <a:stCxn id="11287" idx="3"/>
            <a:endCxn id="11272" idx="1"/>
          </p:cNvCxnSpPr>
          <p:nvPr/>
        </p:nvCxnSpPr>
        <p:spPr bwMode="auto">
          <a:xfrm>
            <a:off x="3074988" y="2574925"/>
            <a:ext cx="4240212" cy="928687"/>
          </a:xfrm>
          <a:prstGeom prst="straightConnector1">
            <a:avLst/>
          </a:prstGeom>
          <a:noFill/>
          <a:ln w="28575" algn="ctr">
            <a:solidFill>
              <a:schemeClr val="accent2"/>
            </a:solidFill>
            <a:round/>
            <a:headEnd/>
            <a:tailEnd type="arrow" w="med" len="med"/>
          </a:ln>
        </p:spPr>
      </p:cxnSp>
      <p:cxnSp>
        <p:nvCxnSpPr>
          <p:cNvPr id="34" name="Straight Arrow Connector 33"/>
          <p:cNvCxnSpPr>
            <a:cxnSpLocks noChangeShapeType="1"/>
            <a:stCxn id="11287" idx="3"/>
            <a:endCxn id="11273" idx="1"/>
          </p:cNvCxnSpPr>
          <p:nvPr/>
        </p:nvCxnSpPr>
        <p:spPr bwMode="auto">
          <a:xfrm>
            <a:off x="3074988" y="2574925"/>
            <a:ext cx="4240212" cy="2097087"/>
          </a:xfrm>
          <a:prstGeom prst="straightConnector1">
            <a:avLst/>
          </a:prstGeom>
          <a:noFill/>
          <a:ln w="28575" algn="ctr">
            <a:solidFill>
              <a:schemeClr val="accent2"/>
            </a:solidFill>
            <a:round/>
            <a:headEnd/>
            <a:tailEnd type="arrow" w="med" len="med"/>
          </a:ln>
        </p:spPr>
      </p:cxnSp>
      <p:sp>
        <p:nvSpPr>
          <p:cNvPr id="37" name="Rectangle 36"/>
          <p:cNvSpPr>
            <a:spLocks noChangeArrowheads="1"/>
          </p:cNvSpPr>
          <p:nvPr/>
        </p:nvSpPr>
        <p:spPr bwMode="auto">
          <a:xfrm>
            <a:off x="3078163" y="2182812"/>
            <a:ext cx="4267200" cy="3733800"/>
          </a:xfrm>
          <a:prstGeom prst="rect">
            <a:avLst/>
          </a:prstGeom>
          <a:solidFill>
            <a:schemeClr val="bg1"/>
          </a:solidFill>
          <a:ln w="9525" algn="ctr">
            <a:noFill/>
            <a:round/>
            <a:headEnd/>
            <a:tailEnd/>
          </a:ln>
        </p:spPr>
        <p:txBody>
          <a:bodyPr/>
          <a:lstStyle/>
          <a:p>
            <a:endParaRPr lang="en-US" sz="1400" i="1"/>
          </a:p>
        </p:txBody>
      </p:sp>
      <p:sp>
        <p:nvSpPr>
          <p:cNvPr id="17414" name="Title 1"/>
          <p:cNvSpPr>
            <a:spLocks noGrp="1"/>
          </p:cNvSpPr>
          <p:nvPr>
            <p:ph type="title"/>
          </p:nvPr>
        </p:nvSpPr>
        <p:spPr>
          <a:xfrm>
            <a:off x="455613" y="457200"/>
            <a:ext cx="8232667" cy="443198"/>
          </a:xfrm>
        </p:spPr>
        <p:txBody>
          <a:bodyPr/>
          <a:lstStyle/>
          <a:p>
            <a:r>
              <a:rPr lang="en-US" dirty="0" smtClean="0"/>
              <a:t>Building a Career Plan</a:t>
            </a:r>
          </a:p>
        </p:txBody>
      </p:sp>
      <p:sp>
        <p:nvSpPr>
          <p:cNvPr id="11267" name="Rectangle 3"/>
          <p:cNvSpPr>
            <a:spLocks noChangeArrowheads="1"/>
          </p:cNvSpPr>
          <p:nvPr/>
        </p:nvSpPr>
        <p:spPr bwMode="auto">
          <a:xfrm>
            <a:off x="228600" y="1801812"/>
            <a:ext cx="1371600" cy="1447800"/>
          </a:xfrm>
          <a:prstGeom prst="rect">
            <a:avLst/>
          </a:prstGeom>
          <a:solidFill>
            <a:srgbClr val="FFFF00"/>
          </a:solidFill>
          <a:ln w="9525" algn="ctr">
            <a:solidFill>
              <a:schemeClr val="tx1"/>
            </a:solidFill>
            <a:round/>
            <a:headEnd/>
            <a:tailEnd/>
          </a:ln>
        </p:spPr>
        <p:txBody>
          <a:bodyPr/>
          <a:lstStyle/>
          <a:p>
            <a:endParaRPr lang="en-US" sz="1400" b="1" i="1"/>
          </a:p>
          <a:p>
            <a:endParaRPr lang="en-US" sz="1400" b="1" i="1"/>
          </a:p>
          <a:p>
            <a:pPr algn="ctr"/>
            <a:endParaRPr lang="en-US" sz="1400" b="1" i="1"/>
          </a:p>
          <a:p>
            <a:pPr algn="ctr"/>
            <a:r>
              <a:rPr lang="en-US" sz="1400" b="1" i="1"/>
              <a:t>Education</a:t>
            </a:r>
          </a:p>
        </p:txBody>
      </p:sp>
      <p:sp>
        <p:nvSpPr>
          <p:cNvPr id="11268" name="Rectangle 4"/>
          <p:cNvSpPr>
            <a:spLocks noChangeArrowheads="1"/>
          </p:cNvSpPr>
          <p:nvPr/>
        </p:nvSpPr>
        <p:spPr bwMode="auto">
          <a:xfrm>
            <a:off x="228600" y="3325812"/>
            <a:ext cx="1371600" cy="1447800"/>
          </a:xfrm>
          <a:prstGeom prst="rect">
            <a:avLst/>
          </a:prstGeom>
          <a:solidFill>
            <a:srgbClr val="99CCFF"/>
          </a:solidFill>
          <a:ln w="9525" algn="ctr">
            <a:solidFill>
              <a:schemeClr val="tx1"/>
            </a:solidFill>
            <a:round/>
            <a:headEnd/>
            <a:tailEnd/>
          </a:ln>
        </p:spPr>
        <p:txBody>
          <a:bodyPr/>
          <a:lstStyle/>
          <a:p>
            <a:pPr algn="ctr"/>
            <a:endParaRPr lang="en-US" sz="1400" b="1" i="1"/>
          </a:p>
          <a:p>
            <a:pPr algn="ctr"/>
            <a:endParaRPr lang="en-US" sz="1400" b="1" i="1"/>
          </a:p>
          <a:p>
            <a:pPr algn="ctr"/>
            <a:endParaRPr lang="en-US" sz="1400" b="1" i="1"/>
          </a:p>
          <a:p>
            <a:pPr algn="ctr"/>
            <a:r>
              <a:rPr lang="en-US" sz="1400" b="1" i="1"/>
              <a:t>Experience</a:t>
            </a:r>
          </a:p>
        </p:txBody>
      </p:sp>
      <p:sp>
        <p:nvSpPr>
          <p:cNvPr id="11269" name="Rectangle 5"/>
          <p:cNvSpPr>
            <a:spLocks noChangeArrowheads="1"/>
          </p:cNvSpPr>
          <p:nvPr/>
        </p:nvSpPr>
        <p:spPr bwMode="auto">
          <a:xfrm>
            <a:off x="228600" y="4849812"/>
            <a:ext cx="1371600" cy="1447800"/>
          </a:xfrm>
          <a:prstGeom prst="rect">
            <a:avLst/>
          </a:prstGeom>
          <a:solidFill>
            <a:srgbClr val="FFCCCC"/>
          </a:solidFill>
          <a:ln w="9525" algn="ctr">
            <a:solidFill>
              <a:schemeClr val="tx1"/>
            </a:solidFill>
            <a:round/>
            <a:headEnd/>
            <a:tailEnd/>
          </a:ln>
        </p:spPr>
        <p:txBody>
          <a:bodyPr/>
          <a:lstStyle/>
          <a:p>
            <a:pPr algn="ctr"/>
            <a:endParaRPr lang="en-US" sz="1400" b="1" i="1"/>
          </a:p>
          <a:p>
            <a:pPr algn="ctr"/>
            <a:endParaRPr lang="en-US" sz="1400" b="1" i="1"/>
          </a:p>
          <a:p>
            <a:pPr algn="ctr"/>
            <a:r>
              <a:rPr lang="en-US" sz="1400" b="1" i="1"/>
              <a:t>Personal &amp;</a:t>
            </a:r>
          </a:p>
          <a:p>
            <a:pPr algn="ctr"/>
            <a:r>
              <a:rPr lang="en-US" sz="1400" b="1" i="1"/>
              <a:t>Professional</a:t>
            </a:r>
          </a:p>
          <a:p>
            <a:pPr algn="ctr"/>
            <a:r>
              <a:rPr lang="en-US" sz="1400" b="1" i="1"/>
              <a:t>Development</a:t>
            </a:r>
          </a:p>
        </p:txBody>
      </p:sp>
      <p:sp>
        <p:nvSpPr>
          <p:cNvPr id="17418" name="TextBox 13"/>
          <p:cNvSpPr txBox="1">
            <a:spLocks noChangeArrowheads="1"/>
          </p:cNvSpPr>
          <p:nvPr/>
        </p:nvSpPr>
        <p:spPr bwMode="auto">
          <a:xfrm>
            <a:off x="303213" y="1219200"/>
            <a:ext cx="1222375" cy="647700"/>
          </a:xfrm>
          <a:prstGeom prst="rect">
            <a:avLst/>
          </a:prstGeom>
          <a:noFill/>
          <a:ln w="9525">
            <a:noFill/>
            <a:miter lim="800000"/>
            <a:headEnd/>
            <a:tailEnd/>
          </a:ln>
        </p:spPr>
        <p:txBody>
          <a:bodyPr wrap="none">
            <a:spAutoFit/>
          </a:bodyPr>
          <a:lstStyle/>
          <a:p>
            <a:pPr algn="ctr"/>
            <a:r>
              <a:rPr lang="en-US" b="1"/>
              <a:t>Personal</a:t>
            </a:r>
          </a:p>
          <a:p>
            <a:pPr algn="ctr"/>
            <a:r>
              <a:rPr lang="en-US" b="1"/>
              <a:t>Inventory</a:t>
            </a:r>
          </a:p>
        </p:txBody>
      </p:sp>
      <p:sp>
        <p:nvSpPr>
          <p:cNvPr id="11278" name="Rectangle 23"/>
          <p:cNvSpPr>
            <a:spLocks noChangeArrowheads="1"/>
          </p:cNvSpPr>
          <p:nvPr/>
        </p:nvSpPr>
        <p:spPr bwMode="auto">
          <a:xfrm>
            <a:off x="1752600" y="3325812"/>
            <a:ext cx="1371600" cy="533400"/>
          </a:xfrm>
          <a:prstGeom prst="rect">
            <a:avLst/>
          </a:prstGeom>
          <a:solidFill>
            <a:srgbClr val="99CCFF"/>
          </a:solidFill>
          <a:ln w="9525" algn="ctr">
            <a:solidFill>
              <a:schemeClr val="tx1"/>
            </a:solidFill>
            <a:round/>
            <a:headEnd/>
            <a:tailEnd/>
          </a:ln>
        </p:spPr>
        <p:txBody>
          <a:bodyPr/>
          <a:lstStyle/>
          <a:p>
            <a:pPr algn="ctr"/>
            <a:r>
              <a:rPr lang="en-US" sz="1400" b="1" i="1"/>
              <a:t>Job</a:t>
            </a:r>
          </a:p>
          <a:p>
            <a:pPr algn="ctr"/>
            <a:r>
              <a:rPr lang="en-US" sz="1400" b="1" i="1"/>
              <a:t>Role</a:t>
            </a:r>
          </a:p>
        </p:txBody>
      </p:sp>
      <p:sp>
        <p:nvSpPr>
          <p:cNvPr id="11279" name="Rectangle 24"/>
          <p:cNvSpPr>
            <a:spLocks noChangeArrowheads="1"/>
          </p:cNvSpPr>
          <p:nvPr/>
        </p:nvSpPr>
        <p:spPr bwMode="auto">
          <a:xfrm>
            <a:off x="2286000" y="4087812"/>
            <a:ext cx="1371600" cy="533400"/>
          </a:xfrm>
          <a:prstGeom prst="rect">
            <a:avLst/>
          </a:prstGeom>
          <a:solidFill>
            <a:srgbClr val="99CCFF"/>
          </a:solidFill>
          <a:ln w="9525" algn="ctr">
            <a:solidFill>
              <a:schemeClr val="tx1"/>
            </a:solidFill>
            <a:round/>
            <a:headEnd/>
            <a:tailEnd/>
          </a:ln>
        </p:spPr>
        <p:txBody>
          <a:bodyPr/>
          <a:lstStyle/>
          <a:p>
            <a:pPr algn="ctr"/>
            <a:r>
              <a:rPr lang="en-US" sz="1400" b="1" i="1"/>
              <a:t>Special</a:t>
            </a:r>
          </a:p>
          <a:p>
            <a:pPr algn="ctr"/>
            <a:r>
              <a:rPr lang="en-US" sz="1400" b="1" i="1"/>
              <a:t>Assignment</a:t>
            </a:r>
          </a:p>
        </p:txBody>
      </p:sp>
      <p:sp>
        <p:nvSpPr>
          <p:cNvPr id="11282" name="Rectangle 27"/>
          <p:cNvSpPr>
            <a:spLocks noChangeArrowheads="1"/>
          </p:cNvSpPr>
          <p:nvPr/>
        </p:nvSpPr>
        <p:spPr bwMode="auto">
          <a:xfrm>
            <a:off x="1828800" y="4849812"/>
            <a:ext cx="1371600" cy="533400"/>
          </a:xfrm>
          <a:prstGeom prst="rect">
            <a:avLst/>
          </a:prstGeom>
          <a:solidFill>
            <a:srgbClr val="FFCCCC"/>
          </a:solidFill>
          <a:ln w="9525" algn="ctr">
            <a:solidFill>
              <a:schemeClr val="tx1"/>
            </a:solidFill>
            <a:round/>
            <a:headEnd/>
            <a:tailEnd/>
          </a:ln>
        </p:spPr>
        <p:txBody>
          <a:bodyPr/>
          <a:lstStyle/>
          <a:p>
            <a:pPr algn="ctr"/>
            <a:r>
              <a:rPr lang="en-US" sz="1400" b="1" i="1"/>
              <a:t>Professional</a:t>
            </a:r>
          </a:p>
          <a:p>
            <a:pPr algn="ctr"/>
            <a:r>
              <a:rPr lang="en-US" sz="1400" b="1" i="1"/>
              <a:t>Association</a:t>
            </a:r>
          </a:p>
        </p:txBody>
      </p:sp>
      <p:sp>
        <p:nvSpPr>
          <p:cNvPr id="11283" name="Rectangle 28"/>
          <p:cNvSpPr>
            <a:spLocks noChangeArrowheads="1"/>
          </p:cNvSpPr>
          <p:nvPr/>
        </p:nvSpPr>
        <p:spPr bwMode="auto">
          <a:xfrm>
            <a:off x="1828800" y="5535612"/>
            <a:ext cx="1371600" cy="533400"/>
          </a:xfrm>
          <a:prstGeom prst="rect">
            <a:avLst/>
          </a:prstGeom>
          <a:solidFill>
            <a:srgbClr val="FFCCCC"/>
          </a:solidFill>
          <a:ln w="9525" algn="ctr">
            <a:solidFill>
              <a:schemeClr val="tx1"/>
            </a:solidFill>
            <a:round/>
            <a:headEnd/>
            <a:tailEnd/>
          </a:ln>
        </p:spPr>
        <p:txBody>
          <a:bodyPr/>
          <a:lstStyle/>
          <a:p>
            <a:pPr algn="ctr"/>
            <a:r>
              <a:rPr lang="en-US" sz="1400" b="1" i="1"/>
              <a:t>Community</a:t>
            </a:r>
          </a:p>
          <a:p>
            <a:pPr algn="ctr"/>
            <a:r>
              <a:rPr lang="en-US" sz="1400" b="1" i="1"/>
              <a:t>Service</a:t>
            </a:r>
          </a:p>
        </p:txBody>
      </p:sp>
      <p:sp>
        <p:nvSpPr>
          <p:cNvPr id="11284" name="Rectangle 29"/>
          <p:cNvSpPr>
            <a:spLocks noChangeArrowheads="1"/>
          </p:cNvSpPr>
          <p:nvPr/>
        </p:nvSpPr>
        <p:spPr bwMode="auto">
          <a:xfrm>
            <a:off x="3429000" y="4849812"/>
            <a:ext cx="1371600" cy="533400"/>
          </a:xfrm>
          <a:prstGeom prst="rect">
            <a:avLst/>
          </a:prstGeom>
          <a:solidFill>
            <a:srgbClr val="FFCCCC"/>
          </a:solidFill>
          <a:ln w="9525" algn="ctr">
            <a:solidFill>
              <a:schemeClr val="tx1"/>
            </a:solidFill>
            <a:round/>
            <a:headEnd/>
            <a:tailEnd/>
          </a:ln>
        </p:spPr>
        <p:txBody>
          <a:bodyPr/>
          <a:lstStyle/>
          <a:p>
            <a:pPr algn="ctr"/>
            <a:r>
              <a:rPr lang="en-US" sz="1400" b="1" i="1"/>
              <a:t>Books &amp;</a:t>
            </a:r>
          </a:p>
          <a:p>
            <a:pPr algn="ctr"/>
            <a:r>
              <a:rPr lang="en-US" sz="1400" b="1" i="1"/>
              <a:t>Magazines</a:t>
            </a:r>
          </a:p>
        </p:txBody>
      </p:sp>
      <p:sp>
        <p:nvSpPr>
          <p:cNvPr id="11285" name="Rectangle 30"/>
          <p:cNvSpPr>
            <a:spLocks noChangeArrowheads="1"/>
          </p:cNvSpPr>
          <p:nvPr/>
        </p:nvSpPr>
        <p:spPr bwMode="auto">
          <a:xfrm>
            <a:off x="3429000" y="5535612"/>
            <a:ext cx="1371600" cy="533400"/>
          </a:xfrm>
          <a:prstGeom prst="rect">
            <a:avLst/>
          </a:prstGeom>
          <a:solidFill>
            <a:srgbClr val="FFCCCC"/>
          </a:solidFill>
          <a:ln w="9525" algn="ctr">
            <a:solidFill>
              <a:schemeClr val="tx1"/>
            </a:solidFill>
            <a:round/>
            <a:headEnd/>
            <a:tailEnd/>
          </a:ln>
        </p:spPr>
        <p:txBody>
          <a:bodyPr/>
          <a:lstStyle/>
          <a:p>
            <a:pPr algn="ctr"/>
            <a:r>
              <a:rPr lang="en-US" sz="1400" b="1" i="1"/>
              <a:t>Personal</a:t>
            </a:r>
          </a:p>
          <a:p>
            <a:pPr algn="ctr"/>
            <a:r>
              <a:rPr lang="en-US" sz="1400" b="1" i="1"/>
              <a:t>Wellness</a:t>
            </a:r>
          </a:p>
        </p:txBody>
      </p:sp>
      <p:sp>
        <p:nvSpPr>
          <p:cNvPr id="11286" name="Rectangle 31"/>
          <p:cNvSpPr>
            <a:spLocks noChangeArrowheads="1"/>
          </p:cNvSpPr>
          <p:nvPr/>
        </p:nvSpPr>
        <p:spPr bwMode="auto">
          <a:xfrm>
            <a:off x="5029200" y="5154612"/>
            <a:ext cx="1371600" cy="533400"/>
          </a:xfrm>
          <a:prstGeom prst="rect">
            <a:avLst/>
          </a:prstGeom>
          <a:solidFill>
            <a:srgbClr val="FFCCCC"/>
          </a:solidFill>
          <a:ln w="9525" algn="ctr">
            <a:solidFill>
              <a:schemeClr val="tx1"/>
            </a:solidFill>
            <a:round/>
            <a:headEnd/>
            <a:tailEnd/>
          </a:ln>
        </p:spPr>
        <p:txBody>
          <a:bodyPr/>
          <a:lstStyle/>
          <a:p>
            <a:pPr algn="ctr"/>
            <a:r>
              <a:rPr lang="en-US" sz="1400" b="1" i="1"/>
              <a:t>Work/Life</a:t>
            </a:r>
          </a:p>
          <a:p>
            <a:pPr algn="ctr"/>
            <a:r>
              <a:rPr lang="en-US" sz="1400" b="1" i="1"/>
              <a:t>Balance</a:t>
            </a:r>
          </a:p>
        </p:txBody>
      </p:sp>
      <p:sp>
        <p:nvSpPr>
          <p:cNvPr id="11287" name="Rectangle 32"/>
          <p:cNvSpPr>
            <a:spLocks noChangeArrowheads="1"/>
          </p:cNvSpPr>
          <p:nvPr/>
        </p:nvSpPr>
        <p:spPr bwMode="auto">
          <a:xfrm>
            <a:off x="1703388" y="2232025"/>
            <a:ext cx="1371600" cy="685800"/>
          </a:xfrm>
          <a:prstGeom prst="rect">
            <a:avLst/>
          </a:prstGeom>
          <a:solidFill>
            <a:srgbClr val="FFFF00"/>
          </a:solidFill>
          <a:ln w="9525" algn="ctr">
            <a:solidFill>
              <a:schemeClr val="tx1"/>
            </a:solidFill>
            <a:round/>
            <a:headEnd/>
            <a:tailEnd/>
          </a:ln>
        </p:spPr>
        <p:txBody>
          <a:bodyPr/>
          <a:lstStyle/>
          <a:p>
            <a:pPr algn="ctr"/>
            <a:r>
              <a:rPr lang="en-US" sz="1400" b="1" i="1"/>
              <a:t>General</a:t>
            </a:r>
          </a:p>
          <a:p>
            <a:pPr algn="ctr"/>
            <a:r>
              <a:rPr lang="en-US" sz="1400" b="1" i="1"/>
              <a:t>Studies</a:t>
            </a:r>
          </a:p>
          <a:p>
            <a:pPr algn="ctr"/>
            <a:r>
              <a:rPr lang="en-US" sz="1400" b="1" i="1"/>
              <a:t>(Foundation)</a:t>
            </a:r>
          </a:p>
        </p:txBody>
      </p:sp>
      <p:sp>
        <p:nvSpPr>
          <p:cNvPr id="24" name="TextBox 13"/>
          <p:cNvSpPr txBox="1">
            <a:spLocks noChangeArrowheads="1"/>
          </p:cNvSpPr>
          <p:nvPr/>
        </p:nvSpPr>
        <p:spPr bwMode="auto">
          <a:xfrm>
            <a:off x="7770813" y="1308100"/>
            <a:ext cx="915987" cy="646112"/>
          </a:xfrm>
          <a:prstGeom prst="rect">
            <a:avLst/>
          </a:prstGeom>
          <a:noFill/>
          <a:ln w="9525">
            <a:noFill/>
            <a:miter lim="800000"/>
            <a:headEnd/>
            <a:tailEnd/>
          </a:ln>
        </p:spPr>
        <p:txBody>
          <a:bodyPr wrap="none">
            <a:spAutoFit/>
          </a:bodyPr>
          <a:lstStyle/>
          <a:p>
            <a:pPr algn="ctr"/>
            <a:r>
              <a:rPr lang="en-US" b="1"/>
              <a:t>Career</a:t>
            </a:r>
          </a:p>
          <a:p>
            <a:pPr algn="ctr"/>
            <a:r>
              <a:rPr lang="en-US" b="1"/>
              <a:t>Goals</a:t>
            </a:r>
          </a:p>
        </p:txBody>
      </p:sp>
      <p:cxnSp>
        <p:nvCxnSpPr>
          <p:cNvPr id="41" name="Straight Arrow Connector 40"/>
          <p:cNvCxnSpPr>
            <a:cxnSpLocks noChangeShapeType="1"/>
            <a:stCxn id="11275" idx="3"/>
            <a:endCxn id="11273" idx="1"/>
          </p:cNvCxnSpPr>
          <p:nvPr/>
        </p:nvCxnSpPr>
        <p:spPr bwMode="auto">
          <a:xfrm>
            <a:off x="4572000" y="2906712"/>
            <a:ext cx="2743200" cy="1765300"/>
          </a:xfrm>
          <a:prstGeom prst="straightConnector1">
            <a:avLst/>
          </a:prstGeom>
          <a:noFill/>
          <a:ln w="28575" algn="ctr">
            <a:solidFill>
              <a:schemeClr val="accent2"/>
            </a:solidFill>
            <a:round/>
            <a:headEnd/>
            <a:tailEnd type="arrow" w="med" len="med"/>
          </a:ln>
        </p:spPr>
      </p:cxnSp>
      <p:cxnSp>
        <p:nvCxnSpPr>
          <p:cNvPr id="43" name="Straight Arrow Connector 42"/>
          <p:cNvCxnSpPr>
            <a:cxnSpLocks noChangeShapeType="1"/>
            <a:stCxn id="11276" idx="3"/>
            <a:endCxn id="11272" idx="1"/>
          </p:cNvCxnSpPr>
          <p:nvPr/>
        </p:nvCxnSpPr>
        <p:spPr bwMode="auto">
          <a:xfrm>
            <a:off x="4572000" y="2144712"/>
            <a:ext cx="2743200" cy="1358900"/>
          </a:xfrm>
          <a:prstGeom prst="straightConnector1">
            <a:avLst/>
          </a:prstGeom>
          <a:noFill/>
          <a:ln w="28575" algn="ctr">
            <a:solidFill>
              <a:schemeClr val="accent2"/>
            </a:solidFill>
            <a:round/>
            <a:headEnd/>
            <a:tailEnd type="arrow" w="med" len="med"/>
          </a:ln>
        </p:spPr>
      </p:cxnSp>
      <p:sp>
        <p:nvSpPr>
          <p:cNvPr id="11271" name="Rounded Rectangle 14"/>
          <p:cNvSpPr>
            <a:spLocks noChangeArrowheads="1"/>
          </p:cNvSpPr>
          <p:nvPr/>
        </p:nvSpPr>
        <p:spPr bwMode="auto">
          <a:xfrm>
            <a:off x="7315200" y="19542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1</a:t>
            </a:r>
          </a:p>
        </p:txBody>
      </p:sp>
      <p:sp>
        <p:nvSpPr>
          <p:cNvPr id="11272" name="Rounded Rectangle 15"/>
          <p:cNvSpPr>
            <a:spLocks noChangeArrowheads="1"/>
          </p:cNvSpPr>
          <p:nvPr/>
        </p:nvSpPr>
        <p:spPr bwMode="auto">
          <a:xfrm>
            <a:off x="7315200" y="31226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2</a:t>
            </a:r>
          </a:p>
        </p:txBody>
      </p:sp>
      <p:sp>
        <p:nvSpPr>
          <p:cNvPr id="11273" name="Rounded Rectangle 16"/>
          <p:cNvSpPr>
            <a:spLocks noChangeArrowheads="1"/>
          </p:cNvSpPr>
          <p:nvPr/>
        </p:nvSpPr>
        <p:spPr bwMode="auto">
          <a:xfrm>
            <a:off x="7315200" y="42910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3</a:t>
            </a:r>
          </a:p>
        </p:txBody>
      </p:sp>
      <p:sp>
        <p:nvSpPr>
          <p:cNvPr id="11274" name="Rounded Rectangle 17"/>
          <p:cNvSpPr>
            <a:spLocks noChangeArrowheads="1"/>
          </p:cNvSpPr>
          <p:nvPr/>
        </p:nvSpPr>
        <p:spPr bwMode="auto">
          <a:xfrm>
            <a:off x="7315200" y="54594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a:t>
            </a:r>
          </a:p>
        </p:txBody>
      </p:sp>
      <p:sp>
        <p:nvSpPr>
          <p:cNvPr id="11275" name="Rectangle 18"/>
          <p:cNvSpPr>
            <a:spLocks noChangeArrowheads="1"/>
          </p:cNvSpPr>
          <p:nvPr/>
        </p:nvSpPr>
        <p:spPr bwMode="auto">
          <a:xfrm>
            <a:off x="3200400" y="2563812"/>
            <a:ext cx="1371600" cy="685800"/>
          </a:xfrm>
          <a:prstGeom prst="rect">
            <a:avLst/>
          </a:prstGeom>
          <a:solidFill>
            <a:srgbClr val="FFFF00"/>
          </a:solidFill>
          <a:ln w="9525" algn="ctr">
            <a:solidFill>
              <a:schemeClr val="tx1"/>
            </a:solidFill>
            <a:round/>
            <a:headEnd/>
            <a:tailEnd/>
          </a:ln>
        </p:spPr>
        <p:txBody>
          <a:bodyPr/>
          <a:lstStyle/>
          <a:p>
            <a:pPr algn="ctr"/>
            <a:r>
              <a:rPr lang="en-US" sz="1400" b="1" i="1"/>
              <a:t>Business</a:t>
            </a:r>
          </a:p>
          <a:p>
            <a:pPr algn="ctr"/>
            <a:r>
              <a:rPr lang="en-US" sz="1400" b="1" i="1"/>
              <a:t>Under Grad.</a:t>
            </a:r>
          </a:p>
          <a:p>
            <a:pPr algn="ctr"/>
            <a:r>
              <a:rPr lang="en-US" sz="1400" b="1" i="1"/>
              <a:t>Degree</a:t>
            </a:r>
          </a:p>
        </p:txBody>
      </p:sp>
      <p:sp>
        <p:nvSpPr>
          <p:cNvPr id="11276" name="Rectangle 21"/>
          <p:cNvSpPr>
            <a:spLocks noChangeArrowheads="1"/>
          </p:cNvSpPr>
          <p:nvPr/>
        </p:nvSpPr>
        <p:spPr bwMode="auto">
          <a:xfrm>
            <a:off x="3200400" y="1801812"/>
            <a:ext cx="1371600" cy="685800"/>
          </a:xfrm>
          <a:prstGeom prst="rect">
            <a:avLst/>
          </a:prstGeom>
          <a:solidFill>
            <a:srgbClr val="FFFF00"/>
          </a:solidFill>
          <a:ln w="9525" algn="ctr">
            <a:solidFill>
              <a:schemeClr val="tx1"/>
            </a:solidFill>
            <a:round/>
            <a:headEnd/>
            <a:tailEnd/>
          </a:ln>
        </p:spPr>
        <p:txBody>
          <a:bodyPr/>
          <a:lstStyle/>
          <a:p>
            <a:pPr algn="ctr"/>
            <a:r>
              <a:rPr lang="en-US" sz="1400" b="1" i="1"/>
              <a:t>Technical</a:t>
            </a:r>
          </a:p>
          <a:p>
            <a:pPr algn="ctr"/>
            <a:r>
              <a:rPr lang="en-US" sz="1400" b="1" i="1"/>
              <a:t>Under Grad.</a:t>
            </a:r>
          </a:p>
          <a:p>
            <a:pPr algn="ctr"/>
            <a:r>
              <a:rPr lang="en-US" sz="1400" b="1" i="1"/>
              <a:t>Degree</a:t>
            </a:r>
          </a:p>
        </p:txBody>
      </p:sp>
      <p:sp>
        <p:nvSpPr>
          <p:cNvPr id="11280" name="Rectangle 25"/>
          <p:cNvSpPr>
            <a:spLocks noChangeArrowheads="1"/>
          </p:cNvSpPr>
          <p:nvPr/>
        </p:nvSpPr>
        <p:spPr bwMode="auto">
          <a:xfrm>
            <a:off x="3733800" y="3325812"/>
            <a:ext cx="1371600" cy="533400"/>
          </a:xfrm>
          <a:prstGeom prst="rect">
            <a:avLst/>
          </a:prstGeom>
          <a:solidFill>
            <a:srgbClr val="99CCFF"/>
          </a:solidFill>
          <a:ln w="9525" algn="ctr">
            <a:solidFill>
              <a:schemeClr val="tx1"/>
            </a:solidFill>
            <a:round/>
            <a:headEnd/>
            <a:tailEnd/>
          </a:ln>
        </p:spPr>
        <p:txBody>
          <a:bodyPr/>
          <a:lstStyle/>
          <a:p>
            <a:pPr algn="ctr"/>
            <a:r>
              <a:rPr lang="en-US" sz="1400" b="1" i="1"/>
              <a:t>Development</a:t>
            </a:r>
          </a:p>
          <a:p>
            <a:pPr algn="ctr"/>
            <a:r>
              <a:rPr lang="en-US" sz="1400" b="1" i="1"/>
              <a:t>Program</a:t>
            </a:r>
          </a:p>
        </p:txBody>
      </p:sp>
      <p:sp>
        <p:nvSpPr>
          <p:cNvPr id="11281" name="Rectangle 26"/>
          <p:cNvSpPr>
            <a:spLocks noChangeArrowheads="1"/>
          </p:cNvSpPr>
          <p:nvPr/>
        </p:nvSpPr>
        <p:spPr bwMode="auto">
          <a:xfrm>
            <a:off x="4419600" y="4164012"/>
            <a:ext cx="1371600" cy="533400"/>
          </a:xfrm>
          <a:prstGeom prst="rect">
            <a:avLst/>
          </a:prstGeom>
          <a:solidFill>
            <a:srgbClr val="99CCFF"/>
          </a:solidFill>
          <a:ln w="9525" algn="ctr">
            <a:solidFill>
              <a:schemeClr val="tx1"/>
            </a:solidFill>
            <a:round/>
            <a:headEnd/>
            <a:tailEnd/>
          </a:ln>
        </p:spPr>
        <p:txBody>
          <a:bodyPr/>
          <a:lstStyle/>
          <a:p>
            <a:pPr algn="ctr"/>
            <a:r>
              <a:rPr lang="en-US" sz="1400" b="1" i="1"/>
              <a:t>Job</a:t>
            </a:r>
          </a:p>
          <a:p>
            <a:pPr algn="ctr"/>
            <a:r>
              <a:rPr lang="en-US" sz="1400" b="1" i="1"/>
              <a:t>Role</a:t>
            </a:r>
          </a:p>
        </p:txBody>
      </p:sp>
      <p:sp>
        <p:nvSpPr>
          <p:cNvPr id="11277" name="Rectangle 22"/>
          <p:cNvSpPr>
            <a:spLocks noChangeArrowheads="1"/>
          </p:cNvSpPr>
          <p:nvPr/>
        </p:nvSpPr>
        <p:spPr bwMode="auto">
          <a:xfrm>
            <a:off x="5410200" y="1801812"/>
            <a:ext cx="1371600" cy="685800"/>
          </a:xfrm>
          <a:prstGeom prst="rect">
            <a:avLst/>
          </a:prstGeom>
          <a:solidFill>
            <a:srgbClr val="FFFF00"/>
          </a:solidFill>
          <a:ln w="9525" algn="ctr">
            <a:solidFill>
              <a:schemeClr val="tx1"/>
            </a:solidFill>
            <a:round/>
            <a:headEnd/>
            <a:tailEnd/>
          </a:ln>
        </p:spPr>
        <p:txBody>
          <a:bodyPr/>
          <a:lstStyle/>
          <a:p>
            <a:pPr algn="ctr"/>
            <a:r>
              <a:rPr lang="en-US" sz="1400" b="1" i="1"/>
              <a:t>Business</a:t>
            </a:r>
          </a:p>
          <a:p>
            <a:pPr algn="ctr"/>
            <a:r>
              <a:rPr lang="en-US" sz="1400" b="1" i="1"/>
              <a:t>Graduate</a:t>
            </a:r>
          </a:p>
          <a:p>
            <a:pPr algn="ctr"/>
            <a:r>
              <a:rPr lang="en-US" sz="1400" b="1" i="1"/>
              <a:t>Degree</a:t>
            </a:r>
          </a:p>
        </p:txBody>
      </p:sp>
      <p:cxnSp>
        <p:nvCxnSpPr>
          <p:cNvPr id="46" name="Straight Arrow Connector 45"/>
          <p:cNvCxnSpPr>
            <a:cxnSpLocks noChangeShapeType="1"/>
            <a:stCxn id="11277" idx="3"/>
            <a:endCxn id="11271" idx="1"/>
          </p:cNvCxnSpPr>
          <p:nvPr/>
        </p:nvCxnSpPr>
        <p:spPr bwMode="auto">
          <a:xfrm>
            <a:off x="6781800" y="2144712"/>
            <a:ext cx="533400" cy="190500"/>
          </a:xfrm>
          <a:prstGeom prst="straightConnector1">
            <a:avLst/>
          </a:prstGeom>
          <a:noFill/>
          <a:ln w="28575" algn="ctr">
            <a:solidFill>
              <a:schemeClr val="accent2"/>
            </a:solidFill>
            <a:round/>
            <a:headEnd/>
            <a:tailEnd type="arrow" w="med" len="med"/>
          </a:ln>
        </p:spPr>
      </p:cxnSp>
      <p:cxnSp>
        <p:nvCxnSpPr>
          <p:cNvPr id="55" name="Straight Arrow Connector 54"/>
          <p:cNvCxnSpPr>
            <a:cxnSpLocks noChangeShapeType="1"/>
            <a:stCxn id="11276" idx="3"/>
            <a:endCxn id="11277" idx="1"/>
          </p:cNvCxnSpPr>
          <p:nvPr/>
        </p:nvCxnSpPr>
        <p:spPr bwMode="auto">
          <a:xfrm>
            <a:off x="4572000" y="2144712"/>
            <a:ext cx="838200" cy="1588"/>
          </a:xfrm>
          <a:prstGeom prst="straightConnector1">
            <a:avLst/>
          </a:prstGeom>
          <a:noFill/>
          <a:ln w="28575" algn="ctr">
            <a:solidFill>
              <a:schemeClr val="accent2"/>
            </a:solidFill>
            <a:round/>
            <a:headEnd/>
            <a:tailEnd type="arrow" w="med" len="med"/>
          </a:ln>
        </p:spPr>
      </p:cxnSp>
      <p:sp>
        <p:nvSpPr>
          <p:cNvPr id="33" name="TextBox 13"/>
          <p:cNvSpPr txBox="1">
            <a:spLocks noChangeArrowheads="1"/>
          </p:cNvSpPr>
          <p:nvPr/>
        </p:nvSpPr>
        <p:spPr bwMode="auto">
          <a:xfrm>
            <a:off x="2438400" y="1355725"/>
            <a:ext cx="4038600" cy="369887"/>
          </a:xfrm>
          <a:prstGeom prst="rect">
            <a:avLst/>
          </a:prstGeom>
          <a:noFill/>
          <a:ln w="9525">
            <a:noFill/>
            <a:miter lim="800000"/>
            <a:headEnd/>
            <a:tailEnd/>
          </a:ln>
        </p:spPr>
        <p:txBody>
          <a:bodyPr>
            <a:spAutoFit/>
          </a:bodyPr>
          <a:lstStyle/>
          <a:p>
            <a:pPr algn="ctr"/>
            <a:r>
              <a:rPr lang="en-US" b="1"/>
              <a:t>Planning Your Development Path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11268"/>
                                        </p:tgtEl>
                                        <p:attrNameLst>
                                          <p:attrName>style.visibility</p:attrName>
                                        </p:attrNameLst>
                                      </p:cBhvr>
                                      <p:to>
                                        <p:strVal val="visible"/>
                                      </p:to>
                                    </p:set>
                                    <p:animEffect transition="in" filter="dissolve">
                                      <p:cBhvr>
                                        <p:cTn id="11" dur="500"/>
                                        <p:tgtEl>
                                          <p:spTgt spid="11268"/>
                                        </p:tgtEl>
                                      </p:cBhvr>
                                    </p:animEffect>
                                  </p:childTnLst>
                                </p:cTn>
                              </p:par>
                            </p:childTnLst>
                          </p:cTn>
                        </p:par>
                        <p:par>
                          <p:cTn id="12" fill="hold">
                            <p:stCondLst>
                              <p:cond delay="1500"/>
                            </p:stCondLst>
                            <p:childTnLst>
                              <p:par>
                                <p:cTn id="13" presetID="9" presetClass="entr" presetSubtype="0" fill="hold" grpId="0" nodeType="afterEffect">
                                  <p:stCondLst>
                                    <p:cond delay="500"/>
                                  </p:stCondLst>
                                  <p:childTnLst>
                                    <p:set>
                                      <p:cBhvr>
                                        <p:cTn id="14" dur="1" fill="hold">
                                          <p:stCondLst>
                                            <p:cond delay="0"/>
                                          </p:stCondLst>
                                        </p:cTn>
                                        <p:tgtEl>
                                          <p:spTgt spid="11269"/>
                                        </p:tgtEl>
                                        <p:attrNameLst>
                                          <p:attrName>style.visibility</p:attrName>
                                        </p:attrNameLst>
                                      </p:cBhvr>
                                      <p:to>
                                        <p:strVal val="visible"/>
                                      </p:to>
                                    </p:set>
                                    <p:animEffect transition="in" filter="dissolve">
                                      <p:cBhvr>
                                        <p:cTn id="15" dur="500"/>
                                        <p:tgtEl>
                                          <p:spTgt spid="112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1271"/>
                                        </p:tgtEl>
                                        <p:attrNameLst>
                                          <p:attrName>style.visibility</p:attrName>
                                        </p:attrNameLst>
                                      </p:cBhvr>
                                      <p:to>
                                        <p:strVal val="visible"/>
                                      </p:to>
                                    </p:set>
                                    <p:animEffect transition="in" filter="dissolve">
                                      <p:cBhvr>
                                        <p:cTn id="24" dur="500"/>
                                        <p:tgtEl>
                                          <p:spTgt spid="1127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dissolve">
                                      <p:cBhvr>
                                        <p:cTn id="27" dur="500"/>
                                        <p:tgtEl>
                                          <p:spTgt spid="1127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273"/>
                                        </p:tgtEl>
                                        <p:attrNameLst>
                                          <p:attrName>style.visibility</p:attrName>
                                        </p:attrNameLst>
                                      </p:cBhvr>
                                      <p:to>
                                        <p:strVal val="visible"/>
                                      </p:to>
                                    </p:set>
                                    <p:animEffect transition="in" filter="dissolve">
                                      <p:cBhvr>
                                        <p:cTn id="30" dur="500"/>
                                        <p:tgtEl>
                                          <p:spTgt spid="1127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274"/>
                                        </p:tgtEl>
                                        <p:attrNameLst>
                                          <p:attrName>style.visibility</p:attrName>
                                        </p:attrNameLst>
                                      </p:cBhvr>
                                      <p:to>
                                        <p:strVal val="visible"/>
                                      </p:to>
                                    </p:set>
                                    <p:animEffect transition="in" filter="dissolve">
                                      <p:cBhvr>
                                        <p:cTn id="33" dur="500"/>
                                        <p:tgtEl>
                                          <p:spTgt spid="1127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dissolve">
                                      <p:cBhvr>
                                        <p:cTn id="38" dur="500"/>
                                        <p:tgtEl>
                                          <p:spTgt spid="3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1287"/>
                                        </p:tgtEl>
                                        <p:attrNameLst>
                                          <p:attrName>style.visibility</p:attrName>
                                        </p:attrNameLst>
                                      </p:cBhvr>
                                      <p:to>
                                        <p:strVal val="visible"/>
                                      </p:to>
                                    </p:set>
                                    <p:animEffect transition="in" filter="dissolve">
                                      <p:cBhvr>
                                        <p:cTn id="42" dur="500"/>
                                        <p:tgtEl>
                                          <p:spTgt spid="11287"/>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dissolve">
                                      <p:cBhvr>
                                        <p:cTn id="59" dur="500"/>
                                        <p:tgtEl>
                                          <p:spTgt spid="3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1276"/>
                                        </p:tgtEl>
                                        <p:attrNameLst>
                                          <p:attrName>style.visibility</p:attrName>
                                        </p:attrNameLst>
                                      </p:cBhvr>
                                      <p:to>
                                        <p:strVal val="visible"/>
                                      </p:to>
                                    </p:set>
                                    <p:animEffect transition="in" filter="dissolve">
                                      <p:cBhvr>
                                        <p:cTn id="62" dur="500"/>
                                        <p:tgtEl>
                                          <p:spTgt spid="1127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275"/>
                                        </p:tgtEl>
                                        <p:attrNameLst>
                                          <p:attrName>style.visibility</p:attrName>
                                        </p:attrNameLst>
                                      </p:cBhvr>
                                      <p:to>
                                        <p:strVal val="visible"/>
                                      </p:to>
                                    </p:set>
                                    <p:animEffect transition="in" filter="dissolve">
                                      <p:cBhvr>
                                        <p:cTn id="65" dur="500"/>
                                        <p:tgtEl>
                                          <p:spTgt spid="11275"/>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left)">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left)">
                                      <p:cBhvr>
                                        <p:cTn id="78" dur="500"/>
                                        <p:tgtEl>
                                          <p:spTgt spid="55"/>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1277"/>
                                        </p:tgtEl>
                                        <p:attrNameLst>
                                          <p:attrName>style.visibility</p:attrName>
                                        </p:attrNameLst>
                                      </p:cBhvr>
                                      <p:to>
                                        <p:strVal val="visible"/>
                                      </p:to>
                                    </p:set>
                                    <p:animEffect transition="in" filter="dissolve">
                                      <p:cBhvr>
                                        <p:cTn id="82" dur="500"/>
                                        <p:tgtEl>
                                          <p:spTgt spid="11277"/>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1278"/>
                                        </p:tgtEl>
                                        <p:attrNameLst>
                                          <p:attrName>style.visibility</p:attrName>
                                        </p:attrNameLst>
                                      </p:cBhvr>
                                      <p:to>
                                        <p:strVal val="visible"/>
                                      </p:to>
                                    </p:set>
                                    <p:animEffect transition="in" filter="dissolve">
                                      <p:cBhvr>
                                        <p:cTn id="91" dur="500"/>
                                        <p:tgtEl>
                                          <p:spTgt spid="112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1280"/>
                                        </p:tgtEl>
                                        <p:attrNameLst>
                                          <p:attrName>style.visibility</p:attrName>
                                        </p:attrNameLst>
                                      </p:cBhvr>
                                      <p:to>
                                        <p:strVal val="visible"/>
                                      </p:to>
                                    </p:set>
                                    <p:animEffect transition="in" filter="dissolve">
                                      <p:cBhvr>
                                        <p:cTn id="94" dur="500"/>
                                        <p:tgtEl>
                                          <p:spTgt spid="1128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1279"/>
                                        </p:tgtEl>
                                        <p:attrNameLst>
                                          <p:attrName>style.visibility</p:attrName>
                                        </p:attrNameLst>
                                      </p:cBhvr>
                                      <p:to>
                                        <p:strVal val="visible"/>
                                      </p:to>
                                    </p:set>
                                    <p:animEffect transition="in" filter="dissolve">
                                      <p:cBhvr>
                                        <p:cTn id="97" dur="500"/>
                                        <p:tgtEl>
                                          <p:spTgt spid="1127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1281"/>
                                        </p:tgtEl>
                                        <p:attrNameLst>
                                          <p:attrName>style.visibility</p:attrName>
                                        </p:attrNameLst>
                                      </p:cBhvr>
                                      <p:to>
                                        <p:strVal val="visible"/>
                                      </p:to>
                                    </p:set>
                                    <p:animEffect transition="in" filter="dissolve">
                                      <p:cBhvr>
                                        <p:cTn id="100" dur="500"/>
                                        <p:tgtEl>
                                          <p:spTgt spid="112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1282"/>
                                        </p:tgtEl>
                                        <p:attrNameLst>
                                          <p:attrName>style.visibility</p:attrName>
                                        </p:attrNameLst>
                                      </p:cBhvr>
                                      <p:to>
                                        <p:strVal val="visible"/>
                                      </p:to>
                                    </p:set>
                                    <p:animEffect transition="in" filter="dissolve">
                                      <p:cBhvr>
                                        <p:cTn id="103" dur="500"/>
                                        <p:tgtEl>
                                          <p:spTgt spid="112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1284"/>
                                        </p:tgtEl>
                                        <p:attrNameLst>
                                          <p:attrName>style.visibility</p:attrName>
                                        </p:attrNameLst>
                                      </p:cBhvr>
                                      <p:to>
                                        <p:strVal val="visible"/>
                                      </p:to>
                                    </p:set>
                                    <p:animEffect transition="in" filter="dissolve">
                                      <p:cBhvr>
                                        <p:cTn id="106" dur="500"/>
                                        <p:tgtEl>
                                          <p:spTgt spid="1128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1286"/>
                                        </p:tgtEl>
                                        <p:attrNameLst>
                                          <p:attrName>style.visibility</p:attrName>
                                        </p:attrNameLst>
                                      </p:cBhvr>
                                      <p:to>
                                        <p:strVal val="visible"/>
                                      </p:to>
                                    </p:set>
                                    <p:animEffect transition="in" filter="dissolve">
                                      <p:cBhvr>
                                        <p:cTn id="109" dur="500"/>
                                        <p:tgtEl>
                                          <p:spTgt spid="112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285"/>
                                        </p:tgtEl>
                                        <p:attrNameLst>
                                          <p:attrName>style.visibility</p:attrName>
                                        </p:attrNameLst>
                                      </p:cBhvr>
                                      <p:to>
                                        <p:strVal val="visible"/>
                                      </p:to>
                                    </p:set>
                                    <p:animEffect transition="in" filter="dissolve">
                                      <p:cBhvr>
                                        <p:cTn id="112" dur="500"/>
                                        <p:tgtEl>
                                          <p:spTgt spid="1128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283"/>
                                        </p:tgtEl>
                                        <p:attrNameLst>
                                          <p:attrName>style.visibility</p:attrName>
                                        </p:attrNameLst>
                                      </p:cBhvr>
                                      <p:to>
                                        <p:strVal val="visible"/>
                                      </p:to>
                                    </p:set>
                                    <p:animEffect transition="in" filter="dissolve">
                                      <p:cBhvr>
                                        <p:cTn id="115"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1267" grpId="0" animBg="1"/>
      <p:bldP spid="11268" grpId="0" animBg="1"/>
      <p:bldP spid="11269" grpId="0" animBg="1"/>
      <p:bldP spid="11278" grpId="0" animBg="1"/>
      <p:bldP spid="11279" grpId="0" animBg="1"/>
      <p:bldP spid="11282" grpId="0" animBg="1"/>
      <p:bldP spid="11283" grpId="0" animBg="1"/>
      <p:bldP spid="11284" grpId="0" animBg="1"/>
      <p:bldP spid="11285" grpId="0" animBg="1"/>
      <p:bldP spid="11286" grpId="0" animBg="1"/>
      <p:bldP spid="11287" grpId="0" animBg="1"/>
      <p:bldP spid="24" grpId="0"/>
      <p:bldP spid="11271" grpId="0" animBg="1"/>
      <p:bldP spid="11272" grpId="0" animBg="1"/>
      <p:bldP spid="11273" grpId="0" animBg="1"/>
      <p:bldP spid="11274" grpId="0" animBg="1"/>
      <p:bldP spid="11275" grpId="0" animBg="1"/>
      <p:bldP spid="11276" grpId="0" animBg="1"/>
      <p:bldP spid="11280" grpId="0" animBg="1"/>
      <p:bldP spid="11281" grpId="0" animBg="1"/>
      <p:bldP spid="11277" grpId="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5613" y="457200"/>
            <a:ext cx="8232667" cy="443198"/>
          </a:xfrm>
        </p:spPr>
        <p:txBody>
          <a:bodyPr/>
          <a:lstStyle/>
          <a:p>
            <a:r>
              <a:rPr lang="en-US" dirty="0" smtClean="0"/>
              <a:t>Building a Career Plan: 5 Year Planning</a:t>
            </a:r>
          </a:p>
        </p:txBody>
      </p:sp>
      <p:sp>
        <p:nvSpPr>
          <p:cNvPr id="18435" name="Rectangle 3"/>
          <p:cNvSpPr>
            <a:spLocks noChangeArrowheads="1"/>
          </p:cNvSpPr>
          <p:nvPr/>
        </p:nvSpPr>
        <p:spPr bwMode="auto">
          <a:xfrm>
            <a:off x="228600" y="1801812"/>
            <a:ext cx="1371600" cy="1447800"/>
          </a:xfrm>
          <a:prstGeom prst="rect">
            <a:avLst/>
          </a:prstGeom>
          <a:solidFill>
            <a:srgbClr val="FFFF00"/>
          </a:solidFill>
          <a:ln w="9525" algn="ctr">
            <a:solidFill>
              <a:schemeClr val="tx1"/>
            </a:solidFill>
            <a:round/>
            <a:headEnd/>
            <a:tailEnd/>
          </a:ln>
        </p:spPr>
        <p:txBody>
          <a:bodyPr/>
          <a:lstStyle/>
          <a:p>
            <a:endParaRPr lang="en-US" sz="1400" b="1" i="1"/>
          </a:p>
          <a:p>
            <a:endParaRPr lang="en-US" sz="1400" b="1" i="1"/>
          </a:p>
          <a:p>
            <a:pPr algn="ctr"/>
            <a:endParaRPr lang="en-US" sz="1400" b="1" i="1"/>
          </a:p>
          <a:p>
            <a:pPr algn="ctr"/>
            <a:r>
              <a:rPr lang="en-US" sz="1400" b="1" i="1"/>
              <a:t>Education</a:t>
            </a:r>
          </a:p>
        </p:txBody>
      </p:sp>
      <p:sp>
        <p:nvSpPr>
          <p:cNvPr id="18436" name="Rectangle 4"/>
          <p:cNvSpPr>
            <a:spLocks noChangeArrowheads="1"/>
          </p:cNvSpPr>
          <p:nvPr/>
        </p:nvSpPr>
        <p:spPr bwMode="auto">
          <a:xfrm>
            <a:off x="228600" y="3325812"/>
            <a:ext cx="1371600" cy="1447800"/>
          </a:xfrm>
          <a:prstGeom prst="rect">
            <a:avLst/>
          </a:prstGeom>
          <a:solidFill>
            <a:srgbClr val="99CCFF"/>
          </a:solidFill>
          <a:ln w="9525" algn="ctr">
            <a:solidFill>
              <a:schemeClr val="tx1"/>
            </a:solidFill>
            <a:round/>
            <a:headEnd/>
            <a:tailEnd/>
          </a:ln>
        </p:spPr>
        <p:txBody>
          <a:bodyPr/>
          <a:lstStyle/>
          <a:p>
            <a:pPr algn="ctr"/>
            <a:endParaRPr lang="en-US" sz="1400" b="1" i="1"/>
          </a:p>
          <a:p>
            <a:pPr algn="ctr"/>
            <a:endParaRPr lang="en-US" sz="1400" b="1" i="1"/>
          </a:p>
          <a:p>
            <a:pPr algn="ctr"/>
            <a:endParaRPr lang="en-US" sz="1400" b="1" i="1"/>
          </a:p>
          <a:p>
            <a:pPr algn="ctr"/>
            <a:r>
              <a:rPr lang="en-US" sz="1400" b="1" i="1"/>
              <a:t>Experience</a:t>
            </a:r>
          </a:p>
        </p:txBody>
      </p:sp>
      <p:sp>
        <p:nvSpPr>
          <p:cNvPr id="18437" name="Rectangle 5"/>
          <p:cNvSpPr>
            <a:spLocks noChangeArrowheads="1"/>
          </p:cNvSpPr>
          <p:nvPr/>
        </p:nvSpPr>
        <p:spPr bwMode="auto">
          <a:xfrm>
            <a:off x="228600" y="4849812"/>
            <a:ext cx="1371600" cy="1447800"/>
          </a:xfrm>
          <a:prstGeom prst="rect">
            <a:avLst/>
          </a:prstGeom>
          <a:solidFill>
            <a:srgbClr val="FFCCCC"/>
          </a:solidFill>
          <a:ln w="9525" algn="ctr">
            <a:solidFill>
              <a:schemeClr val="tx1"/>
            </a:solidFill>
            <a:round/>
            <a:headEnd/>
            <a:tailEnd/>
          </a:ln>
        </p:spPr>
        <p:txBody>
          <a:bodyPr/>
          <a:lstStyle/>
          <a:p>
            <a:pPr algn="ctr"/>
            <a:endParaRPr lang="en-US" sz="1400" b="1" i="1"/>
          </a:p>
          <a:p>
            <a:pPr algn="ctr"/>
            <a:endParaRPr lang="en-US" sz="1400" b="1" i="1"/>
          </a:p>
          <a:p>
            <a:pPr algn="ctr"/>
            <a:r>
              <a:rPr lang="en-US" sz="1400" b="1" i="1"/>
              <a:t>Personal &amp;</a:t>
            </a:r>
          </a:p>
          <a:p>
            <a:pPr algn="ctr"/>
            <a:r>
              <a:rPr lang="en-US" sz="1400" b="1" i="1"/>
              <a:t>Professional</a:t>
            </a:r>
          </a:p>
          <a:p>
            <a:pPr algn="ctr"/>
            <a:r>
              <a:rPr lang="en-US" sz="1400" b="1" i="1"/>
              <a:t>Development</a:t>
            </a:r>
          </a:p>
        </p:txBody>
      </p:sp>
      <p:sp>
        <p:nvSpPr>
          <p:cNvPr id="18438" name="TextBox 13"/>
          <p:cNvSpPr txBox="1">
            <a:spLocks noChangeArrowheads="1"/>
          </p:cNvSpPr>
          <p:nvPr/>
        </p:nvSpPr>
        <p:spPr bwMode="auto">
          <a:xfrm>
            <a:off x="303213" y="1219200"/>
            <a:ext cx="1222375" cy="647700"/>
          </a:xfrm>
          <a:prstGeom prst="rect">
            <a:avLst/>
          </a:prstGeom>
          <a:noFill/>
          <a:ln w="9525">
            <a:noFill/>
            <a:miter lim="800000"/>
            <a:headEnd/>
            <a:tailEnd/>
          </a:ln>
        </p:spPr>
        <p:txBody>
          <a:bodyPr wrap="none">
            <a:spAutoFit/>
          </a:bodyPr>
          <a:lstStyle/>
          <a:p>
            <a:pPr algn="ctr"/>
            <a:r>
              <a:rPr lang="en-US" b="1"/>
              <a:t>Personal</a:t>
            </a:r>
          </a:p>
          <a:p>
            <a:pPr algn="ctr"/>
            <a:r>
              <a:rPr lang="en-US" b="1"/>
              <a:t>Inventory</a:t>
            </a:r>
          </a:p>
        </p:txBody>
      </p:sp>
      <p:sp>
        <p:nvSpPr>
          <p:cNvPr id="18439" name="Rounded Rectangle 14"/>
          <p:cNvSpPr>
            <a:spLocks noChangeArrowheads="1"/>
          </p:cNvSpPr>
          <p:nvPr/>
        </p:nvSpPr>
        <p:spPr bwMode="auto">
          <a:xfrm>
            <a:off x="7315200" y="19542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1</a:t>
            </a:r>
          </a:p>
        </p:txBody>
      </p:sp>
      <p:sp>
        <p:nvSpPr>
          <p:cNvPr id="18440" name="Rounded Rectangle 15"/>
          <p:cNvSpPr>
            <a:spLocks noChangeArrowheads="1"/>
          </p:cNvSpPr>
          <p:nvPr/>
        </p:nvSpPr>
        <p:spPr bwMode="auto">
          <a:xfrm>
            <a:off x="7315200" y="31226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2</a:t>
            </a:r>
          </a:p>
        </p:txBody>
      </p:sp>
      <p:sp>
        <p:nvSpPr>
          <p:cNvPr id="18441" name="Rounded Rectangle 16"/>
          <p:cNvSpPr>
            <a:spLocks noChangeArrowheads="1"/>
          </p:cNvSpPr>
          <p:nvPr/>
        </p:nvSpPr>
        <p:spPr bwMode="auto">
          <a:xfrm>
            <a:off x="7315200" y="42910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 3</a:t>
            </a:r>
          </a:p>
        </p:txBody>
      </p:sp>
      <p:sp>
        <p:nvSpPr>
          <p:cNvPr id="18442" name="Rounded Rectangle 17"/>
          <p:cNvSpPr>
            <a:spLocks noChangeArrowheads="1"/>
          </p:cNvSpPr>
          <p:nvPr/>
        </p:nvSpPr>
        <p:spPr bwMode="auto">
          <a:xfrm>
            <a:off x="7315200" y="5459412"/>
            <a:ext cx="1752600" cy="762000"/>
          </a:xfrm>
          <a:prstGeom prst="roundRect">
            <a:avLst>
              <a:gd name="adj" fmla="val 16667"/>
            </a:avLst>
          </a:prstGeom>
          <a:gradFill rotWithShape="1">
            <a:gsLst>
              <a:gs pos="0">
                <a:srgbClr val="FFFF00"/>
              </a:gs>
              <a:gs pos="17000">
                <a:srgbClr val="FFFF00"/>
              </a:gs>
              <a:gs pos="37000">
                <a:srgbClr val="99CCFF"/>
              </a:gs>
              <a:gs pos="100000">
                <a:srgbClr val="FFCCCC"/>
              </a:gs>
            </a:gsLst>
            <a:lin ang="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Career Option…</a:t>
            </a:r>
          </a:p>
        </p:txBody>
      </p:sp>
      <p:sp>
        <p:nvSpPr>
          <p:cNvPr id="18443" name="TextBox 32"/>
          <p:cNvSpPr txBox="1">
            <a:spLocks noChangeArrowheads="1"/>
          </p:cNvSpPr>
          <p:nvPr/>
        </p:nvSpPr>
        <p:spPr bwMode="auto">
          <a:xfrm>
            <a:off x="1600200" y="1466850"/>
            <a:ext cx="865188" cy="369887"/>
          </a:xfrm>
          <a:prstGeom prst="rect">
            <a:avLst/>
          </a:prstGeom>
          <a:noFill/>
          <a:ln w="9525">
            <a:noFill/>
            <a:miter lim="800000"/>
            <a:headEnd/>
            <a:tailEnd/>
          </a:ln>
        </p:spPr>
        <p:txBody>
          <a:bodyPr wrap="none">
            <a:spAutoFit/>
          </a:bodyPr>
          <a:lstStyle/>
          <a:p>
            <a:pPr algn="ctr"/>
            <a:r>
              <a:rPr lang="en-US" b="1"/>
              <a:t>Year 1</a:t>
            </a:r>
          </a:p>
        </p:txBody>
      </p:sp>
      <p:sp>
        <p:nvSpPr>
          <p:cNvPr id="18444" name="TextBox 33"/>
          <p:cNvSpPr txBox="1">
            <a:spLocks noChangeArrowheads="1"/>
          </p:cNvSpPr>
          <p:nvPr/>
        </p:nvSpPr>
        <p:spPr bwMode="auto">
          <a:xfrm>
            <a:off x="2514600" y="1466850"/>
            <a:ext cx="865188" cy="369887"/>
          </a:xfrm>
          <a:prstGeom prst="rect">
            <a:avLst/>
          </a:prstGeom>
          <a:noFill/>
          <a:ln w="9525">
            <a:noFill/>
            <a:miter lim="800000"/>
            <a:headEnd/>
            <a:tailEnd/>
          </a:ln>
        </p:spPr>
        <p:txBody>
          <a:bodyPr wrap="none">
            <a:spAutoFit/>
          </a:bodyPr>
          <a:lstStyle/>
          <a:p>
            <a:pPr algn="ctr"/>
            <a:r>
              <a:rPr lang="en-US" b="1"/>
              <a:t>Year 2</a:t>
            </a:r>
          </a:p>
        </p:txBody>
      </p:sp>
      <p:sp>
        <p:nvSpPr>
          <p:cNvPr id="18445" name="TextBox 34"/>
          <p:cNvSpPr txBox="1">
            <a:spLocks noChangeArrowheads="1"/>
          </p:cNvSpPr>
          <p:nvPr/>
        </p:nvSpPr>
        <p:spPr bwMode="auto">
          <a:xfrm>
            <a:off x="3429000" y="1466850"/>
            <a:ext cx="865188" cy="369887"/>
          </a:xfrm>
          <a:prstGeom prst="rect">
            <a:avLst/>
          </a:prstGeom>
          <a:noFill/>
          <a:ln w="9525">
            <a:noFill/>
            <a:miter lim="800000"/>
            <a:headEnd/>
            <a:tailEnd/>
          </a:ln>
        </p:spPr>
        <p:txBody>
          <a:bodyPr wrap="none">
            <a:spAutoFit/>
          </a:bodyPr>
          <a:lstStyle/>
          <a:p>
            <a:pPr algn="ctr"/>
            <a:r>
              <a:rPr lang="en-US" b="1"/>
              <a:t>Year 3</a:t>
            </a:r>
          </a:p>
        </p:txBody>
      </p:sp>
      <p:sp>
        <p:nvSpPr>
          <p:cNvPr id="18446" name="TextBox 35"/>
          <p:cNvSpPr txBox="1">
            <a:spLocks noChangeArrowheads="1"/>
          </p:cNvSpPr>
          <p:nvPr/>
        </p:nvSpPr>
        <p:spPr bwMode="auto">
          <a:xfrm>
            <a:off x="4343400" y="1466850"/>
            <a:ext cx="865188" cy="369887"/>
          </a:xfrm>
          <a:prstGeom prst="rect">
            <a:avLst/>
          </a:prstGeom>
          <a:noFill/>
          <a:ln w="9525">
            <a:noFill/>
            <a:miter lim="800000"/>
            <a:headEnd/>
            <a:tailEnd/>
          </a:ln>
        </p:spPr>
        <p:txBody>
          <a:bodyPr wrap="none">
            <a:spAutoFit/>
          </a:bodyPr>
          <a:lstStyle/>
          <a:p>
            <a:pPr algn="ctr"/>
            <a:r>
              <a:rPr lang="en-US" b="1"/>
              <a:t>Year 4</a:t>
            </a:r>
          </a:p>
        </p:txBody>
      </p:sp>
      <p:sp>
        <p:nvSpPr>
          <p:cNvPr id="18447" name="TextBox 36"/>
          <p:cNvSpPr txBox="1">
            <a:spLocks noChangeArrowheads="1"/>
          </p:cNvSpPr>
          <p:nvPr/>
        </p:nvSpPr>
        <p:spPr bwMode="auto">
          <a:xfrm>
            <a:off x="5257800" y="1466850"/>
            <a:ext cx="865188" cy="369887"/>
          </a:xfrm>
          <a:prstGeom prst="rect">
            <a:avLst/>
          </a:prstGeom>
          <a:noFill/>
          <a:ln w="9525">
            <a:noFill/>
            <a:miter lim="800000"/>
            <a:headEnd/>
            <a:tailEnd/>
          </a:ln>
        </p:spPr>
        <p:txBody>
          <a:bodyPr wrap="none">
            <a:spAutoFit/>
          </a:bodyPr>
          <a:lstStyle/>
          <a:p>
            <a:pPr algn="ctr"/>
            <a:r>
              <a:rPr lang="en-US" b="1"/>
              <a:t>Year 5</a:t>
            </a:r>
          </a:p>
        </p:txBody>
      </p:sp>
      <p:sp>
        <p:nvSpPr>
          <p:cNvPr id="18448" name="TextBox 37"/>
          <p:cNvSpPr txBox="1">
            <a:spLocks noChangeArrowheads="1"/>
          </p:cNvSpPr>
          <p:nvPr/>
        </p:nvSpPr>
        <p:spPr bwMode="auto">
          <a:xfrm>
            <a:off x="6172200" y="1466850"/>
            <a:ext cx="1198563" cy="369887"/>
          </a:xfrm>
          <a:prstGeom prst="rect">
            <a:avLst/>
          </a:prstGeom>
          <a:noFill/>
          <a:ln w="9525">
            <a:noFill/>
            <a:miter lim="800000"/>
            <a:headEnd/>
            <a:tailEnd/>
          </a:ln>
        </p:spPr>
        <p:txBody>
          <a:bodyPr wrap="none">
            <a:spAutoFit/>
          </a:bodyPr>
          <a:lstStyle/>
          <a:p>
            <a:pPr algn="ctr"/>
            <a:r>
              <a:rPr lang="en-US" b="1"/>
              <a:t>Year 6-10</a:t>
            </a:r>
          </a:p>
        </p:txBody>
      </p:sp>
      <p:cxnSp>
        <p:nvCxnSpPr>
          <p:cNvPr id="18449" name="Straight Connector 39"/>
          <p:cNvCxnSpPr>
            <a:cxnSpLocks noChangeShapeType="1"/>
          </p:cNvCxnSpPr>
          <p:nvPr/>
        </p:nvCxnSpPr>
        <p:spPr bwMode="auto">
          <a:xfrm rot="5400000">
            <a:off x="-838993" y="4010818"/>
            <a:ext cx="5029200" cy="1587"/>
          </a:xfrm>
          <a:prstGeom prst="line">
            <a:avLst/>
          </a:prstGeom>
          <a:noFill/>
          <a:ln w="9525" algn="ctr">
            <a:solidFill>
              <a:schemeClr val="tx1"/>
            </a:solidFill>
            <a:round/>
            <a:headEnd/>
            <a:tailEnd/>
          </a:ln>
        </p:spPr>
      </p:cxnSp>
      <p:cxnSp>
        <p:nvCxnSpPr>
          <p:cNvPr id="18450" name="Straight Connector 40"/>
          <p:cNvCxnSpPr>
            <a:cxnSpLocks noChangeShapeType="1"/>
          </p:cNvCxnSpPr>
          <p:nvPr/>
        </p:nvCxnSpPr>
        <p:spPr bwMode="auto">
          <a:xfrm rot="5400000">
            <a:off x="57944" y="4010818"/>
            <a:ext cx="5029200" cy="1588"/>
          </a:xfrm>
          <a:prstGeom prst="line">
            <a:avLst/>
          </a:prstGeom>
          <a:noFill/>
          <a:ln w="9525" algn="ctr">
            <a:solidFill>
              <a:schemeClr val="tx1"/>
            </a:solidFill>
            <a:round/>
            <a:headEnd/>
            <a:tailEnd/>
          </a:ln>
        </p:spPr>
      </p:cxnSp>
      <p:cxnSp>
        <p:nvCxnSpPr>
          <p:cNvPr id="18451" name="Straight Connector 41"/>
          <p:cNvCxnSpPr>
            <a:cxnSpLocks noChangeShapeType="1"/>
          </p:cNvCxnSpPr>
          <p:nvPr/>
        </p:nvCxnSpPr>
        <p:spPr bwMode="auto">
          <a:xfrm rot="5400000">
            <a:off x="994569" y="4010818"/>
            <a:ext cx="5029200" cy="1588"/>
          </a:xfrm>
          <a:prstGeom prst="line">
            <a:avLst/>
          </a:prstGeom>
          <a:noFill/>
          <a:ln w="9525" algn="ctr">
            <a:solidFill>
              <a:schemeClr val="tx1"/>
            </a:solidFill>
            <a:round/>
            <a:headEnd/>
            <a:tailEnd/>
          </a:ln>
        </p:spPr>
      </p:cxnSp>
      <p:cxnSp>
        <p:nvCxnSpPr>
          <p:cNvPr id="18452" name="Straight Connector 42"/>
          <p:cNvCxnSpPr>
            <a:cxnSpLocks noChangeShapeType="1"/>
          </p:cNvCxnSpPr>
          <p:nvPr/>
        </p:nvCxnSpPr>
        <p:spPr bwMode="auto">
          <a:xfrm rot="5400000">
            <a:off x="1905794" y="4010818"/>
            <a:ext cx="5029200" cy="1588"/>
          </a:xfrm>
          <a:prstGeom prst="line">
            <a:avLst/>
          </a:prstGeom>
          <a:noFill/>
          <a:ln w="9525" algn="ctr">
            <a:solidFill>
              <a:schemeClr val="tx1"/>
            </a:solidFill>
            <a:round/>
            <a:headEnd/>
            <a:tailEnd/>
          </a:ln>
        </p:spPr>
      </p:cxnSp>
      <p:cxnSp>
        <p:nvCxnSpPr>
          <p:cNvPr id="18453" name="Straight Connector 43"/>
          <p:cNvCxnSpPr>
            <a:cxnSpLocks noChangeShapeType="1"/>
          </p:cNvCxnSpPr>
          <p:nvPr/>
        </p:nvCxnSpPr>
        <p:spPr bwMode="auto">
          <a:xfrm rot="5400000">
            <a:off x="2820194" y="4010818"/>
            <a:ext cx="5029200" cy="1588"/>
          </a:xfrm>
          <a:prstGeom prst="line">
            <a:avLst/>
          </a:prstGeom>
          <a:noFill/>
          <a:ln w="9525" algn="ctr">
            <a:solidFill>
              <a:schemeClr val="tx1"/>
            </a:solidFill>
            <a:round/>
            <a:headEnd/>
            <a:tailEnd/>
          </a:ln>
        </p:spPr>
      </p:cxnSp>
      <p:cxnSp>
        <p:nvCxnSpPr>
          <p:cNvPr id="18454" name="Straight Connector 44"/>
          <p:cNvCxnSpPr>
            <a:cxnSpLocks noChangeShapeType="1"/>
          </p:cNvCxnSpPr>
          <p:nvPr/>
        </p:nvCxnSpPr>
        <p:spPr bwMode="auto">
          <a:xfrm rot="5400000">
            <a:off x="3734594" y="4010818"/>
            <a:ext cx="5029200" cy="1588"/>
          </a:xfrm>
          <a:prstGeom prst="line">
            <a:avLst/>
          </a:prstGeom>
          <a:noFill/>
          <a:ln w="9525" algn="ctr">
            <a:solidFill>
              <a:schemeClr val="tx1"/>
            </a:solidFill>
            <a:round/>
            <a:headEnd/>
            <a:tailEnd/>
          </a:ln>
        </p:spPr>
      </p:cxnSp>
      <p:cxnSp>
        <p:nvCxnSpPr>
          <p:cNvPr id="18455" name="Straight Connector 45"/>
          <p:cNvCxnSpPr>
            <a:cxnSpLocks noChangeShapeType="1"/>
          </p:cNvCxnSpPr>
          <p:nvPr/>
        </p:nvCxnSpPr>
        <p:spPr bwMode="auto">
          <a:xfrm rot="5400000">
            <a:off x="4787107" y="4010818"/>
            <a:ext cx="5029200" cy="1587"/>
          </a:xfrm>
          <a:prstGeom prst="line">
            <a:avLst/>
          </a:prstGeom>
          <a:noFill/>
          <a:ln w="9525" algn="ctr">
            <a:solidFill>
              <a:schemeClr val="tx1"/>
            </a:solidFill>
            <a:round/>
            <a:headEnd/>
            <a:tailEnd/>
          </a:ln>
        </p:spPr>
      </p:cxnSp>
      <p:sp>
        <p:nvSpPr>
          <p:cNvPr id="24" name="Rounded Rectangle 14"/>
          <p:cNvSpPr>
            <a:spLocks noChangeArrowheads="1"/>
          </p:cNvSpPr>
          <p:nvPr/>
        </p:nvSpPr>
        <p:spPr bwMode="auto">
          <a:xfrm>
            <a:off x="1706563" y="1801812"/>
            <a:ext cx="1752600" cy="4495800"/>
          </a:xfrm>
          <a:prstGeom prst="roundRect">
            <a:avLst>
              <a:gd name="adj" fmla="val 16667"/>
            </a:avLst>
          </a:prstGeom>
          <a:gradFill rotWithShape="1">
            <a:gsLst>
              <a:gs pos="0">
                <a:srgbClr val="FFFF00"/>
              </a:gs>
              <a:gs pos="17000">
                <a:srgbClr val="FFFF00"/>
              </a:gs>
              <a:gs pos="37000">
                <a:srgbClr val="99CCFF"/>
              </a:gs>
              <a:gs pos="100000">
                <a:srgbClr val="FFCCCC"/>
              </a:gs>
            </a:gsLst>
            <a:lin ang="5400000" scaled="1"/>
          </a:gradFill>
          <a:ln w="9525" algn="ctr">
            <a:solidFill>
              <a:schemeClr val="tx1"/>
            </a:solidFill>
            <a:round/>
            <a:headEnd/>
            <a:tailEnd/>
          </a:ln>
        </p:spPr>
        <p:txBody>
          <a:bodyPr/>
          <a:lstStyle/>
          <a:p>
            <a:pPr algn="ctr">
              <a:spcBef>
                <a:spcPts val="1200"/>
              </a:spcBef>
            </a:pPr>
            <a:r>
              <a:rPr lang="en-US" sz="1400" b="1" i="1"/>
              <a:t/>
            </a:r>
            <a:br>
              <a:rPr lang="en-US" sz="1400" b="1" i="1"/>
            </a:br>
            <a:endParaRPr lang="en-US" sz="1400" b="1" i="1"/>
          </a:p>
          <a:p>
            <a:pPr algn="ctr">
              <a:spcBef>
                <a:spcPts val="1200"/>
              </a:spcBef>
            </a:pPr>
            <a:endParaRPr lang="en-US" sz="1400" b="1" i="1"/>
          </a:p>
          <a:p>
            <a:pPr algn="ctr">
              <a:spcBef>
                <a:spcPts val="1200"/>
              </a:spcBef>
            </a:pPr>
            <a:r>
              <a:rPr lang="en-US" sz="1400" b="1" i="1"/>
              <a:t>Development</a:t>
            </a:r>
          </a:p>
          <a:p>
            <a:pPr algn="ctr">
              <a:spcBef>
                <a:spcPts val="1200"/>
              </a:spcBef>
            </a:pPr>
            <a:r>
              <a:rPr lang="en-US" sz="1400" b="1" i="1"/>
              <a:t>Applies</a:t>
            </a:r>
          </a:p>
          <a:p>
            <a:pPr algn="ctr">
              <a:spcBef>
                <a:spcPts val="1200"/>
              </a:spcBef>
            </a:pPr>
            <a:r>
              <a:rPr lang="en-US" sz="1400" b="1" i="1"/>
              <a:t>To</a:t>
            </a:r>
          </a:p>
          <a:p>
            <a:pPr algn="ctr">
              <a:spcBef>
                <a:spcPts val="1200"/>
              </a:spcBef>
            </a:pPr>
            <a:r>
              <a:rPr lang="en-US" sz="1400" b="1" i="1"/>
              <a:t>All (Most)</a:t>
            </a:r>
          </a:p>
          <a:p>
            <a:pPr algn="ctr">
              <a:spcBef>
                <a:spcPts val="1200"/>
              </a:spcBef>
            </a:pPr>
            <a:r>
              <a:rPr lang="en-US" sz="1400" b="1" i="1"/>
              <a:t>Options</a:t>
            </a:r>
          </a:p>
        </p:txBody>
      </p:sp>
      <p:sp>
        <p:nvSpPr>
          <p:cNvPr id="25" name="Rounded Rectangle 14"/>
          <p:cNvSpPr>
            <a:spLocks noChangeArrowheads="1"/>
          </p:cNvSpPr>
          <p:nvPr/>
        </p:nvSpPr>
        <p:spPr bwMode="auto">
          <a:xfrm>
            <a:off x="3551238" y="2792412"/>
            <a:ext cx="1752600" cy="2590800"/>
          </a:xfrm>
          <a:prstGeom prst="roundRect">
            <a:avLst>
              <a:gd name="adj" fmla="val 16667"/>
            </a:avLst>
          </a:prstGeom>
          <a:gradFill rotWithShape="1">
            <a:gsLst>
              <a:gs pos="0">
                <a:srgbClr val="FFFF00"/>
              </a:gs>
              <a:gs pos="17000">
                <a:srgbClr val="FFFF00"/>
              </a:gs>
              <a:gs pos="37000">
                <a:srgbClr val="99CCFF"/>
              </a:gs>
              <a:gs pos="100000">
                <a:srgbClr val="FFCCCC"/>
              </a:gs>
            </a:gsLst>
            <a:lin ang="5400000" scaled="1"/>
          </a:gradFill>
          <a:ln w="9525" algn="ctr">
            <a:solidFill>
              <a:schemeClr val="tx1"/>
            </a:solidFill>
            <a:round/>
            <a:headEnd/>
            <a:tailEnd/>
          </a:ln>
        </p:spPr>
        <p:txBody>
          <a:bodyPr/>
          <a:lstStyle/>
          <a:p>
            <a:pPr algn="ctr">
              <a:spcBef>
                <a:spcPts val="1200"/>
              </a:spcBef>
            </a:pPr>
            <a:r>
              <a:rPr lang="en-US" sz="1400" b="1" i="1"/>
              <a:t/>
            </a:r>
            <a:br>
              <a:rPr lang="en-US" sz="1400" b="1" i="1"/>
            </a:br>
            <a:r>
              <a:rPr lang="en-US" sz="1400" b="1" i="1"/>
              <a:t>Narrowing </a:t>
            </a:r>
          </a:p>
          <a:p>
            <a:pPr algn="ctr">
              <a:spcBef>
                <a:spcPts val="1200"/>
              </a:spcBef>
            </a:pPr>
            <a:r>
              <a:rPr lang="en-US" sz="1400" b="1" i="1"/>
              <a:t>The</a:t>
            </a:r>
          </a:p>
          <a:p>
            <a:pPr algn="ctr">
              <a:spcBef>
                <a:spcPts val="1200"/>
              </a:spcBef>
            </a:pPr>
            <a:r>
              <a:rPr lang="en-US" sz="1400" b="1" i="1"/>
              <a:t>Options</a:t>
            </a:r>
          </a:p>
          <a:p>
            <a:pPr algn="ctr">
              <a:spcBef>
                <a:spcPts val="1200"/>
              </a:spcBef>
            </a:pPr>
            <a:r>
              <a:rPr lang="en-US" sz="1400" b="1" i="1"/>
              <a:t>Targeted</a:t>
            </a:r>
          </a:p>
          <a:p>
            <a:pPr algn="ctr">
              <a:spcBef>
                <a:spcPts val="1200"/>
              </a:spcBef>
            </a:pPr>
            <a:r>
              <a:rPr lang="en-US" sz="1400" b="1" i="1"/>
              <a:t>Development</a:t>
            </a:r>
          </a:p>
        </p:txBody>
      </p:sp>
      <p:sp>
        <p:nvSpPr>
          <p:cNvPr id="26" name="Rounded Rectangle 14"/>
          <p:cNvSpPr>
            <a:spLocks noChangeArrowheads="1"/>
          </p:cNvSpPr>
          <p:nvPr/>
        </p:nvSpPr>
        <p:spPr bwMode="auto">
          <a:xfrm>
            <a:off x="5410200" y="3021012"/>
            <a:ext cx="1752600" cy="914400"/>
          </a:xfrm>
          <a:prstGeom prst="roundRect">
            <a:avLst>
              <a:gd name="adj" fmla="val 16667"/>
            </a:avLst>
          </a:prstGeom>
          <a:gradFill rotWithShape="1">
            <a:gsLst>
              <a:gs pos="0">
                <a:srgbClr val="FFFF00"/>
              </a:gs>
              <a:gs pos="17000">
                <a:srgbClr val="FFFF00"/>
              </a:gs>
              <a:gs pos="37000">
                <a:srgbClr val="99CCFF"/>
              </a:gs>
              <a:gs pos="100000">
                <a:srgbClr val="FFCCCC"/>
              </a:gs>
            </a:gsLst>
            <a:lin ang="5400000" scaled="1"/>
          </a:gradFill>
          <a:ln w="9525" algn="ctr">
            <a:solidFill>
              <a:schemeClr val="tx1"/>
            </a:solidFill>
            <a:round/>
            <a:headEnd/>
            <a:tailEnd/>
          </a:ln>
        </p:spPr>
        <p:txBody>
          <a:bodyPr/>
          <a:lstStyle/>
          <a:p>
            <a:pPr algn="ctr">
              <a:spcBef>
                <a:spcPts val="1200"/>
              </a:spcBef>
            </a:pPr>
            <a:r>
              <a:rPr lang="en-US" sz="1400" b="1" i="1"/>
              <a:t>Career Specific</a:t>
            </a:r>
          </a:p>
          <a:p>
            <a:pPr algn="ctr">
              <a:spcBef>
                <a:spcPts val="1200"/>
              </a:spcBef>
            </a:pPr>
            <a:r>
              <a:rPr lang="en-US" sz="1400" b="1" i="1"/>
              <a:t>Development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Documents and Settings\B0024466\Local Settings\Temporary Internet Files\Content.IE5\475M3HCB\MC900442094[1].wmf"/>
          <p:cNvPicPr>
            <a:picLocks noChangeAspect="1" noChangeArrowheads="1"/>
          </p:cNvPicPr>
          <p:nvPr/>
        </p:nvPicPr>
        <p:blipFill>
          <a:blip r:embed="rId3" cstate="print"/>
          <a:srcRect/>
          <a:stretch>
            <a:fillRect/>
          </a:stretch>
        </p:blipFill>
        <p:spPr bwMode="auto">
          <a:xfrm>
            <a:off x="2728913" y="762000"/>
            <a:ext cx="3198812" cy="1970087"/>
          </a:xfrm>
          <a:prstGeom prst="rect">
            <a:avLst/>
          </a:prstGeom>
          <a:noFill/>
          <a:ln w="9525">
            <a:noFill/>
            <a:miter lim="800000"/>
            <a:headEnd/>
            <a:tailEnd/>
          </a:ln>
        </p:spPr>
      </p:pic>
      <p:sp>
        <p:nvSpPr>
          <p:cNvPr id="3" name="Rectangle 2"/>
          <p:cNvSpPr/>
          <p:nvPr/>
        </p:nvSpPr>
        <p:spPr>
          <a:xfrm>
            <a:off x="1351030" y="2956218"/>
            <a:ext cx="5955476" cy="258532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smtClean="0">
                <a:ln w="11430"/>
                <a:solidFill>
                  <a:srgbClr val="0000FF"/>
                </a:solidFill>
                <a:effectLst>
                  <a:outerShdw blurRad="50800" dist="39000" dir="5460000" algn="tl">
                    <a:srgbClr val="000000">
                      <a:alpha val="38000"/>
                    </a:srgbClr>
                  </a:outerShdw>
                </a:effectLst>
                <a:latin typeface="Arial" charset="0"/>
              </a:rPr>
              <a:t>Keys for Success</a:t>
            </a:r>
          </a:p>
          <a:p>
            <a:pPr algn="ctr">
              <a:defRPr/>
            </a:pPr>
            <a:r>
              <a:rPr lang="en-US" sz="5400" b="1" dirty="0" smtClean="0">
                <a:ln w="11430"/>
                <a:solidFill>
                  <a:srgbClr val="0000FF"/>
                </a:solidFill>
                <a:effectLst>
                  <a:outerShdw blurRad="50800" dist="39000" dir="5460000" algn="tl">
                    <a:srgbClr val="000000">
                      <a:alpha val="38000"/>
                    </a:srgbClr>
                  </a:outerShdw>
                </a:effectLst>
                <a:latin typeface="Arial" charset="0"/>
              </a:rPr>
              <a:t>#1 Write It Down!</a:t>
            </a:r>
          </a:p>
          <a:p>
            <a:pPr algn="ctr">
              <a:defRPr/>
            </a:pPr>
            <a:r>
              <a:rPr lang="en-US" sz="5400" b="1" dirty="0" smtClean="0">
                <a:ln w="11430"/>
                <a:solidFill>
                  <a:srgbClr val="0000FF"/>
                </a:solidFill>
                <a:effectLst>
                  <a:outerShdw blurRad="50800" dist="39000" dir="5460000" algn="tl">
                    <a:srgbClr val="000000">
                      <a:alpha val="38000"/>
                    </a:srgbClr>
                  </a:outerShdw>
                </a:effectLst>
                <a:latin typeface="Arial" charset="0"/>
              </a:rPr>
              <a:t>#2 Share It!</a:t>
            </a:r>
            <a:endParaRPr lang="en-US" sz="5400" b="1" dirty="0">
              <a:ln w="11430"/>
              <a:solidFill>
                <a:srgbClr val="0000FF"/>
              </a:solidFill>
              <a:effectLst>
                <a:outerShdw blurRad="50800" dist="39000" dir="5460000" algn="tl">
                  <a:srgbClr val="000000">
                    <a:alpha val="38000"/>
                  </a:srgbClr>
                </a:outerShdw>
              </a:effectLst>
              <a:latin typeface="Arial" charset="0"/>
            </a:endParaRPr>
          </a:p>
        </p:txBody>
      </p:sp>
    </p:spTree>
  </p:cSld>
  <p:clrMapOvr>
    <a:masterClrMapping/>
  </p:clrMapOvr>
  <p:transition>
    <p:pull dir="ru"/>
  </p:transition>
  <p:timing>
    <p:tnLst>
      <p:par>
        <p:cTn id="1" dur="indefinite" restart="never" nodeType="tmRoot"/>
      </p:par>
    </p:tnLst>
  </p:timing>
</p:sld>
</file>

<file path=ppt/theme/theme1.xml><?xml version="1.0" encoding="utf-8"?>
<a:theme xmlns:a="http://schemas.openxmlformats.org/drawingml/2006/main" name="4_Default Design">
  <a:themeElements>
    <a:clrScheme name="Custom 4">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3176FF"/>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oeing Logo Divider Slide_Blue BG">
  <a:themeElements>
    <a:clrScheme name="153585_SLMP_Template_MidLevel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259A4A6-64C1-4E62-B3A7-2D803F85C5AD}" vid="{96FDF411-9C41-4FFB-A091-3491FE7E97FE}"/>
    </a:ext>
  </a:extLst>
</a:theme>
</file>

<file path=ppt/theme/theme11.xml><?xml version="1.0" encoding="utf-8"?>
<a:theme xmlns:a="http://schemas.openxmlformats.org/drawingml/2006/main" name="2_whiteback_bluesig_no_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2" id="{C259A4A6-64C1-4E62-B3A7-2D803F85C5AD}" vid="{C57A78C8-5CD5-4C47-96BA-83CF4816271E}"/>
    </a:ext>
  </a:extLst>
</a:theme>
</file>

<file path=ppt/theme/theme12.xml><?xml version="1.0" encoding="utf-8"?>
<a:theme xmlns:a="http://schemas.openxmlformats.org/drawingml/2006/main" name="1_whiteback_bluesi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2" id="{C259A4A6-64C1-4E62-B3A7-2D803F85C5AD}" vid="{C596186C-8071-4E92-A963-C4177BF04D4E}"/>
    </a:ext>
  </a:extLst>
</a:theme>
</file>

<file path=ppt/theme/theme13.xml><?xml version="1.0" encoding="utf-8"?>
<a:theme xmlns:a="http://schemas.openxmlformats.org/drawingml/2006/main" name="1_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259A4A6-64C1-4E62-B3A7-2D803F85C5AD}" vid="{575A78B4-2CCD-45B8-B05F-78C6C1C62CE4}"/>
    </a:ext>
  </a:extLst>
</a:theme>
</file>

<file path=ppt/theme/theme14.xml><?xml version="1.0" encoding="utf-8"?>
<a:theme xmlns:a="http://schemas.openxmlformats.org/drawingml/2006/main" name="1_Boeing Logo Divider Slide_Blue BG">
  <a:themeElements>
    <a:clrScheme name="153585_SLMP_Template_MidLevel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39A6"/>
        </a:dk2>
        <a:lt2>
          <a:srgbClr val="A5ACB0"/>
        </a:lt2>
        <a:accent1>
          <a:srgbClr val="0039A6"/>
        </a:accent1>
        <a:accent2>
          <a:srgbClr val="007165"/>
        </a:accent2>
        <a:accent3>
          <a:srgbClr val="FFFFFF"/>
        </a:accent3>
        <a:accent4>
          <a:srgbClr val="000000"/>
        </a:accent4>
        <a:accent5>
          <a:srgbClr val="AAAED0"/>
        </a:accent5>
        <a:accent6>
          <a:srgbClr val="00665B"/>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259A4A6-64C1-4E62-B3A7-2D803F85C5AD}" vid="{96FDF411-9C41-4FFB-A091-3491FE7E97FE}"/>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Default Design">
  <a:themeElements>
    <a:clrScheme name="Custom 4">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3176FF"/>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Default Design">
  <a:themeElements>
    <a:clrScheme name="Custom 4">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3176FF"/>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Default Design">
  <a:themeElements>
    <a:clrScheme name="Custom 4">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3176FF"/>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Default Design">
  <a:themeElements>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Custom 4">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3176FF"/>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whiteback_bluesig_no_gri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2" id="{C259A4A6-64C1-4E62-B3A7-2D803F85C5AD}" vid="{C57A78C8-5CD5-4C47-96BA-83CF4816271E}"/>
    </a:ext>
  </a:extLst>
</a:theme>
</file>

<file path=ppt/theme/theme8.xml><?xml version="1.0" encoding="utf-8"?>
<a:theme xmlns:a="http://schemas.openxmlformats.org/drawingml/2006/main" name="whiteback_bluesi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extLst>
    <a:ext uri="{05A4C25C-085E-4340-85A3-A5531E510DB2}">
      <thm15:themeFamily xmlns:thm15="http://schemas.microsoft.com/office/thememl/2012/main" name="Presentation2" id="{C259A4A6-64C1-4E62-B3A7-2D803F85C5AD}" vid="{C596186C-8071-4E92-A963-C4177BF04D4E}"/>
    </a:ext>
  </a:extLst>
</a:theme>
</file>

<file path=ppt/theme/theme9.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259A4A6-64C1-4E62-B3A7-2D803F85C5AD}" vid="{575A78B4-2CCD-45B8-B05F-78C6C1C62CE4}"/>
    </a:ext>
  </a:extLst>
</a:theme>
</file>

<file path=docProps/app.xml><?xml version="1.0" encoding="utf-8"?>
<Properties xmlns="http://schemas.openxmlformats.org/officeDocument/2006/extended-properties" xmlns:vt="http://schemas.openxmlformats.org/officeDocument/2006/docPropsVTypes">
  <TotalTime>3068</TotalTime>
  <Words>812</Words>
  <Application>Microsoft Office PowerPoint</Application>
  <PresentationFormat>On-screen Show (4:3)</PresentationFormat>
  <Paragraphs>152</Paragraphs>
  <Slides>7</Slides>
  <Notes>7</Notes>
  <HiddenSlides>0</HiddenSlides>
  <MMClips>0</MMClips>
  <ScaleCrop>false</ScaleCrop>
  <HeadingPairs>
    <vt:vector size="6" baseType="variant">
      <vt:variant>
        <vt:lpstr>Fonts Used</vt:lpstr>
      </vt:variant>
      <vt:variant>
        <vt:i4>3</vt:i4>
      </vt:variant>
      <vt:variant>
        <vt:lpstr>Theme</vt:lpstr>
      </vt:variant>
      <vt:variant>
        <vt:i4>14</vt:i4>
      </vt:variant>
      <vt:variant>
        <vt:lpstr>Slide Titles</vt:lpstr>
      </vt:variant>
      <vt:variant>
        <vt:i4>7</vt:i4>
      </vt:variant>
    </vt:vector>
  </HeadingPairs>
  <TitlesOfParts>
    <vt:vector size="24" baseType="lpstr">
      <vt:lpstr>Arial</vt:lpstr>
      <vt:lpstr>Calibri</vt:lpstr>
      <vt:lpstr>Wingdings</vt:lpstr>
      <vt:lpstr>4_Default Design</vt:lpstr>
      <vt:lpstr>5_Default Design</vt:lpstr>
      <vt:lpstr>6_Default Design</vt:lpstr>
      <vt:lpstr>7_Default Design</vt:lpstr>
      <vt:lpstr>11_Default Design</vt:lpstr>
      <vt:lpstr>8_Default Design</vt:lpstr>
      <vt:lpstr>1_whiteback_bluesig_no_grid</vt:lpstr>
      <vt:lpstr>whiteback_bluesig</vt:lpstr>
      <vt:lpstr>Boeing Logo Divider Slide_White BG</vt:lpstr>
      <vt:lpstr>Boeing Logo Divider Slide_Blue BG</vt:lpstr>
      <vt:lpstr>2_whiteback_bluesig_no_grid</vt:lpstr>
      <vt:lpstr>1_whiteback_bluesig</vt:lpstr>
      <vt:lpstr>1_Boeing Logo Divider Slide_White BG</vt:lpstr>
      <vt:lpstr>1_Boeing Logo Divider Slide_Blue BG</vt:lpstr>
      <vt:lpstr>Personal Development Plan “How to create my Personal Career Development Plan”</vt:lpstr>
      <vt:lpstr>1st – A Little About Career Planning</vt:lpstr>
      <vt:lpstr>PowerPoint Presentation</vt:lpstr>
      <vt:lpstr>What are You Willing to Invest in Your Career?</vt:lpstr>
      <vt:lpstr>Building a Career Plan</vt:lpstr>
      <vt:lpstr>Building a Career Plan: 5 Year Planning</vt:lpstr>
      <vt:lpstr>PowerPoint Presentation</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Careers at Boeing</dc:title>
  <dc:creator>B0024466</dc:creator>
  <cp:lastModifiedBy>Eric Dow 425-760-2591</cp:lastModifiedBy>
  <cp:revision>153</cp:revision>
  <dcterms:created xsi:type="dcterms:W3CDTF">2010-06-29T12:29:34Z</dcterms:created>
  <dcterms:modified xsi:type="dcterms:W3CDTF">2018-02-22T16:36:17Z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ate">
    <vt:lpwstr>Draft</vt:lpwstr>
  </property>
  <property fmtid="{D5CDD505-2E9C-101B-9397-08002B2CF9AE}" pid="3" name="ContentType">
    <vt:lpwstr>Document</vt:lpwstr>
  </property>
</Properties>
</file>