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7D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94851" y="1495169"/>
            <a:ext cx="6698297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0173" y="2148228"/>
            <a:ext cx="15607652" cy="488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https://www.britannica.com/science/population-biology-and-anthropology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82A2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83105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71622" y="6484527"/>
            <a:ext cx="7331709" cy="1552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0" spc="-385" b="1">
                <a:solidFill>
                  <a:srgbClr val="F4C27D"/>
                </a:solidFill>
                <a:latin typeface="Verdana"/>
                <a:cs typeface="Verdana"/>
              </a:rPr>
              <a:t>-SUNBELT-</a:t>
            </a:r>
            <a:endParaRPr sz="10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84650" y="1588015"/>
            <a:ext cx="6518275" cy="4995545"/>
          </a:xfrm>
          <a:prstGeom prst="rect"/>
        </p:spPr>
        <p:txBody>
          <a:bodyPr wrap="square" lIns="0" tIns="34925" rIns="0" bIns="0" rtlCol="0" vert="horz">
            <a:spAutoFit/>
          </a:bodyPr>
          <a:lstStyle/>
          <a:p>
            <a:pPr algn="r" marL="12700" marR="5080" indent="52705">
              <a:lnSpc>
                <a:spcPts val="13150"/>
              </a:lnSpc>
              <a:spcBef>
                <a:spcPts val="275"/>
              </a:spcBef>
            </a:pPr>
            <a:r>
              <a:rPr dirty="0" sz="10700" spc="-175" b="0">
                <a:latin typeface="Verdana"/>
                <a:cs typeface="Verdana"/>
              </a:rPr>
              <a:t>BELTS</a:t>
            </a:r>
            <a:r>
              <a:rPr dirty="0" sz="10700" spc="-1085" b="0">
                <a:latin typeface="Verdana"/>
                <a:cs typeface="Verdana"/>
              </a:rPr>
              <a:t> </a:t>
            </a:r>
            <a:r>
              <a:rPr dirty="0" sz="10700" spc="120" b="0">
                <a:latin typeface="Verdana"/>
                <a:cs typeface="Verdana"/>
              </a:rPr>
              <a:t>OF </a:t>
            </a:r>
            <a:r>
              <a:rPr dirty="0" sz="10700" b="0">
                <a:latin typeface="Verdana"/>
                <a:cs typeface="Verdana"/>
              </a:rPr>
              <a:t> </a:t>
            </a:r>
            <a:r>
              <a:rPr dirty="0" sz="10700" spc="459" b="0">
                <a:latin typeface="Verdana"/>
                <a:cs typeface="Verdana"/>
              </a:rPr>
              <a:t>N</a:t>
            </a:r>
            <a:r>
              <a:rPr dirty="0" sz="10700" spc="235" b="0">
                <a:latin typeface="Verdana"/>
                <a:cs typeface="Verdana"/>
              </a:rPr>
              <a:t>O</a:t>
            </a:r>
            <a:r>
              <a:rPr dirty="0" sz="10700" spc="290" b="0">
                <a:latin typeface="Verdana"/>
                <a:cs typeface="Verdana"/>
              </a:rPr>
              <a:t>R</a:t>
            </a:r>
            <a:r>
              <a:rPr dirty="0" sz="10700" spc="-405" b="0">
                <a:latin typeface="Verdana"/>
                <a:cs typeface="Verdana"/>
              </a:rPr>
              <a:t>T</a:t>
            </a:r>
            <a:r>
              <a:rPr dirty="0" sz="10700" spc="270" b="0">
                <a:latin typeface="Verdana"/>
                <a:cs typeface="Verdana"/>
              </a:rPr>
              <a:t>H  </a:t>
            </a:r>
            <a:r>
              <a:rPr dirty="0" sz="10700" spc="575" b="0">
                <a:latin typeface="Verdana"/>
                <a:cs typeface="Verdana"/>
              </a:rPr>
              <a:t>A</a:t>
            </a:r>
            <a:r>
              <a:rPr dirty="0" sz="10700" spc="869" b="0">
                <a:latin typeface="Verdana"/>
                <a:cs typeface="Verdana"/>
              </a:rPr>
              <a:t>M</a:t>
            </a:r>
            <a:r>
              <a:rPr dirty="0" sz="10700" spc="245" b="0">
                <a:latin typeface="Verdana"/>
                <a:cs typeface="Verdana"/>
              </a:rPr>
              <a:t>E</a:t>
            </a:r>
            <a:r>
              <a:rPr dirty="0" sz="10700" spc="290" b="0">
                <a:latin typeface="Verdana"/>
                <a:cs typeface="Verdana"/>
              </a:rPr>
              <a:t>R</a:t>
            </a:r>
            <a:r>
              <a:rPr dirty="0" sz="10700" spc="-1280" b="0">
                <a:latin typeface="Verdana"/>
                <a:cs typeface="Verdana"/>
              </a:rPr>
              <a:t>I</a:t>
            </a:r>
            <a:r>
              <a:rPr dirty="0" sz="10700" spc="-20" b="0">
                <a:latin typeface="Verdana"/>
                <a:cs typeface="Verdana"/>
              </a:rPr>
              <a:t>C</a:t>
            </a:r>
            <a:r>
              <a:rPr dirty="0" sz="10700" spc="580" b="0">
                <a:latin typeface="Verdana"/>
                <a:cs typeface="Verdana"/>
              </a:rPr>
              <a:t>A</a:t>
            </a:r>
            <a:endParaRPr sz="10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7D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4319" y="381002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247604"/>
                </a:moveTo>
                <a:lnTo>
                  <a:pt x="0" y="0"/>
                </a:lnTo>
                <a:lnTo>
                  <a:pt x="247649" y="0"/>
                </a:lnTo>
                <a:lnTo>
                  <a:pt x="0" y="247604"/>
                </a:lnTo>
                <a:close/>
              </a:path>
            </a:pathLst>
          </a:custGeom>
          <a:solidFill>
            <a:srgbClr val="507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61542" y="3278093"/>
            <a:ext cx="13163549" cy="5981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0614" y="1148255"/>
            <a:ext cx="11115675" cy="711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0" spc="-35">
                <a:solidFill>
                  <a:srgbClr val="50739D"/>
                </a:solidFill>
              </a:rPr>
              <a:t>Weekly </a:t>
            </a:r>
            <a:r>
              <a:rPr dirty="0" sz="4500" spc="-65">
                <a:solidFill>
                  <a:srgbClr val="50739D"/>
                </a:solidFill>
              </a:rPr>
              <a:t>church </a:t>
            </a:r>
            <a:r>
              <a:rPr dirty="0" sz="4500" spc="-105">
                <a:solidFill>
                  <a:srgbClr val="50739D"/>
                </a:solidFill>
              </a:rPr>
              <a:t>attendance, </a:t>
            </a:r>
            <a:r>
              <a:rPr dirty="0" sz="4500" spc="-85">
                <a:solidFill>
                  <a:srgbClr val="50739D"/>
                </a:solidFill>
              </a:rPr>
              <a:t>by</a:t>
            </a:r>
            <a:r>
              <a:rPr dirty="0" sz="4500" spc="-770">
                <a:solidFill>
                  <a:srgbClr val="50739D"/>
                </a:solidFill>
              </a:rPr>
              <a:t> </a:t>
            </a:r>
            <a:r>
              <a:rPr dirty="0" sz="4500" spc="-120">
                <a:solidFill>
                  <a:srgbClr val="50739D"/>
                </a:solidFill>
              </a:rPr>
              <a:t>state</a:t>
            </a:r>
            <a:endParaRPr sz="4500"/>
          </a:p>
        </p:txBody>
      </p:sp>
      <p:sp>
        <p:nvSpPr>
          <p:cNvPr id="6" name="object 6"/>
          <p:cNvSpPr/>
          <p:nvPr/>
        </p:nvSpPr>
        <p:spPr>
          <a:xfrm>
            <a:off x="1225981" y="1866381"/>
            <a:ext cx="11072495" cy="180975"/>
          </a:xfrm>
          <a:custGeom>
            <a:avLst/>
            <a:gdLst/>
            <a:ahLst/>
            <a:cxnLst/>
            <a:rect l="l" t="t" r="r" b="b"/>
            <a:pathLst>
              <a:path w="11072495" h="180975">
                <a:moveTo>
                  <a:pt x="11072263" y="180975"/>
                </a:moveTo>
                <a:lnTo>
                  <a:pt x="0" y="180975"/>
                </a:lnTo>
                <a:lnTo>
                  <a:pt x="0" y="0"/>
                </a:lnTo>
                <a:lnTo>
                  <a:pt x="11072263" y="0"/>
                </a:lnTo>
                <a:lnTo>
                  <a:pt x="11072263" y="180975"/>
                </a:lnTo>
                <a:close/>
              </a:path>
            </a:pathLst>
          </a:custGeom>
          <a:solidFill>
            <a:srgbClr val="F4C27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319" y="380999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247604"/>
                </a:moveTo>
                <a:lnTo>
                  <a:pt x="0" y="0"/>
                </a:lnTo>
                <a:lnTo>
                  <a:pt x="247649" y="0"/>
                </a:lnTo>
                <a:lnTo>
                  <a:pt x="0" y="247604"/>
                </a:lnTo>
                <a:close/>
              </a:path>
            </a:pathLst>
          </a:custGeom>
          <a:solidFill>
            <a:srgbClr val="82A2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9876" y="1467654"/>
            <a:ext cx="4970145" cy="180975"/>
          </a:xfrm>
          <a:custGeom>
            <a:avLst/>
            <a:gdLst/>
            <a:ahLst/>
            <a:cxnLst/>
            <a:rect l="l" t="t" r="r" b="b"/>
            <a:pathLst>
              <a:path w="4970145" h="180975">
                <a:moveTo>
                  <a:pt x="4969719" y="180975"/>
                </a:moveTo>
                <a:lnTo>
                  <a:pt x="0" y="180975"/>
                </a:lnTo>
                <a:lnTo>
                  <a:pt x="0" y="0"/>
                </a:lnTo>
                <a:lnTo>
                  <a:pt x="4969719" y="0"/>
                </a:lnTo>
                <a:lnTo>
                  <a:pt x="4969719" y="180975"/>
                </a:lnTo>
                <a:close/>
              </a:path>
            </a:pathLst>
          </a:custGeom>
          <a:solidFill>
            <a:srgbClr val="F4C2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01275" y="5338480"/>
            <a:ext cx="10886724" cy="4948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749528"/>
            <a:ext cx="4929505" cy="711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0" spc="-60">
                <a:solidFill>
                  <a:srgbClr val="50739D"/>
                </a:solidFill>
              </a:rPr>
              <a:t>Voting</a:t>
            </a:r>
            <a:r>
              <a:rPr dirty="0" sz="4500" spc="-280">
                <a:solidFill>
                  <a:srgbClr val="50739D"/>
                </a:solidFill>
              </a:rPr>
              <a:t> </a:t>
            </a:r>
            <a:r>
              <a:rPr dirty="0" sz="4500" spc="-130">
                <a:solidFill>
                  <a:srgbClr val="50739D"/>
                </a:solidFill>
              </a:rPr>
              <a:t>behavior</a:t>
            </a:r>
            <a:endParaRPr sz="4500"/>
          </a:p>
        </p:txBody>
      </p:sp>
      <p:sp>
        <p:nvSpPr>
          <p:cNvPr id="6" name="object 6"/>
          <p:cNvSpPr/>
          <p:nvPr/>
        </p:nvSpPr>
        <p:spPr>
          <a:xfrm>
            <a:off x="924839" y="2465347"/>
            <a:ext cx="180975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4839" y="3855997"/>
            <a:ext cx="1809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39" y="5941972"/>
            <a:ext cx="1809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40173" y="2148228"/>
            <a:ext cx="12358370" cy="488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0" spc="-85" b="1">
                <a:solidFill>
                  <a:srgbClr val="50739D"/>
                </a:solidFill>
                <a:latin typeface="Verdana"/>
                <a:cs typeface="Verdana"/>
              </a:rPr>
              <a:t>Most </a:t>
            </a:r>
            <a:r>
              <a:rPr dirty="0" sz="4500" spc="-114" b="1">
                <a:solidFill>
                  <a:srgbClr val="50739D"/>
                </a:solidFill>
                <a:latin typeface="Verdana"/>
                <a:cs typeface="Verdana"/>
              </a:rPr>
              <a:t>Sunbelt </a:t>
            </a:r>
            <a:r>
              <a:rPr dirty="0" sz="4500" spc="-135" b="1">
                <a:solidFill>
                  <a:srgbClr val="50739D"/>
                </a:solidFill>
                <a:latin typeface="Verdana"/>
                <a:cs typeface="Verdana"/>
              </a:rPr>
              <a:t>states </a:t>
            </a:r>
            <a:r>
              <a:rPr dirty="0" sz="4500" spc="-180" b="1">
                <a:solidFill>
                  <a:srgbClr val="50739D"/>
                </a:solidFill>
                <a:latin typeface="Verdana"/>
                <a:cs typeface="Verdana"/>
              </a:rPr>
              <a:t>are </a:t>
            </a:r>
            <a:r>
              <a:rPr dirty="0" sz="4500" spc="-125" b="1">
                <a:solidFill>
                  <a:srgbClr val="50739D"/>
                </a:solidFill>
                <a:latin typeface="Verdana"/>
                <a:cs typeface="Verdana"/>
              </a:rPr>
              <a:t>pro</a:t>
            </a:r>
            <a:r>
              <a:rPr dirty="0" sz="4500" spc="-67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110" b="1">
                <a:solidFill>
                  <a:srgbClr val="50739D"/>
                </a:solidFill>
                <a:latin typeface="Verdana"/>
                <a:cs typeface="Verdana"/>
              </a:rPr>
              <a:t>republicans</a:t>
            </a:r>
            <a:endParaRPr sz="4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Verdana"/>
              <a:cs typeface="Verdana"/>
            </a:endParaRPr>
          </a:p>
          <a:p>
            <a:pPr marL="12700" marR="5080">
              <a:lnSpc>
                <a:spcPct val="101400"/>
              </a:lnSpc>
            </a:pPr>
            <a:r>
              <a:rPr dirty="0" sz="4500" spc="-80" b="1">
                <a:solidFill>
                  <a:srgbClr val="50739D"/>
                </a:solidFill>
                <a:latin typeface="Verdana"/>
                <a:cs typeface="Verdana"/>
              </a:rPr>
              <a:t>Due </a:t>
            </a:r>
            <a:r>
              <a:rPr dirty="0" sz="4500" spc="-70" b="1">
                <a:solidFill>
                  <a:srgbClr val="50739D"/>
                </a:solidFill>
                <a:latin typeface="Verdana"/>
                <a:cs typeface="Verdana"/>
              </a:rPr>
              <a:t>to </a:t>
            </a:r>
            <a:r>
              <a:rPr dirty="0" sz="4500" spc="-80" b="1">
                <a:solidFill>
                  <a:srgbClr val="50739D"/>
                </a:solidFill>
                <a:latin typeface="Verdana"/>
                <a:cs typeface="Verdana"/>
              </a:rPr>
              <a:t>the </a:t>
            </a:r>
            <a:r>
              <a:rPr dirty="0" sz="4500" spc="-130" b="1">
                <a:solidFill>
                  <a:srgbClr val="50739D"/>
                </a:solidFill>
                <a:latin typeface="Verdana"/>
                <a:cs typeface="Verdana"/>
              </a:rPr>
              <a:t>industrial </a:t>
            </a:r>
            <a:r>
              <a:rPr dirty="0" sz="4500" spc="-114" b="1">
                <a:solidFill>
                  <a:srgbClr val="50739D"/>
                </a:solidFill>
                <a:latin typeface="Verdana"/>
                <a:cs typeface="Verdana"/>
              </a:rPr>
              <a:t>tribe </a:t>
            </a:r>
            <a:r>
              <a:rPr dirty="0" sz="4500" spc="-110" b="1">
                <a:solidFill>
                  <a:srgbClr val="50739D"/>
                </a:solidFill>
                <a:latin typeface="Verdana"/>
                <a:cs typeface="Verdana"/>
              </a:rPr>
              <a:t>in these</a:t>
            </a:r>
            <a:r>
              <a:rPr dirty="0" sz="4500" spc="-1050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190" b="1">
                <a:solidFill>
                  <a:srgbClr val="50739D"/>
                </a:solidFill>
                <a:latin typeface="Verdana"/>
                <a:cs typeface="Verdana"/>
              </a:rPr>
              <a:t>areas  </a:t>
            </a:r>
            <a:r>
              <a:rPr dirty="0" sz="4500" spc="-210" b="1">
                <a:solidFill>
                  <a:srgbClr val="50739D"/>
                </a:solidFill>
                <a:latin typeface="Verdana"/>
                <a:cs typeface="Verdana"/>
              </a:rPr>
              <a:t>(petrol </a:t>
            </a:r>
            <a:r>
              <a:rPr dirty="0" sz="4500" spc="-95" b="1">
                <a:solidFill>
                  <a:srgbClr val="50739D"/>
                </a:solidFill>
                <a:latin typeface="Verdana"/>
                <a:cs typeface="Verdana"/>
              </a:rPr>
              <a:t>and </a:t>
            </a:r>
            <a:r>
              <a:rPr dirty="0" sz="4500" spc="-75" b="1">
                <a:solidFill>
                  <a:srgbClr val="50739D"/>
                </a:solidFill>
                <a:latin typeface="Verdana"/>
                <a:cs typeface="Verdana"/>
              </a:rPr>
              <a:t>food</a:t>
            </a:r>
            <a:r>
              <a:rPr dirty="0" sz="4500" spc="-390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200" b="1">
                <a:solidFill>
                  <a:srgbClr val="50739D"/>
                </a:solidFill>
                <a:latin typeface="Verdana"/>
                <a:cs typeface="Verdana"/>
              </a:rPr>
              <a:t>industry)</a:t>
            </a:r>
            <a:endParaRPr sz="4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Verdana"/>
              <a:cs typeface="Verdana"/>
            </a:endParaRPr>
          </a:p>
          <a:p>
            <a:pPr marL="38735" marR="6939280" indent="-26034">
              <a:lnSpc>
                <a:spcPct val="101400"/>
              </a:lnSpc>
            </a:pPr>
            <a:r>
              <a:rPr dirty="0" sz="4500" spc="-114" b="1">
                <a:solidFill>
                  <a:srgbClr val="50739D"/>
                </a:solidFill>
                <a:latin typeface="Verdana"/>
                <a:cs typeface="Verdana"/>
              </a:rPr>
              <a:t>split </a:t>
            </a:r>
            <a:r>
              <a:rPr dirty="0" sz="4500" spc="-125" b="1">
                <a:solidFill>
                  <a:srgbClr val="50739D"/>
                </a:solidFill>
                <a:latin typeface="Verdana"/>
                <a:cs typeface="Verdana"/>
              </a:rPr>
              <a:t>from </a:t>
            </a:r>
            <a:r>
              <a:rPr dirty="0" sz="4500" spc="-120" b="1">
                <a:solidFill>
                  <a:srgbClr val="50739D"/>
                </a:solidFill>
                <a:latin typeface="Verdana"/>
                <a:cs typeface="Verdana"/>
              </a:rPr>
              <a:t>west</a:t>
            </a:r>
            <a:r>
              <a:rPr dirty="0" sz="4500" spc="-520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70" b="1">
                <a:solidFill>
                  <a:srgbClr val="50739D"/>
                </a:solidFill>
                <a:latin typeface="Verdana"/>
                <a:cs typeface="Verdana"/>
              </a:rPr>
              <a:t>to  </a:t>
            </a:r>
            <a:r>
              <a:rPr dirty="0" sz="4500" spc="-140" b="1">
                <a:solidFill>
                  <a:srgbClr val="50739D"/>
                </a:solidFill>
                <a:latin typeface="Verdana"/>
                <a:cs typeface="Verdana"/>
              </a:rPr>
              <a:t>east</a:t>
            </a:r>
            <a:r>
              <a:rPr dirty="0" sz="4500" spc="-23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75" b="1">
                <a:solidFill>
                  <a:srgbClr val="50739D"/>
                </a:solidFill>
                <a:latin typeface="Verdana"/>
                <a:cs typeface="Verdana"/>
              </a:rPr>
              <a:t>cost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319" y="380999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247604"/>
                </a:moveTo>
                <a:lnTo>
                  <a:pt x="0" y="0"/>
                </a:lnTo>
                <a:lnTo>
                  <a:pt x="247649" y="0"/>
                </a:lnTo>
                <a:lnTo>
                  <a:pt x="0" y="247604"/>
                </a:lnTo>
                <a:close/>
              </a:path>
            </a:pathLst>
          </a:custGeom>
          <a:solidFill>
            <a:srgbClr val="82A2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3864" y="2292702"/>
            <a:ext cx="15278099" cy="5705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319" y="380999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247604"/>
                </a:moveTo>
                <a:lnTo>
                  <a:pt x="0" y="0"/>
                </a:lnTo>
                <a:lnTo>
                  <a:pt x="247649" y="0"/>
                </a:lnTo>
                <a:lnTo>
                  <a:pt x="0" y="247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24113" y="1866381"/>
            <a:ext cx="2922905" cy="200025"/>
          </a:xfrm>
          <a:custGeom>
            <a:avLst/>
            <a:gdLst/>
            <a:ahLst/>
            <a:cxnLst/>
            <a:rect l="l" t="t" r="r" b="b"/>
            <a:pathLst>
              <a:path w="2922904" h="200025">
                <a:moveTo>
                  <a:pt x="2922576" y="200025"/>
                </a:moveTo>
                <a:lnTo>
                  <a:pt x="0" y="200025"/>
                </a:lnTo>
                <a:lnTo>
                  <a:pt x="0" y="0"/>
                </a:lnTo>
                <a:lnTo>
                  <a:pt x="2922576" y="0"/>
                </a:lnTo>
                <a:lnTo>
                  <a:pt x="2922576" y="200025"/>
                </a:lnTo>
                <a:close/>
              </a:path>
            </a:pathLst>
          </a:custGeom>
          <a:solidFill>
            <a:srgbClr val="F4C2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32881" y="1"/>
            <a:ext cx="4655118" cy="4072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68932" y="2647949"/>
            <a:ext cx="180975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68932" y="4733924"/>
            <a:ext cx="1809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68932" y="6819900"/>
            <a:ext cx="1809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68932" y="8905875"/>
            <a:ext cx="180975" cy="180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10614" y="1148255"/>
            <a:ext cx="14539594" cy="8151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0" spc="-70" b="1">
                <a:solidFill>
                  <a:srgbClr val="50739D"/>
                </a:solidFill>
                <a:latin typeface="Verdana"/>
                <a:cs typeface="Verdana"/>
              </a:rPr>
              <a:t>Economy</a:t>
            </a:r>
            <a:endParaRPr sz="4500">
              <a:latin typeface="Verdana"/>
              <a:cs typeface="Verdana"/>
            </a:endParaRPr>
          </a:p>
          <a:p>
            <a:pPr marL="1078230" marR="5080" indent="-26034">
              <a:lnSpc>
                <a:spcPct val="101400"/>
              </a:lnSpc>
              <a:spcBef>
                <a:spcPts val="3835"/>
              </a:spcBef>
            </a:pPr>
            <a:r>
              <a:rPr dirty="0" sz="4500" spc="-55" b="1">
                <a:solidFill>
                  <a:srgbClr val="50739D"/>
                </a:solidFill>
                <a:latin typeface="Verdana"/>
                <a:cs typeface="Verdana"/>
              </a:rPr>
              <a:t>Outpaced </a:t>
            </a:r>
            <a:r>
              <a:rPr dirty="0" sz="4500" spc="-80" b="1">
                <a:solidFill>
                  <a:srgbClr val="50739D"/>
                </a:solidFill>
                <a:latin typeface="Verdana"/>
                <a:cs typeface="Verdana"/>
              </a:rPr>
              <a:t>the </a:t>
            </a:r>
            <a:r>
              <a:rPr dirty="0" sz="4500" spc="-155" b="1">
                <a:solidFill>
                  <a:srgbClr val="50739D"/>
                </a:solidFill>
                <a:latin typeface="Verdana"/>
                <a:cs typeface="Verdana"/>
              </a:rPr>
              <a:t>rest </a:t>
            </a:r>
            <a:r>
              <a:rPr dirty="0" sz="4500" spc="-90" b="1">
                <a:solidFill>
                  <a:srgbClr val="50739D"/>
                </a:solidFill>
                <a:latin typeface="Verdana"/>
                <a:cs typeface="Verdana"/>
              </a:rPr>
              <a:t>of </a:t>
            </a:r>
            <a:r>
              <a:rPr dirty="0" sz="4500" spc="-80" b="1">
                <a:solidFill>
                  <a:srgbClr val="50739D"/>
                </a:solidFill>
                <a:latin typeface="Verdana"/>
                <a:cs typeface="Verdana"/>
              </a:rPr>
              <a:t>the </a:t>
            </a:r>
            <a:r>
              <a:rPr dirty="0" sz="4500" spc="-105" b="1">
                <a:solidFill>
                  <a:srgbClr val="50739D"/>
                </a:solidFill>
                <a:latin typeface="Verdana"/>
                <a:cs typeface="Verdana"/>
              </a:rPr>
              <a:t>nation </a:t>
            </a:r>
            <a:r>
              <a:rPr dirty="0" sz="4500" spc="-110" b="1">
                <a:solidFill>
                  <a:srgbClr val="50739D"/>
                </a:solidFill>
                <a:latin typeface="Verdana"/>
                <a:cs typeface="Verdana"/>
              </a:rPr>
              <a:t>in </a:t>
            </a:r>
            <a:r>
              <a:rPr dirty="0" sz="4500" spc="-140" b="1">
                <a:solidFill>
                  <a:srgbClr val="50739D"/>
                </a:solidFill>
                <a:latin typeface="Verdana"/>
                <a:cs typeface="Verdana"/>
              </a:rPr>
              <a:t>terms </a:t>
            </a:r>
            <a:r>
              <a:rPr dirty="0" sz="4500" spc="-90" b="1">
                <a:solidFill>
                  <a:srgbClr val="50739D"/>
                </a:solidFill>
                <a:latin typeface="Verdana"/>
                <a:cs typeface="Verdana"/>
              </a:rPr>
              <a:t>of  </a:t>
            </a:r>
            <a:r>
              <a:rPr dirty="0" sz="4500" spc="-95" b="1">
                <a:solidFill>
                  <a:srgbClr val="50739D"/>
                </a:solidFill>
                <a:latin typeface="Verdana"/>
                <a:cs typeface="Verdana"/>
              </a:rPr>
              <a:t>aggregate </a:t>
            </a:r>
            <a:r>
              <a:rPr dirty="0" sz="4500" spc="-60" b="1">
                <a:solidFill>
                  <a:srgbClr val="50739D"/>
                </a:solidFill>
                <a:latin typeface="Verdana"/>
                <a:cs typeface="Verdana"/>
              </a:rPr>
              <a:t>economic </a:t>
            </a:r>
            <a:r>
              <a:rPr dirty="0" sz="4500" spc="-95" b="1">
                <a:solidFill>
                  <a:srgbClr val="50739D"/>
                </a:solidFill>
                <a:latin typeface="Verdana"/>
                <a:cs typeface="Verdana"/>
              </a:rPr>
              <a:t>growth </a:t>
            </a:r>
            <a:r>
              <a:rPr dirty="0" sz="4500" spc="-110" b="1">
                <a:solidFill>
                  <a:srgbClr val="50739D"/>
                </a:solidFill>
                <a:latin typeface="Verdana"/>
                <a:cs typeface="Verdana"/>
              </a:rPr>
              <a:t>in </a:t>
            </a:r>
            <a:r>
              <a:rPr dirty="0" sz="4500" spc="-145" b="1">
                <a:solidFill>
                  <a:srgbClr val="50739D"/>
                </a:solidFill>
                <a:latin typeface="Verdana"/>
                <a:cs typeface="Verdana"/>
              </a:rPr>
              <a:t>last</a:t>
            </a:r>
            <a:r>
              <a:rPr dirty="0" sz="4500" spc="-80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85" b="1">
                <a:solidFill>
                  <a:srgbClr val="50739D"/>
                </a:solidFill>
                <a:latin typeface="Verdana"/>
                <a:cs typeface="Verdana"/>
              </a:rPr>
              <a:t>decades</a:t>
            </a:r>
            <a:endParaRPr sz="4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Verdana"/>
              <a:cs typeface="Verdana"/>
            </a:endParaRPr>
          </a:p>
          <a:p>
            <a:pPr marL="885825" marR="574675">
              <a:lnSpc>
                <a:spcPct val="101400"/>
              </a:lnSpc>
            </a:pPr>
            <a:r>
              <a:rPr dirty="0" sz="4500" spc="-210" b="1">
                <a:solidFill>
                  <a:srgbClr val="50739D"/>
                </a:solidFill>
                <a:latin typeface="Verdana"/>
                <a:cs typeface="Verdana"/>
              </a:rPr>
              <a:t>Industries </a:t>
            </a:r>
            <a:r>
              <a:rPr dirty="0" sz="4500" spc="-85" b="1">
                <a:solidFill>
                  <a:srgbClr val="50739D"/>
                </a:solidFill>
                <a:latin typeface="Verdana"/>
                <a:cs typeface="Verdana"/>
              </a:rPr>
              <a:t>such </a:t>
            </a:r>
            <a:r>
              <a:rPr dirty="0" sz="4500" spc="-200" b="1">
                <a:solidFill>
                  <a:srgbClr val="50739D"/>
                </a:solidFill>
                <a:latin typeface="Verdana"/>
                <a:cs typeface="Verdana"/>
              </a:rPr>
              <a:t>as </a:t>
            </a:r>
            <a:r>
              <a:rPr dirty="0" sz="4500" spc="-150" b="1">
                <a:solidFill>
                  <a:srgbClr val="50739D"/>
                </a:solidFill>
                <a:latin typeface="Verdana"/>
                <a:cs typeface="Verdana"/>
              </a:rPr>
              <a:t>aerospace, </a:t>
            </a:r>
            <a:r>
              <a:rPr dirty="0" sz="4500" spc="-135" b="1">
                <a:solidFill>
                  <a:srgbClr val="50739D"/>
                </a:solidFill>
                <a:latin typeface="Verdana"/>
                <a:cs typeface="Verdana"/>
              </a:rPr>
              <a:t>defense,</a:t>
            </a:r>
            <a:r>
              <a:rPr dirty="0" sz="4500" spc="-52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95" b="1">
                <a:solidFill>
                  <a:srgbClr val="50739D"/>
                </a:solidFill>
                <a:latin typeface="Verdana"/>
                <a:cs typeface="Verdana"/>
              </a:rPr>
              <a:t>and  </a:t>
            </a:r>
            <a:r>
              <a:rPr dirty="0" sz="4500" spc="-125" b="1">
                <a:solidFill>
                  <a:srgbClr val="50739D"/>
                </a:solidFill>
                <a:latin typeface="Verdana"/>
                <a:cs typeface="Verdana"/>
              </a:rPr>
              <a:t>oil </a:t>
            </a:r>
            <a:r>
              <a:rPr dirty="0" sz="4500" spc="-70" b="1">
                <a:solidFill>
                  <a:srgbClr val="50739D"/>
                </a:solidFill>
                <a:latin typeface="Verdana"/>
                <a:cs typeface="Verdana"/>
              </a:rPr>
              <a:t>boomed </a:t>
            </a:r>
            <a:r>
              <a:rPr dirty="0" sz="4500" spc="-110" b="1">
                <a:solidFill>
                  <a:srgbClr val="50739D"/>
                </a:solidFill>
                <a:latin typeface="Verdana"/>
                <a:cs typeface="Verdana"/>
              </a:rPr>
              <a:t>in </a:t>
            </a:r>
            <a:r>
              <a:rPr dirty="0" sz="4500" spc="-80" b="1">
                <a:solidFill>
                  <a:srgbClr val="50739D"/>
                </a:solidFill>
                <a:latin typeface="Verdana"/>
                <a:cs typeface="Verdana"/>
              </a:rPr>
              <a:t>the </a:t>
            </a:r>
            <a:r>
              <a:rPr dirty="0" sz="4500" spc="-160" b="1">
                <a:solidFill>
                  <a:srgbClr val="50739D"/>
                </a:solidFill>
                <a:latin typeface="Verdana"/>
                <a:cs typeface="Verdana"/>
              </a:rPr>
              <a:t>Sun</a:t>
            </a:r>
            <a:r>
              <a:rPr dirty="0" sz="4500" spc="-77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65" b="1">
                <a:solidFill>
                  <a:srgbClr val="50739D"/>
                </a:solidFill>
                <a:latin typeface="Verdana"/>
                <a:cs typeface="Verdana"/>
              </a:rPr>
              <a:t>Belt</a:t>
            </a:r>
            <a:endParaRPr sz="4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Verdana"/>
              <a:cs typeface="Verdana"/>
            </a:endParaRPr>
          </a:p>
          <a:p>
            <a:pPr marL="885825" marR="972819">
              <a:lnSpc>
                <a:spcPct val="101400"/>
              </a:lnSpc>
            </a:pPr>
            <a:r>
              <a:rPr dirty="0" sz="4500" spc="-80" b="1">
                <a:solidFill>
                  <a:srgbClr val="50739D"/>
                </a:solidFill>
                <a:latin typeface="Verdana"/>
                <a:cs typeface="Verdana"/>
              </a:rPr>
              <a:t>the </a:t>
            </a:r>
            <a:r>
              <a:rPr dirty="0" sz="4500" spc="-110" b="1">
                <a:solidFill>
                  <a:srgbClr val="50739D"/>
                </a:solidFill>
                <a:latin typeface="Verdana"/>
                <a:cs typeface="Verdana"/>
              </a:rPr>
              <a:t>region </a:t>
            </a:r>
            <a:r>
              <a:rPr dirty="0" sz="4500" spc="-175" b="1">
                <a:solidFill>
                  <a:srgbClr val="50739D"/>
                </a:solidFill>
                <a:latin typeface="Verdana"/>
                <a:cs typeface="Verdana"/>
              </a:rPr>
              <a:t>is </a:t>
            </a:r>
            <a:r>
              <a:rPr dirty="0" sz="4500" spc="-100" b="1">
                <a:solidFill>
                  <a:srgbClr val="50739D"/>
                </a:solidFill>
                <a:latin typeface="Verdana"/>
                <a:cs typeface="Verdana"/>
              </a:rPr>
              <a:t>cheaper </a:t>
            </a:r>
            <a:r>
              <a:rPr dirty="0" sz="4500" spc="-95" b="1">
                <a:solidFill>
                  <a:srgbClr val="50739D"/>
                </a:solidFill>
                <a:latin typeface="Verdana"/>
                <a:cs typeface="Verdana"/>
              </a:rPr>
              <a:t>and </a:t>
            </a:r>
            <a:r>
              <a:rPr dirty="0" sz="4500" spc="-120" b="1">
                <a:solidFill>
                  <a:srgbClr val="50739D"/>
                </a:solidFill>
                <a:latin typeface="Verdana"/>
                <a:cs typeface="Verdana"/>
              </a:rPr>
              <a:t>there </a:t>
            </a:r>
            <a:r>
              <a:rPr dirty="0" sz="4500" spc="-180" b="1">
                <a:solidFill>
                  <a:srgbClr val="50739D"/>
                </a:solidFill>
                <a:latin typeface="Verdana"/>
                <a:cs typeface="Verdana"/>
              </a:rPr>
              <a:t>are</a:t>
            </a:r>
            <a:r>
              <a:rPr dirty="0" sz="4500" spc="-940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135" b="1">
                <a:solidFill>
                  <a:srgbClr val="50739D"/>
                </a:solidFill>
                <a:latin typeface="Verdana"/>
                <a:cs typeface="Verdana"/>
              </a:rPr>
              <a:t>fewer  </a:t>
            </a:r>
            <a:r>
              <a:rPr dirty="0" sz="4500" spc="-140" b="1">
                <a:solidFill>
                  <a:srgbClr val="50739D"/>
                </a:solidFill>
                <a:latin typeface="Verdana"/>
                <a:cs typeface="Verdana"/>
              </a:rPr>
              <a:t>labor</a:t>
            </a:r>
            <a:r>
              <a:rPr dirty="0" sz="4500" spc="-23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120" b="1">
                <a:solidFill>
                  <a:srgbClr val="50739D"/>
                </a:solidFill>
                <a:latin typeface="Verdana"/>
                <a:cs typeface="Verdana"/>
              </a:rPr>
              <a:t>unions</a:t>
            </a:r>
            <a:endParaRPr sz="4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50">
              <a:latin typeface="Verdana"/>
              <a:cs typeface="Verdana"/>
            </a:endParaRPr>
          </a:p>
          <a:p>
            <a:pPr marL="885825">
              <a:lnSpc>
                <a:spcPct val="100000"/>
              </a:lnSpc>
              <a:spcBef>
                <a:spcPts val="5"/>
              </a:spcBef>
            </a:pPr>
            <a:r>
              <a:rPr dirty="0" sz="4500" spc="-195" b="1">
                <a:solidFill>
                  <a:srgbClr val="50739D"/>
                </a:solidFill>
                <a:latin typeface="Verdana"/>
                <a:cs typeface="Verdana"/>
              </a:rPr>
              <a:t>six </a:t>
            </a:r>
            <a:r>
              <a:rPr dirty="0" sz="4500" spc="-100" b="1">
                <a:solidFill>
                  <a:srgbClr val="50739D"/>
                </a:solidFill>
                <a:latin typeface="Verdana"/>
                <a:cs typeface="Verdana"/>
              </a:rPr>
              <a:t>cities </a:t>
            </a:r>
            <a:r>
              <a:rPr dirty="0" sz="4500" spc="-125" b="1">
                <a:solidFill>
                  <a:srgbClr val="50739D"/>
                </a:solidFill>
                <a:latin typeface="Verdana"/>
                <a:cs typeface="Verdana"/>
              </a:rPr>
              <a:t>mainly </a:t>
            </a:r>
            <a:r>
              <a:rPr dirty="0" sz="4500" spc="-130" b="1">
                <a:solidFill>
                  <a:srgbClr val="50739D"/>
                </a:solidFill>
                <a:latin typeface="Verdana"/>
                <a:cs typeface="Verdana"/>
              </a:rPr>
              <a:t>drive </a:t>
            </a:r>
            <a:r>
              <a:rPr dirty="0" sz="4500" spc="-80" b="1">
                <a:solidFill>
                  <a:srgbClr val="50739D"/>
                </a:solidFill>
                <a:latin typeface="Verdana"/>
                <a:cs typeface="Verdana"/>
              </a:rPr>
              <a:t>the</a:t>
            </a:r>
            <a:r>
              <a:rPr dirty="0" sz="4500" spc="-60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80" b="1">
                <a:solidFill>
                  <a:srgbClr val="50739D"/>
                </a:solidFill>
                <a:latin typeface="Verdana"/>
                <a:cs typeface="Verdana"/>
              </a:rPr>
              <a:t>economy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285209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0" y="1790"/>
                </a:moveTo>
                <a:lnTo>
                  <a:pt x="18288000" y="1790"/>
                </a:lnTo>
                <a:lnTo>
                  <a:pt x="18288000" y="0"/>
                </a:lnTo>
                <a:lnTo>
                  <a:pt x="0" y="0"/>
                </a:lnTo>
                <a:lnTo>
                  <a:pt x="0" y="1790"/>
                </a:lnTo>
                <a:close/>
              </a:path>
            </a:pathLst>
          </a:custGeom>
          <a:solidFill>
            <a:srgbClr val="F4C27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5730"/>
            <a:chOff x="0" y="0"/>
            <a:chExt cx="18288000" cy="102857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66770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1"/>
              <a:ext cx="18288000" cy="4908550"/>
            </a:xfrm>
            <a:custGeom>
              <a:avLst/>
              <a:gdLst/>
              <a:ahLst/>
              <a:cxnLst/>
              <a:rect l="l" t="t" r="r" b="b"/>
              <a:pathLst>
                <a:path w="18288000" h="4908550">
                  <a:moveTo>
                    <a:pt x="18287988" y="0"/>
                  </a:moveTo>
                  <a:lnTo>
                    <a:pt x="0" y="0"/>
                  </a:lnTo>
                  <a:lnTo>
                    <a:pt x="0" y="4119003"/>
                  </a:lnTo>
                  <a:lnTo>
                    <a:pt x="0" y="4908435"/>
                  </a:lnTo>
                  <a:lnTo>
                    <a:pt x="18287988" y="4908435"/>
                  </a:lnTo>
                  <a:lnTo>
                    <a:pt x="18287988" y="4119003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F4C27D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" y="4913108"/>
              <a:ext cx="18288000" cy="5372735"/>
            </a:xfrm>
            <a:custGeom>
              <a:avLst/>
              <a:gdLst/>
              <a:ahLst/>
              <a:cxnLst/>
              <a:rect l="l" t="t" r="r" b="b"/>
              <a:pathLst>
                <a:path w="18288000" h="5372734">
                  <a:moveTo>
                    <a:pt x="18287975" y="0"/>
                  </a:moveTo>
                  <a:lnTo>
                    <a:pt x="0" y="0"/>
                  </a:lnTo>
                  <a:lnTo>
                    <a:pt x="0" y="4054144"/>
                  </a:lnTo>
                  <a:lnTo>
                    <a:pt x="0" y="5372112"/>
                  </a:lnTo>
                  <a:lnTo>
                    <a:pt x="18287975" y="5372112"/>
                  </a:lnTo>
                  <a:lnTo>
                    <a:pt x="18287975" y="4054144"/>
                  </a:lnTo>
                  <a:lnTo>
                    <a:pt x="18287975" y="0"/>
                  </a:lnTo>
                  <a:close/>
                </a:path>
              </a:pathLst>
            </a:custGeom>
            <a:solidFill>
              <a:srgbClr val="82A2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02142" y="4119006"/>
              <a:ext cx="15287625" cy="4848860"/>
            </a:xfrm>
            <a:custGeom>
              <a:avLst/>
              <a:gdLst/>
              <a:ahLst/>
              <a:cxnLst/>
              <a:rect l="l" t="t" r="r" b="b"/>
              <a:pathLst>
                <a:path w="15287625" h="4848859">
                  <a:moveTo>
                    <a:pt x="15287327" y="4848236"/>
                  </a:moveTo>
                  <a:lnTo>
                    <a:pt x="0" y="4848236"/>
                  </a:lnTo>
                  <a:lnTo>
                    <a:pt x="0" y="0"/>
                  </a:lnTo>
                  <a:lnTo>
                    <a:pt x="15287327" y="0"/>
                  </a:lnTo>
                  <a:lnTo>
                    <a:pt x="15287327" y="4848236"/>
                  </a:lnTo>
                  <a:close/>
                </a:path>
              </a:pathLst>
            </a:custGeom>
            <a:solidFill>
              <a:srgbClr val="C7DB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85308" y="5317632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137683" y="5079570"/>
            <a:ext cx="532384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20">
                <a:solidFill>
                  <a:srgbClr val="204A7D"/>
                </a:solidFill>
                <a:latin typeface="Verdana"/>
                <a:cs typeface="Verdana"/>
              </a:rPr>
              <a:t>Why</a:t>
            </a:r>
            <a:r>
              <a:rPr dirty="0" sz="3500" spc="-350">
                <a:solidFill>
                  <a:srgbClr val="204A7D"/>
                </a:solidFill>
                <a:latin typeface="Verdana"/>
                <a:cs typeface="Verdana"/>
              </a:rPr>
              <a:t> </a:t>
            </a:r>
            <a:r>
              <a:rPr dirty="0" sz="3500" spc="-75">
                <a:solidFill>
                  <a:srgbClr val="204A7D"/>
                </a:solidFill>
                <a:latin typeface="Verdana"/>
                <a:cs typeface="Verdana"/>
              </a:rPr>
              <a:t>is</a:t>
            </a:r>
            <a:r>
              <a:rPr dirty="0" sz="3500" spc="-345">
                <a:solidFill>
                  <a:srgbClr val="204A7D"/>
                </a:solidFill>
                <a:latin typeface="Verdana"/>
                <a:cs typeface="Verdana"/>
              </a:rPr>
              <a:t> </a:t>
            </a:r>
            <a:r>
              <a:rPr dirty="0" sz="3500" spc="35">
                <a:solidFill>
                  <a:srgbClr val="204A7D"/>
                </a:solidFill>
                <a:latin typeface="Verdana"/>
                <a:cs typeface="Verdana"/>
              </a:rPr>
              <a:t>it</a:t>
            </a:r>
            <a:r>
              <a:rPr dirty="0" sz="3500" spc="-345">
                <a:solidFill>
                  <a:srgbClr val="204A7D"/>
                </a:solidFill>
                <a:latin typeface="Verdana"/>
                <a:cs typeface="Verdana"/>
              </a:rPr>
              <a:t> </a:t>
            </a:r>
            <a:r>
              <a:rPr dirty="0" sz="3500" spc="65">
                <a:solidFill>
                  <a:srgbClr val="204A7D"/>
                </a:solidFill>
                <a:latin typeface="Verdana"/>
                <a:cs typeface="Verdana"/>
              </a:rPr>
              <a:t>called</a:t>
            </a:r>
            <a:r>
              <a:rPr dirty="0" sz="3500" spc="-345">
                <a:solidFill>
                  <a:srgbClr val="204A7D"/>
                </a:solidFill>
                <a:latin typeface="Verdana"/>
                <a:cs typeface="Verdana"/>
              </a:rPr>
              <a:t> </a:t>
            </a:r>
            <a:r>
              <a:rPr dirty="0" sz="3500" spc="-15">
                <a:solidFill>
                  <a:srgbClr val="204A7D"/>
                </a:solidFill>
                <a:latin typeface="Verdana"/>
                <a:cs typeface="Verdana"/>
              </a:rPr>
              <a:t>sunbelt?</a:t>
            </a:r>
            <a:endParaRPr sz="35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4319" y="380999"/>
            <a:ext cx="15613380" cy="7665720"/>
            <a:chOff x="384319" y="380999"/>
            <a:chExt cx="15613380" cy="7665720"/>
          </a:xfrm>
        </p:grpSpPr>
        <p:sp>
          <p:nvSpPr>
            <p:cNvPr id="11" name="object 11"/>
            <p:cNvSpPr/>
            <p:nvPr/>
          </p:nvSpPr>
          <p:spPr>
            <a:xfrm>
              <a:off x="2785308" y="6422532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85308" y="7527431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01192" y="5317632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401192" y="6422532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401192" y="7527431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57843" y="5751301"/>
              <a:ext cx="5868035" cy="0"/>
            </a:xfrm>
            <a:custGeom>
              <a:avLst/>
              <a:gdLst/>
              <a:ahLst/>
              <a:cxnLst/>
              <a:rect l="l" t="t" r="r" b="b"/>
              <a:pathLst>
                <a:path w="5868034" h="0">
                  <a:moveTo>
                    <a:pt x="0" y="0"/>
                  </a:moveTo>
                  <a:lnTo>
                    <a:pt x="5867438" y="0"/>
                  </a:lnTo>
                </a:path>
              </a:pathLst>
            </a:custGeom>
            <a:ln w="38100">
              <a:solidFill>
                <a:srgbClr val="5073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130180" y="5751301"/>
              <a:ext cx="5868035" cy="0"/>
            </a:xfrm>
            <a:custGeom>
              <a:avLst/>
              <a:gdLst/>
              <a:ahLst/>
              <a:cxnLst/>
              <a:rect l="l" t="t" r="r" b="b"/>
              <a:pathLst>
                <a:path w="5868034" h="0">
                  <a:moveTo>
                    <a:pt x="0" y="0"/>
                  </a:moveTo>
                  <a:lnTo>
                    <a:pt x="5867438" y="0"/>
                  </a:lnTo>
                </a:path>
              </a:pathLst>
            </a:custGeom>
            <a:ln w="38100">
              <a:solidFill>
                <a:srgbClr val="5073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57843" y="6889272"/>
              <a:ext cx="5868035" cy="0"/>
            </a:xfrm>
            <a:custGeom>
              <a:avLst/>
              <a:gdLst/>
              <a:ahLst/>
              <a:cxnLst/>
              <a:rect l="l" t="t" r="r" b="b"/>
              <a:pathLst>
                <a:path w="5868034" h="0">
                  <a:moveTo>
                    <a:pt x="0" y="0"/>
                  </a:moveTo>
                  <a:lnTo>
                    <a:pt x="5867438" y="0"/>
                  </a:lnTo>
                </a:path>
              </a:pathLst>
            </a:custGeom>
            <a:ln w="38100">
              <a:solidFill>
                <a:srgbClr val="5073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130180" y="6889272"/>
              <a:ext cx="5868035" cy="0"/>
            </a:xfrm>
            <a:custGeom>
              <a:avLst/>
              <a:gdLst/>
              <a:ahLst/>
              <a:cxnLst/>
              <a:rect l="l" t="t" r="r" b="b"/>
              <a:pathLst>
                <a:path w="5868034" h="0">
                  <a:moveTo>
                    <a:pt x="0" y="0"/>
                  </a:moveTo>
                  <a:lnTo>
                    <a:pt x="5867438" y="0"/>
                  </a:lnTo>
                </a:path>
              </a:pathLst>
            </a:custGeom>
            <a:ln w="38100">
              <a:solidFill>
                <a:srgbClr val="5073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57843" y="8027243"/>
              <a:ext cx="5868035" cy="0"/>
            </a:xfrm>
            <a:custGeom>
              <a:avLst/>
              <a:gdLst/>
              <a:ahLst/>
              <a:cxnLst/>
              <a:rect l="l" t="t" r="r" b="b"/>
              <a:pathLst>
                <a:path w="5868034" h="0">
                  <a:moveTo>
                    <a:pt x="0" y="0"/>
                  </a:moveTo>
                  <a:lnTo>
                    <a:pt x="5867438" y="0"/>
                  </a:lnTo>
                </a:path>
              </a:pathLst>
            </a:custGeom>
            <a:ln w="38100">
              <a:solidFill>
                <a:srgbClr val="5073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130180" y="8027243"/>
              <a:ext cx="5868035" cy="0"/>
            </a:xfrm>
            <a:custGeom>
              <a:avLst/>
              <a:gdLst/>
              <a:ahLst/>
              <a:cxnLst/>
              <a:rect l="l" t="t" r="r" b="b"/>
              <a:pathLst>
                <a:path w="5868034" h="0">
                  <a:moveTo>
                    <a:pt x="0" y="0"/>
                  </a:moveTo>
                  <a:lnTo>
                    <a:pt x="5867438" y="0"/>
                  </a:lnTo>
                </a:path>
              </a:pathLst>
            </a:custGeom>
            <a:ln w="38100">
              <a:solidFill>
                <a:srgbClr val="5073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4319" y="380999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0" y="247604"/>
                  </a:moveTo>
                  <a:lnTo>
                    <a:pt x="0" y="0"/>
                  </a:lnTo>
                  <a:lnTo>
                    <a:pt x="247649" y="0"/>
                  </a:lnTo>
                  <a:lnTo>
                    <a:pt x="0" y="2476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137683" y="6184470"/>
            <a:ext cx="245300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00">
                <a:solidFill>
                  <a:srgbClr val="204A7D"/>
                </a:solidFill>
                <a:latin typeface="Verdana"/>
                <a:cs typeface="Verdana"/>
              </a:rPr>
              <a:t>G</a:t>
            </a:r>
            <a:r>
              <a:rPr dirty="0" sz="3500" spc="-35">
                <a:solidFill>
                  <a:srgbClr val="204A7D"/>
                </a:solidFill>
                <a:latin typeface="Verdana"/>
                <a:cs typeface="Verdana"/>
              </a:rPr>
              <a:t>e</a:t>
            </a:r>
            <a:r>
              <a:rPr dirty="0" sz="3500" spc="55">
                <a:solidFill>
                  <a:srgbClr val="204A7D"/>
                </a:solidFill>
                <a:latin typeface="Verdana"/>
                <a:cs typeface="Verdana"/>
              </a:rPr>
              <a:t>o</a:t>
            </a:r>
            <a:r>
              <a:rPr dirty="0" sz="3500" spc="50">
                <a:solidFill>
                  <a:srgbClr val="204A7D"/>
                </a:solidFill>
                <a:latin typeface="Verdana"/>
                <a:cs typeface="Verdana"/>
              </a:rPr>
              <a:t>g</a:t>
            </a:r>
            <a:r>
              <a:rPr dirty="0" sz="3500" spc="-120">
                <a:solidFill>
                  <a:srgbClr val="204A7D"/>
                </a:solidFill>
                <a:latin typeface="Verdana"/>
                <a:cs typeface="Verdana"/>
              </a:rPr>
              <a:t>r</a:t>
            </a:r>
            <a:r>
              <a:rPr dirty="0" sz="3500" spc="-60">
                <a:solidFill>
                  <a:srgbClr val="204A7D"/>
                </a:solidFill>
                <a:latin typeface="Verdana"/>
                <a:cs typeface="Verdana"/>
              </a:rPr>
              <a:t>a</a:t>
            </a:r>
            <a:r>
              <a:rPr dirty="0" sz="3500" spc="190">
                <a:solidFill>
                  <a:srgbClr val="204A7D"/>
                </a:solidFill>
                <a:latin typeface="Verdana"/>
                <a:cs typeface="Verdana"/>
              </a:rPr>
              <a:t>p</a:t>
            </a:r>
            <a:r>
              <a:rPr dirty="0" sz="3500" spc="120">
                <a:solidFill>
                  <a:srgbClr val="204A7D"/>
                </a:solidFill>
                <a:latin typeface="Verdana"/>
                <a:cs typeface="Verdana"/>
              </a:rPr>
              <a:t>h</a:t>
            </a:r>
            <a:r>
              <a:rPr dirty="0" sz="3500" spc="-215">
                <a:solidFill>
                  <a:srgbClr val="204A7D"/>
                </a:solidFill>
                <a:latin typeface="Verdana"/>
                <a:cs typeface="Verdana"/>
              </a:rPr>
              <a:t>y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37683" y="7289370"/>
            <a:ext cx="158178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40">
                <a:solidFill>
                  <a:srgbClr val="204A7D"/>
                </a:solidFill>
                <a:latin typeface="Verdana"/>
                <a:cs typeface="Verdana"/>
              </a:rPr>
              <a:t>History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53568" y="5079570"/>
            <a:ext cx="246570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235">
                <a:solidFill>
                  <a:srgbClr val="204A7D"/>
                </a:solidFill>
                <a:latin typeface="Verdana"/>
                <a:cs typeface="Verdana"/>
              </a:rPr>
              <a:t>P</a:t>
            </a:r>
            <a:r>
              <a:rPr dirty="0" sz="3500" spc="55">
                <a:solidFill>
                  <a:srgbClr val="204A7D"/>
                </a:solidFill>
                <a:latin typeface="Verdana"/>
                <a:cs typeface="Verdana"/>
              </a:rPr>
              <a:t>o</a:t>
            </a:r>
            <a:r>
              <a:rPr dirty="0" sz="3500" spc="190">
                <a:solidFill>
                  <a:srgbClr val="204A7D"/>
                </a:solidFill>
                <a:latin typeface="Verdana"/>
                <a:cs typeface="Verdana"/>
              </a:rPr>
              <a:t>p</a:t>
            </a:r>
            <a:r>
              <a:rPr dirty="0" sz="3500" spc="65">
                <a:solidFill>
                  <a:srgbClr val="204A7D"/>
                </a:solidFill>
                <a:latin typeface="Verdana"/>
                <a:cs typeface="Verdana"/>
              </a:rPr>
              <a:t>u</a:t>
            </a:r>
            <a:r>
              <a:rPr dirty="0" sz="3500" spc="65">
                <a:solidFill>
                  <a:srgbClr val="204A7D"/>
                </a:solidFill>
                <a:latin typeface="Verdana"/>
                <a:cs typeface="Verdana"/>
              </a:rPr>
              <a:t>l</a:t>
            </a:r>
            <a:r>
              <a:rPr dirty="0" sz="3500" spc="-60">
                <a:solidFill>
                  <a:srgbClr val="204A7D"/>
                </a:solidFill>
                <a:latin typeface="Verdana"/>
                <a:cs typeface="Verdana"/>
              </a:rPr>
              <a:t>a</a:t>
            </a:r>
            <a:r>
              <a:rPr dirty="0" sz="3500" spc="40">
                <a:solidFill>
                  <a:srgbClr val="204A7D"/>
                </a:solidFill>
                <a:latin typeface="Verdana"/>
                <a:cs typeface="Verdana"/>
              </a:rPr>
              <a:t>t</a:t>
            </a:r>
            <a:r>
              <a:rPr dirty="0" sz="3500" spc="25">
                <a:solidFill>
                  <a:srgbClr val="204A7D"/>
                </a:solidFill>
                <a:latin typeface="Verdana"/>
                <a:cs typeface="Verdana"/>
              </a:rPr>
              <a:t>i</a:t>
            </a:r>
            <a:r>
              <a:rPr dirty="0" sz="3500" spc="55">
                <a:solidFill>
                  <a:srgbClr val="204A7D"/>
                </a:solidFill>
                <a:latin typeface="Verdana"/>
                <a:cs typeface="Verdana"/>
              </a:rPr>
              <a:t>o</a:t>
            </a:r>
            <a:r>
              <a:rPr dirty="0" sz="3500" spc="105">
                <a:solidFill>
                  <a:srgbClr val="204A7D"/>
                </a:solidFill>
                <a:latin typeface="Verdana"/>
                <a:cs typeface="Verdana"/>
              </a:rPr>
              <a:t>n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53568" y="6184470"/>
            <a:ext cx="211772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65">
                <a:solidFill>
                  <a:srgbClr val="204A7D"/>
                </a:solidFill>
                <a:latin typeface="Verdana"/>
                <a:cs typeface="Verdana"/>
              </a:rPr>
              <a:t>Economy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753568" y="7289370"/>
            <a:ext cx="354457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>
                <a:solidFill>
                  <a:srgbClr val="204A7D"/>
                </a:solidFill>
                <a:latin typeface="Verdana"/>
                <a:cs typeface="Verdana"/>
              </a:rPr>
              <a:t>Voting</a:t>
            </a:r>
            <a:r>
              <a:rPr dirty="0" sz="3500" spc="-409">
                <a:solidFill>
                  <a:srgbClr val="204A7D"/>
                </a:solidFill>
                <a:latin typeface="Verdana"/>
                <a:cs typeface="Verdana"/>
              </a:rPr>
              <a:t> </a:t>
            </a:r>
            <a:r>
              <a:rPr dirty="0" sz="3500" spc="-5">
                <a:solidFill>
                  <a:srgbClr val="204A7D"/>
                </a:solidFill>
                <a:latin typeface="Verdana"/>
                <a:cs typeface="Verdana"/>
              </a:rPr>
              <a:t>behavior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Table </a:t>
            </a:r>
            <a:r>
              <a:rPr dirty="0" spc="-105"/>
              <a:t>of</a:t>
            </a:r>
            <a:r>
              <a:rPr dirty="0" spc="-490"/>
              <a:t> </a:t>
            </a:r>
            <a:r>
              <a:rPr dirty="0" spc="-135"/>
              <a:t>content's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319" y="380999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247604"/>
                </a:moveTo>
                <a:lnTo>
                  <a:pt x="0" y="0"/>
                </a:lnTo>
                <a:lnTo>
                  <a:pt x="247649" y="0"/>
                </a:lnTo>
                <a:lnTo>
                  <a:pt x="0" y="247604"/>
                </a:lnTo>
                <a:close/>
              </a:path>
            </a:pathLst>
          </a:custGeom>
          <a:solidFill>
            <a:srgbClr val="82A2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3144" y="1580567"/>
            <a:ext cx="7550784" cy="171450"/>
          </a:xfrm>
          <a:custGeom>
            <a:avLst/>
            <a:gdLst/>
            <a:ahLst/>
            <a:cxnLst/>
            <a:rect l="l" t="t" r="r" b="b"/>
            <a:pathLst>
              <a:path w="7550784" h="171450">
                <a:moveTo>
                  <a:pt x="7550584" y="171449"/>
                </a:moveTo>
                <a:lnTo>
                  <a:pt x="0" y="171449"/>
                </a:lnTo>
                <a:lnTo>
                  <a:pt x="0" y="0"/>
                </a:lnTo>
                <a:lnTo>
                  <a:pt x="7550584" y="0"/>
                </a:lnTo>
                <a:lnTo>
                  <a:pt x="7550584" y="171449"/>
                </a:lnTo>
                <a:close/>
              </a:path>
            </a:pathLst>
          </a:custGeom>
          <a:solidFill>
            <a:srgbClr val="F4C27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3634876" y="5843551"/>
            <a:ext cx="4179570" cy="4114800"/>
            <a:chOff x="13634876" y="5843551"/>
            <a:chExt cx="4179570" cy="4114800"/>
          </a:xfrm>
        </p:grpSpPr>
        <p:sp>
          <p:nvSpPr>
            <p:cNvPr id="5" name="object 5"/>
            <p:cNvSpPr/>
            <p:nvPr/>
          </p:nvSpPr>
          <p:spPr>
            <a:xfrm>
              <a:off x="14639053" y="6832230"/>
              <a:ext cx="2171065" cy="2138045"/>
            </a:xfrm>
            <a:custGeom>
              <a:avLst/>
              <a:gdLst/>
              <a:ahLst/>
              <a:cxnLst/>
              <a:rect l="l" t="t" r="r" b="b"/>
              <a:pathLst>
                <a:path w="2171065" h="2138045">
                  <a:moveTo>
                    <a:pt x="1085322" y="2137441"/>
                  </a:moveTo>
                  <a:lnTo>
                    <a:pt x="1032070" y="2136155"/>
                  </a:lnTo>
                  <a:lnTo>
                    <a:pt x="978942" y="2132289"/>
                  </a:lnTo>
                  <a:lnTo>
                    <a:pt x="926074" y="2125874"/>
                  </a:lnTo>
                  <a:lnTo>
                    <a:pt x="873588" y="2116900"/>
                  </a:lnTo>
                  <a:lnTo>
                    <a:pt x="821610" y="2105413"/>
                  </a:lnTo>
                  <a:lnTo>
                    <a:pt x="770274" y="2091423"/>
                  </a:lnTo>
                  <a:lnTo>
                    <a:pt x="719693" y="2074963"/>
                  </a:lnTo>
                  <a:lnTo>
                    <a:pt x="669992" y="2056092"/>
                  </a:lnTo>
                  <a:lnTo>
                    <a:pt x="621282" y="2034830"/>
                  </a:lnTo>
                  <a:lnTo>
                    <a:pt x="573699" y="2011246"/>
                  </a:lnTo>
                  <a:lnTo>
                    <a:pt x="527356" y="1985396"/>
                  </a:lnTo>
                  <a:lnTo>
                    <a:pt x="482354" y="1957325"/>
                  </a:lnTo>
                  <a:lnTo>
                    <a:pt x="438794" y="1927124"/>
                  </a:lnTo>
                  <a:lnTo>
                    <a:pt x="396802" y="1894848"/>
                  </a:lnTo>
                  <a:lnTo>
                    <a:pt x="356465" y="1860588"/>
                  </a:lnTo>
                  <a:lnTo>
                    <a:pt x="317887" y="1824423"/>
                  </a:lnTo>
                  <a:lnTo>
                    <a:pt x="281147" y="1786431"/>
                  </a:lnTo>
                  <a:lnTo>
                    <a:pt x="246355" y="1746704"/>
                  </a:lnTo>
                  <a:lnTo>
                    <a:pt x="213582" y="1705353"/>
                  </a:lnTo>
                  <a:lnTo>
                    <a:pt x="182904" y="1662469"/>
                  </a:lnTo>
                  <a:lnTo>
                    <a:pt x="154413" y="1618153"/>
                  </a:lnTo>
                  <a:lnTo>
                    <a:pt x="128153" y="1572507"/>
                  </a:lnTo>
                  <a:lnTo>
                    <a:pt x="104204" y="1525655"/>
                  </a:lnTo>
                  <a:lnTo>
                    <a:pt x="82610" y="1477697"/>
                  </a:lnTo>
                  <a:lnTo>
                    <a:pt x="63440" y="1428759"/>
                  </a:lnTo>
                  <a:lnTo>
                    <a:pt x="46737" y="1378953"/>
                  </a:lnTo>
                  <a:lnTo>
                    <a:pt x="32525" y="1328403"/>
                  </a:lnTo>
                  <a:lnTo>
                    <a:pt x="20849" y="1277222"/>
                  </a:lnTo>
                  <a:lnTo>
                    <a:pt x="11743" y="1225533"/>
                  </a:lnTo>
                  <a:lnTo>
                    <a:pt x="5229" y="1173473"/>
                  </a:lnTo>
                  <a:lnTo>
                    <a:pt x="1307" y="1121164"/>
                  </a:lnTo>
                  <a:lnTo>
                    <a:pt x="0" y="1068720"/>
                  </a:lnTo>
                  <a:lnTo>
                    <a:pt x="328" y="1042494"/>
                  </a:lnTo>
                  <a:lnTo>
                    <a:pt x="2938" y="990101"/>
                  </a:lnTo>
                  <a:lnTo>
                    <a:pt x="8161" y="937899"/>
                  </a:lnTo>
                  <a:lnTo>
                    <a:pt x="15979" y="886007"/>
                  </a:lnTo>
                  <a:lnTo>
                    <a:pt x="26370" y="834560"/>
                  </a:lnTo>
                  <a:lnTo>
                    <a:pt x="39314" y="783677"/>
                  </a:lnTo>
                  <a:lnTo>
                    <a:pt x="54776" y="733482"/>
                  </a:lnTo>
                  <a:lnTo>
                    <a:pt x="72721" y="684093"/>
                  </a:lnTo>
                  <a:lnTo>
                    <a:pt x="93111" y="635629"/>
                  </a:lnTo>
                  <a:lnTo>
                    <a:pt x="115887" y="588212"/>
                  </a:lnTo>
                  <a:lnTo>
                    <a:pt x="140996" y="541950"/>
                  </a:lnTo>
                  <a:lnTo>
                    <a:pt x="168384" y="496956"/>
                  </a:lnTo>
                  <a:lnTo>
                    <a:pt x="197976" y="453343"/>
                  </a:lnTo>
                  <a:lnTo>
                    <a:pt x="229711" y="411213"/>
                  </a:lnTo>
                  <a:lnTo>
                    <a:pt x="263506" y="370661"/>
                  </a:lnTo>
                  <a:lnTo>
                    <a:pt x="299280" y="331793"/>
                  </a:lnTo>
                  <a:lnTo>
                    <a:pt x="336948" y="294702"/>
                  </a:lnTo>
                  <a:lnTo>
                    <a:pt x="376422" y="259477"/>
                  </a:lnTo>
                  <a:lnTo>
                    <a:pt x="417595" y="226197"/>
                  </a:lnTo>
                  <a:lnTo>
                    <a:pt x="460384" y="194954"/>
                  </a:lnTo>
                  <a:lnTo>
                    <a:pt x="504677" y="165809"/>
                  </a:lnTo>
                  <a:lnTo>
                    <a:pt x="550371" y="138840"/>
                  </a:lnTo>
                  <a:lnTo>
                    <a:pt x="597347" y="114111"/>
                  </a:lnTo>
                  <a:lnTo>
                    <a:pt x="645506" y="91683"/>
                  </a:lnTo>
                  <a:lnTo>
                    <a:pt x="694724" y="71608"/>
                  </a:lnTo>
                  <a:lnTo>
                    <a:pt x="744874" y="53939"/>
                  </a:lnTo>
                  <a:lnTo>
                    <a:pt x="795853" y="38714"/>
                  </a:lnTo>
                  <a:lnTo>
                    <a:pt x="847527" y="25966"/>
                  </a:lnTo>
                  <a:lnTo>
                    <a:pt x="899776" y="15736"/>
                  </a:lnTo>
                  <a:lnTo>
                    <a:pt x="952470" y="8036"/>
                  </a:lnTo>
                  <a:lnTo>
                    <a:pt x="1005481" y="2891"/>
                  </a:lnTo>
                  <a:lnTo>
                    <a:pt x="1058688" y="321"/>
                  </a:lnTo>
                  <a:lnTo>
                    <a:pt x="1085322" y="0"/>
                  </a:lnTo>
                  <a:lnTo>
                    <a:pt x="1111956" y="321"/>
                  </a:lnTo>
                  <a:lnTo>
                    <a:pt x="1165163" y="2891"/>
                  </a:lnTo>
                  <a:lnTo>
                    <a:pt x="1218174" y="8036"/>
                  </a:lnTo>
                  <a:lnTo>
                    <a:pt x="1270868" y="15736"/>
                  </a:lnTo>
                  <a:lnTo>
                    <a:pt x="1323117" y="25966"/>
                  </a:lnTo>
                  <a:lnTo>
                    <a:pt x="1374791" y="38714"/>
                  </a:lnTo>
                  <a:lnTo>
                    <a:pt x="1425770" y="53939"/>
                  </a:lnTo>
                  <a:lnTo>
                    <a:pt x="1475920" y="71608"/>
                  </a:lnTo>
                  <a:lnTo>
                    <a:pt x="1525138" y="91683"/>
                  </a:lnTo>
                  <a:lnTo>
                    <a:pt x="1573296" y="114115"/>
                  </a:lnTo>
                  <a:lnTo>
                    <a:pt x="1620272" y="138840"/>
                  </a:lnTo>
                  <a:lnTo>
                    <a:pt x="1665967" y="165809"/>
                  </a:lnTo>
                  <a:lnTo>
                    <a:pt x="1710260" y="194954"/>
                  </a:lnTo>
                  <a:lnTo>
                    <a:pt x="1753049" y="226197"/>
                  </a:lnTo>
                  <a:lnTo>
                    <a:pt x="1794222" y="259477"/>
                  </a:lnTo>
                  <a:lnTo>
                    <a:pt x="1833696" y="294702"/>
                  </a:lnTo>
                  <a:lnTo>
                    <a:pt x="1871364" y="331793"/>
                  </a:lnTo>
                  <a:lnTo>
                    <a:pt x="1907138" y="370661"/>
                  </a:lnTo>
                  <a:lnTo>
                    <a:pt x="1940934" y="411213"/>
                  </a:lnTo>
                  <a:lnTo>
                    <a:pt x="1972666" y="453343"/>
                  </a:lnTo>
                  <a:lnTo>
                    <a:pt x="2002259" y="496956"/>
                  </a:lnTo>
                  <a:lnTo>
                    <a:pt x="2029649" y="541950"/>
                  </a:lnTo>
                  <a:lnTo>
                    <a:pt x="2054757" y="588212"/>
                  </a:lnTo>
                  <a:lnTo>
                    <a:pt x="2077533" y="635629"/>
                  </a:lnTo>
                  <a:lnTo>
                    <a:pt x="2097924" y="684093"/>
                  </a:lnTo>
                  <a:lnTo>
                    <a:pt x="2115869" y="733482"/>
                  </a:lnTo>
                  <a:lnTo>
                    <a:pt x="2131330" y="783677"/>
                  </a:lnTo>
                  <a:lnTo>
                    <a:pt x="2144274" y="834560"/>
                  </a:lnTo>
                  <a:lnTo>
                    <a:pt x="2154665" y="886007"/>
                  </a:lnTo>
                  <a:lnTo>
                    <a:pt x="2162484" y="937899"/>
                  </a:lnTo>
                  <a:lnTo>
                    <a:pt x="2167706" y="990101"/>
                  </a:lnTo>
                  <a:lnTo>
                    <a:pt x="2170316" y="1042494"/>
                  </a:lnTo>
                  <a:lnTo>
                    <a:pt x="2170645" y="1068720"/>
                  </a:lnTo>
                  <a:lnTo>
                    <a:pt x="2170316" y="1094946"/>
                  </a:lnTo>
                  <a:lnTo>
                    <a:pt x="2167706" y="1147340"/>
                  </a:lnTo>
                  <a:lnTo>
                    <a:pt x="2162484" y="1199541"/>
                  </a:lnTo>
                  <a:lnTo>
                    <a:pt x="2154665" y="1251433"/>
                  </a:lnTo>
                  <a:lnTo>
                    <a:pt x="2144274" y="1302880"/>
                  </a:lnTo>
                  <a:lnTo>
                    <a:pt x="2131330" y="1353763"/>
                  </a:lnTo>
                  <a:lnTo>
                    <a:pt x="2115869" y="1403958"/>
                  </a:lnTo>
                  <a:lnTo>
                    <a:pt x="2097924" y="1453347"/>
                  </a:lnTo>
                  <a:lnTo>
                    <a:pt x="2077533" y="1501811"/>
                  </a:lnTo>
                  <a:lnTo>
                    <a:pt x="2054757" y="1549229"/>
                  </a:lnTo>
                  <a:lnTo>
                    <a:pt x="2029649" y="1595491"/>
                  </a:lnTo>
                  <a:lnTo>
                    <a:pt x="2002259" y="1640484"/>
                  </a:lnTo>
                  <a:lnTo>
                    <a:pt x="1972666" y="1684097"/>
                  </a:lnTo>
                  <a:lnTo>
                    <a:pt x="1940934" y="1726227"/>
                  </a:lnTo>
                  <a:lnTo>
                    <a:pt x="1907138" y="1766779"/>
                  </a:lnTo>
                  <a:lnTo>
                    <a:pt x="1871364" y="1805647"/>
                  </a:lnTo>
                  <a:lnTo>
                    <a:pt x="1833696" y="1842738"/>
                  </a:lnTo>
                  <a:lnTo>
                    <a:pt x="1794222" y="1877963"/>
                  </a:lnTo>
                  <a:lnTo>
                    <a:pt x="1753049" y="1911244"/>
                  </a:lnTo>
                  <a:lnTo>
                    <a:pt x="1710260" y="1942487"/>
                  </a:lnTo>
                  <a:lnTo>
                    <a:pt x="1665967" y="1971631"/>
                  </a:lnTo>
                  <a:lnTo>
                    <a:pt x="1620273" y="1998600"/>
                  </a:lnTo>
                  <a:lnTo>
                    <a:pt x="1573297" y="2023325"/>
                  </a:lnTo>
                  <a:lnTo>
                    <a:pt x="1525138" y="2045753"/>
                  </a:lnTo>
                  <a:lnTo>
                    <a:pt x="1475920" y="2065828"/>
                  </a:lnTo>
                  <a:lnTo>
                    <a:pt x="1425770" y="2083502"/>
                  </a:lnTo>
                  <a:lnTo>
                    <a:pt x="1374791" y="2098726"/>
                  </a:lnTo>
                  <a:lnTo>
                    <a:pt x="1323117" y="2111474"/>
                  </a:lnTo>
                  <a:lnTo>
                    <a:pt x="1270868" y="2121704"/>
                  </a:lnTo>
                  <a:lnTo>
                    <a:pt x="1218174" y="2129403"/>
                  </a:lnTo>
                  <a:lnTo>
                    <a:pt x="1165163" y="2134548"/>
                  </a:lnTo>
                  <a:lnTo>
                    <a:pt x="1111956" y="2137119"/>
                  </a:lnTo>
                  <a:lnTo>
                    <a:pt x="1085322" y="2137441"/>
                  </a:lnTo>
                  <a:close/>
                </a:path>
              </a:pathLst>
            </a:custGeom>
            <a:solidFill>
              <a:srgbClr val="FFD6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634876" y="5843551"/>
              <a:ext cx="4179570" cy="4114800"/>
            </a:xfrm>
            <a:custGeom>
              <a:avLst/>
              <a:gdLst/>
              <a:ahLst/>
              <a:cxnLst/>
              <a:rect l="l" t="t" r="r" b="b"/>
              <a:pathLst>
                <a:path w="4179569" h="4114800">
                  <a:moveTo>
                    <a:pt x="2089499" y="723753"/>
                  </a:moveTo>
                  <a:lnTo>
                    <a:pt x="2067381" y="719385"/>
                  </a:lnTo>
                  <a:lnTo>
                    <a:pt x="2049490" y="707407"/>
                  </a:lnTo>
                  <a:lnTo>
                    <a:pt x="2037515" y="689510"/>
                  </a:lnTo>
                  <a:lnTo>
                    <a:pt x="2033148" y="667386"/>
                  </a:lnTo>
                  <a:lnTo>
                    <a:pt x="2033148" y="56367"/>
                  </a:lnTo>
                  <a:lnTo>
                    <a:pt x="2037515" y="34243"/>
                  </a:lnTo>
                  <a:lnTo>
                    <a:pt x="2049490" y="16346"/>
                  </a:lnTo>
                  <a:lnTo>
                    <a:pt x="2067381" y="4368"/>
                  </a:lnTo>
                  <a:lnTo>
                    <a:pt x="2089499" y="0"/>
                  </a:lnTo>
                  <a:lnTo>
                    <a:pt x="2111617" y="4368"/>
                  </a:lnTo>
                  <a:lnTo>
                    <a:pt x="2129508" y="16346"/>
                  </a:lnTo>
                  <a:lnTo>
                    <a:pt x="2141483" y="34243"/>
                  </a:lnTo>
                  <a:lnTo>
                    <a:pt x="2145850" y="56367"/>
                  </a:lnTo>
                  <a:lnTo>
                    <a:pt x="2145850" y="667386"/>
                  </a:lnTo>
                  <a:lnTo>
                    <a:pt x="2141324" y="689035"/>
                  </a:lnTo>
                  <a:lnTo>
                    <a:pt x="2129086" y="706984"/>
                  </a:lnTo>
                  <a:lnTo>
                    <a:pt x="2111141" y="719226"/>
                  </a:lnTo>
                  <a:lnTo>
                    <a:pt x="2089499" y="723753"/>
                  </a:lnTo>
                  <a:close/>
                </a:path>
                <a:path w="4179569" h="4114800">
                  <a:moveTo>
                    <a:pt x="2089499" y="4114799"/>
                  </a:moveTo>
                  <a:lnTo>
                    <a:pt x="2067381" y="4110431"/>
                  </a:lnTo>
                  <a:lnTo>
                    <a:pt x="2049490" y="4098453"/>
                  </a:lnTo>
                  <a:lnTo>
                    <a:pt x="2037515" y="4080556"/>
                  </a:lnTo>
                  <a:lnTo>
                    <a:pt x="2033148" y="4058432"/>
                  </a:lnTo>
                  <a:lnTo>
                    <a:pt x="2033148" y="3447413"/>
                  </a:lnTo>
                  <a:lnTo>
                    <a:pt x="2037515" y="3425288"/>
                  </a:lnTo>
                  <a:lnTo>
                    <a:pt x="2049490" y="3407392"/>
                  </a:lnTo>
                  <a:lnTo>
                    <a:pt x="2067381" y="3395414"/>
                  </a:lnTo>
                  <a:lnTo>
                    <a:pt x="2089499" y="3391045"/>
                  </a:lnTo>
                  <a:lnTo>
                    <a:pt x="2111617" y="3395414"/>
                  </a:lnTo>
                  <a:lnTo>
                    <a:pt x="2129508" y="3407392"/>
                  </a:lnTo>
                  <a:lnTo>
                    <a:pt x="2141483" y="3425288"/>
                  </a:lnTo>
                  <a:lnTo>
                    <a:pt x="2145850" y="3447413"/>
                  </a:lnTo>
                  <a:lnTo>
                    <a:pt x="2145850" y="4058432"/>
                  </a:lnTo>
                  <a:lnTo>
                    <a:pt x="2141483" y="4080556"/>
                  </a:lnTo>
                  <a:lnTo>
                    <a:pt x="2129508" y="4098453"/>
                  </a:lnTo>
                  <a:lnTo>
                    <a:pt x="2111617" y="4110431"/>
                  </a:lnTo>
                  <a:lnTo>
                    <a:pt x="2089499" y="4114799"/>
                  </a:lnTo>
                  <a:close/>
                </a:path>
                <a:path w="4179569" h="4114800">
                  <a:moveTo>
                    <a:pt x="676213" y="2113766"/>
                  </a:moveTo>
                  <a:lnTo>
                    <a:pt x="56351" y="2113766"/>
                  </a:lnTo>
                  <a:lnTo>
                    <a:pt x="34233" y="2109398"/>
                  </a:lnTo>
                  <a:lnTo>
                    <a:pt x="16341" y="2097420"/>
                  </a:lnTo>
                  <a:lnTo>
                    <a:pt x="4367" y="2079523"/>
                  </a:lnTo>
                  <a:lnTo>
                    <a:pt x="0" y="2057399"/>
                  </a:lnTo>
                  <a:lnTo>
                    <a:pt x="4367" y="2035275"/>
                  </a:lnTo>
                  <a:lnTo>
                    <a:pt x="16341" y="2017379"/>
                  </a:lnTo>
                  <a:lnTo>
                    <a:pt x="34233" y="2005401"/>
                  </a:lnTo>
                  <a:lnTo>
                    <a:pt x="56351" y="2001032"/>
                  </a:lnTo>
                  <a:lnTo>
                    <a:pt x="676213" y="2001032"/>
                  </a:lnTo>
                  <a:lnTo>
                    <a:pt x="698331" y="2005401"/>
                  </a:lnTo>
                  <a:lnTo>
                    <a:pt x="716222" y="2017379"/>
                  </a:lnTo>
                  <a:lnTo>
                    <a:pt x="728197" y="2035275"/>
                  </a:lnTo>
                  <a:lnTo>
                    <a:pt x="732564" y="2057399"/>
                  </a:lnTo>
                  <a:lnTo>
                    <a:pt x="728197" y="2079523"/>
                  </a:lnTo>
                  <a:lnTo>
                    <a:pt x="716222" y="2097420"/>
                  </a:lnTo>
                  <a:lnTo>
                    <a:pt x="698331" y="2109398"/>
                  </a:lnTo>
                  <a:lnTo>
                    <a:pt x="676213" y="2113766"/>
                  </a:lnTo>
                  <a:close/>
                </a:path>
                <a:path w="4179569" h="4114800">
                  <a:moveTo>
                    <a:pt x="4122647" y="2113766"/>
                  </a:moveTo>
                  <a:lnTo>
                    <a:pt x="3502785" y="2113766"/>
                  </a:lnTo>
                  <a:lnTo>
                    <a:pt x="3480667" y="2109398"/>
                  </a:lnTo>
                  <a:lnTo>
                    <a:pt x="3462776" y="2097420"/>
                  </a:lnTo>
                  <a:lnTo>
                    <a:pt x="3450801" y="2079523"/>
                  </a:lnTo>
                  <a:lnTo>
                    <a:pt x="3446434" y="2057399"/>
                  </a:lnTo>
                  <a:lnTo>
                    <a:pt x="3450801" y="2035275"/>
                  </a:lnTo>
                  <a:lnTo>
                    <a:pt x="3462776" y="2017379"/>
                  </a:lnTo>
                  <a:lnTo>
                    <a:pt x="3480667" y="2005401"/>
                  </a:lnTo>
                  <a:lnTo>
                    <a:pt x="3502785" y="2001032"/>
                  </a:lnTo>
                  <a:lnTo>
                    <a:pt x="4122647" y="2001032"/>
                  </a:lnTo>
                  <a:lnTo>
                    <a:pt x="4144765" y="2005401"/>
                  </a:lnTo>
                  <a:lnTo>
                    <a:pt x="4162657" y="2017379"/>
                  </a:lnTo>
                  <a:lnTo>
                    <a:pt x="4174631" y="2035275"/>
                  </a:lnTo>
                  <a:lnTo>
                    <a:pt x="4178999" y="2057399"/>
                  </a:lnTo>
                  <a:lnTo>
                    <a:pt x="4174631" y="2079523"/>
                  </a:lnTo>
                  <a:lnTo>
                    <a:pt x="4162657" y="2097420"/>
                  </a:lnTo>
                  <a:lnTo>
                    <a:pt x="4144765" y="2109398"/>
                  </a:lnTo>
                  <a:lnTo>
                    <a:pt x="4122647" y="2113766"/>
                  </a:lnTo>
                  <a:close/>
                </a:path>
                <a:path w="4179569" h="4114800">
                  <a:moveTo>
                    <a:pt x="1089830" y="1130724"/>
                  </a:moveTo>
                  <a:lnTo>
                    <a:pt x="1050384" y="1114941"/>
                  </a:lnTo>
                  <a:lnTo>
                    <a:pt x="611973" y="683169"/>
                  </a:lnTo>
                  <a:lnTo>
                    <a:pt x="594926" y="643148"/>
                  </a:lnTo>
                  <a:lnTo>
                    <a:pt x="598818" y="621975"/>
                  </a:lnTo>
                  <a:lnTo>
                    <a:pt x="610846" y="603128"/>
                  </a:lnTo>
                  <a:lnTo>
                    <a:pt x="629688" y="590427"/>
                  </a:lnTo>
                  <a:lnTo>
                    <a:pt x="650855" y="586077"/>
                  </a:lnTo>
                  <a:lnTo>
                    <a:pt x="672022" y="589969"/>
                  </a:lnTo>
                  <a:lnTo>
                    <a:pt x="690864" y="602000"/>
                  </a:lnTo>
                  <a:lnTo>
                    <a:pt x="1129276" y="1033772"/>
                  </a:lnTo>
                  <a:lnTo>
                    <a:pt x="1141973" y="1052620"/>
                  </a:lnTo>
                  <a:lnTo>
                    <a:pt x="1146322" y="1073793"/>
                  </a:lnTo>
                  <a:lnTo>
                    <a:pt x="1142430" y="1094966"/>
                  </a:lnTo>
                  <a:lnTo>
                    <a:pt x="1111384" y="1126496"/>
                  </a:lnTo>
                  <a:lnTo>
                    <a:pt x="1089830" y="1130724"/>
                  </a:lnTo>
                  <a:close/>
                </a:path>
                <a:path w="4179569" h="4114800">
                  <a:moveTo>
                    <a:pt x="3526453" y="3529709"/>
                  </a:moveTo>
                  <a:lnTo>
                    <a:pt x="3487007" y="3513926"/>
                  </a:lnTo>
                  <a:lnTo>
                    <a:pt x="3048595" y="3082154"/>
                  </a:lnTo>
                  <a:lnTo>
                    <a:pt x="3031549" y="3042133"/>
                  </a:lnTo>
                  <a:lnTo>
                    <a:pt x="3035441" y="3020960"/>
                  </a:lnTo>
                  <a:lnTo>
                    <a:pt x="3047468" y="3002112"/>
                  </a:lnTo>
                  <a:lnTo>
                    <a:pt x="3066311" y="2989412"/>
                  </a:lnTo>
                  <a:lnTo>
                    <a:pt x="3087477" y="2985061"/>
                  </a:lnTo>
                  <a:lnTo>
                    <a:pt x="3108644" y="2988954"/>
                  </a:lnTo>
                  <a:lnTo>
                    <a:pt x="3127487" y="3000985"/>
                  </a:lnTo>
                  <a:lnTo>
                    <a:pt x="3565898" y="3432757"/>
                  </a:lnTo>
                  <a:lnTo>
                    <a:pt x="3578595" y="3451605"/>
                  </a:lnTo>
                  <a:lnTo>
                    <a:pt x="3582945" y="3472778"/>
                  </a:lnTo>
                  <a:lnTo>
                    <a:pt x="3579053" y="3493951"/>
                  </a:lnTo>
                  <a:lnTo>
                    <a:pt x="3548007" y="3525481"/>
                  </a:lnTo>
                  <a:lnTo>
                    <a:pt x="3526453" y="3529709"/>
                  </a:lnTo>
                  <a:close/>
                </a:path>
                <a:path w="4179569" h="4114800">
                  <a:moveTo>
                    <a:pt x="651418" y="3529709"/>
                  </a:moveTo>
                  <a:lnTo>
                    <a:pt x="610846" y="3512798"/>
                  </a:lnTo>
                  <a:lnTo>
                    <a:pt x="594926" y="3472355"/>
                  </a:lnTo>
                  <a:lnTo>
                    <a:pt x="599276" y="3451129"/>
                  </a:lnTo>
                  <a:lnTo>
                    <a:pt x="611973" y="3432757"/>
                  </a:lnTo>
                  <a:lnTo>
                    <a:pt x="1050384" y="2999858"/>
                  </a:lnTo>
                  <a:lnTo>
                    <a:pt x="1069385" y="2987827"/>
                  </a:lnTo>
                  <a:lnTo>
                    <a:pt x="1090816" y="2983934"/>
                  </a:lnTo>
                  <a:lnTo>
                    <a:pt x="1112036" y="2988285"/>
                  </a:lnTo>
                  <a:lnTo>
                    <a:pt x="1130403" y="3000985"/>
                  </a:lnTo>
                  <a:lnTo>
                    <a:pt x="1142430" y="3019991"/>
                  </a:lnTo>
                  <a:lnTo>
                    <a:pt x="1146322" y="3041428"/>
                  </a:lnTo>
                  <a:lnTo>
                    <a:pt x="1141973" y="3062654"/>
                  </a:lnTo>
                  <a:lnTo>
                    <a:pt x="690864" y="3512798"/>
                  </a:lnTo>
                  <a:lnTo>
                    <a:pt x="651418" y="3529709"/>
                  </a:lnTo>
                  <a:close/>
                </a:path>
                <a:path w="4179569" h="4114800">
                  <a:moveTo>
                    <a:pt x="3088041" y="1130724"/>
                  </a:moveTo>
                  <a:lnTo>
                    <a:pt x="3047468" y="1113814"/>
                  </a:lnTo>
                  <a:lnTo>
                    <a:pt x="3031549" y="1073370"/>
                  </a:lnTo>
                  <a:lnTo>
                    <a:pt x="3035899" y="1052145"/>
                  </a:lnTo>
                  <a:lnTo>
                    <a:pt x="3048595" y="1033772"/>
                  </a:lnTo>
                  <a:lnTo>
                    <a:pt x="3487007" y="602000"/>
                  </a:lnTo>
                  <a:lnTo>
                    <a:pt x="3506008" y="589969"/>
                  </a:lnTo>
                  <a:lnTo>
                    <a:pt x="3527439" y="586077"/>
                  </a:lnTo>
                  <a:lnTo>
                    <a:pt x="3548658" y="590427"/>
                  </a:lnTo>
                  <a:lnTo>
                    <a:pt x="3567025" y="603128"/>
                  </a:lnTo>
                  <a:lnTo>
                    <a:pt x="3579053" y="622134"/>
                  </a:lnTo>
                  <a:lnTo>
                    <a:pt x="3582945" y="643571"/>
                  </a:lnTo>
                  <a:lnTo>
                    <a:pt x="3578595" y="664797"/>
                  </a:lnTo>
                  <a:lnTo>
                    <a:pt x="3127487" y="1114941"/>
                  </a:lnTo>
                  <a:lnTo>
                    <a:pt x="3088041" y="1130724"/>
                  </a:lnTo>
                  <a:close/>
                </a:path>
                <a:path w="4179569" h="4114800">
                  <a:moveTo>
                    <a:pt x="1555290" y="826341"/>
                  </a:moveTo>
                  <a:lnTo>
                    <a:pt x="1546274" y="826341"/>
                  </a:lnTo>
                  <a:lnTo>
                    <a:pt x="1530408" y="823893"/>
                  </a:lnTo>
                  <a:lnTo>
                    <a:pt x="1494431" y="791394"/>
                  </a:lnTo>
                  <a:lnTo>
                    <a:pt x="1383983" y="528723"/>
                  </a:lnTo>
                  <a:lnTo>
                    <a:pt x="1380021" y="507127"/>
                  </a:lnTo>
                  <a:lnTo>
                    <a:pt x="1384406" y="486166"/>
                  </a:lnTo>
                  <a:lnTo>
                    <a:pt x="1396187" y="468164"/>
                  </a:lnTo>
                  <a:lnTo>
                    <a:pt x="1414413" y="455446"/>
                  </a:lnTo>
                  <a:lnTo>
                    <a:pt x="1436654" y="451483"/>
                  </a:lnTo>
                  <a:lnTo>
                    <a:pt x="1457944" y="455869"/>
                  </a:lnTo>
                  <a:lnTo>
                    <a:pt x="1476064" y="467653"/>
                  </a:lnTo>
                  <a:lnTo>
                    <a:pt x="1488796" y="485884"/>
                  </a:lnTo>
                  <a:lnTo>
                    <a:pt x="1599244" y="748555"/>
                  </a:lnTo>
                  <a:lnTo>
                    <a:pt x="1603206" y="770150"/>
                  </a:lnTo>
                  <a:lnTo>
                    <a:pt x="1598822" y="791112"/>
                  </a:lnTo>
                  <a:lnTo>
                    <a:pt x="1587041" y="809114"/>
                  </a:lnTo>
                  <a:lnTo>
                    <a:pt x="1568815" y="821832"/>
                  </a:lnTo>
                  <a:lnTo>
                    <a:pt x="1562053" y="825214"/>
                  </a:lnTo>
                  <a:lnTo>
                    <a:pt x="1555290" y="826341"/>
                  </a:lnTo>
                  <a:close/>
                </a:path>
                <a:path w="4179569" h="4114800">
                  <a:moveTo>
                    <a:pt x="2748807" y="3664990"/>
                  </a:moveTo>
                  <a:lnTo>
                    <a:pt x="2740918" y="3664990"/>
                  </a:lnTo>
                  <a:lnTo>
                    <a:pt x="2725052" y="3662541"/>
                  </a:lnTo>
                  <a:lnTo>
                    <a:pt x="2689075" y="3630042"/>
                  </a:lnTo>
                  <a:lnTo>
                    <a:pt x="2578627" y="3367371"/>
                  </a:lnTo>
                  <a:lnTo>
                    <a:pt x="2574665" y="3345776"/>
                  </a:lnTo>
                  <a:lnTo>
                    <a:pt x="2579049" y="3324814"/>
                  </a:lnTo>
                  <a:lnTo>
                    <a:pt x="2590830" y="3306812"/>
                  </a:lnTo>
                  <a:lnTo>
                    <a:pt x="2609056" y="3294094"/>
                  </a:lnTo>
                  <a:lnTo>
                    <a:pt x="2631297" y="3290131"/>
                  </a:lnTo>
                  <a:lnTo>
                    <a:pt x="2652588" y="3294517"/>
                  </a:lnTo>
                  <a:lnTo>
                    <a:pt x="2670708" y="3306301"/>
                  </a:lnTo>
                  <a:lnTo>
                    <a:pt x="2683440" y="3324532"/>
                  </a:lnTo>
                  <a:lnTo>
                    <a:pt x="2793888" y="3587203"/>
                  </a:lnTo>
                  <a:lnTo>
                    <a:pt x="2797850" y="3608799"/>
                  </a:lnTo>
                  <a:lnTo>
                    <a:pt x="2793465" y="3629760"/>
                  </a:lnTo>
                  <a:lnTo>
                    <a:pt x="2781685" y="3647762"/>
                  </a:lnTo>
                  <a:lnTo>
                    <a:pt x="2763458" y="3660480"/>
                  </a:lnTo>
                  <a:lnTo>
                    <a:pt x="2756696" y="3662735"/>
                  </a:lnTo>
                  <a:lnTo>
                    <a:pt x="2748807" y="3664990"/>
                  </a:lnTo>
                  <a:close/>
                </a:path>
                <a:path w="4179569" h="4114800">
                  <a:moveTo>
                    <a:pt x="520684" y="2756352"/>
                  </a:moveTo>
                  <a:lnTo>
                    <a:pt x="513922" y="2756352"/>
                  </a:lnTo>
                  <a:lnTo>
                    <a:pt x="498055" y="2753903"/>
                  </a:lnTo>
                  <a:lnTo>
                    <a:pt x="483351" y="2746910"/>
                  </a:lnTo>
                  <a:lnTo>
                    <a:pt x="470972" y="2735901"/>
                  </a:lnTo>
                  <a:lnTo>
                    <a:pt x="462079" y="2721404"/>
                  </a:lnTo>
                  <a:lnTo>
                    <a:pt x="457483" y="2699650"/>
                  </a:lnTo>
                  <a:lnTo>
                    <a:pt x="461656" y="2678424"/>
                  </a:lnTo>
                  <a:lnTo>
                    <a:pt x="473648" y="2660369"/>
                  </a:lnTo>
                  <a:lnTo>
                    <a:pt x="492508" y="2648127"/>
                  </a:lnTo>
                  <a:lnTo>
                    <a:pt x="759613" y="2538775"/>
                  </a:lnTo>
                  <a:lnTo>
                    <a:pt x="781361" y="2534177"/>
                  </a:lnTo>
                  <a:lnTo>
                    <a:pt x="802580" y="2538352"/>
                  </a:lnTo>
                  <a:lnTo>
                    <a:pt x="820630" y="2550347"/>
                  </a:lnTo>
                  <a:lnTo>
                    <a:pt x="832869" y="2569213"/>
                  </a:lnTo>
                  <a:lnTo>
                    <a:pt x="837465" y="2590967"/>
                  </a:lnTo>
                  <a:lnTo>
                    <a:pt x="833292" y="2612193"/>
                  </a:lnTo>
                  <a:lnTo>
                    <a:pt x="821299" y="2630248"/>
                  </a:lnTo>
                  <a:lnTo>
                    <a:pt x="802439" y="2642490"/>
                  </a:lnTo>
                  <a:lnTo>
                    <a:pt x="535335" y="2751842"/>
                  </a:lnTo>
                  <a:lnTo>
                    <a:pt x="528573" y="2755224"/>
                  </a:lnTo>
                  <a:lnTo>
                    <a:pt x="520684" y="2756352"/>
                  </a:lnTo>
                  <a:close/>
                </a:path>
                <a:path w="4179569" h="4114800">
                  <a:moveTo>
                    <a:pt x="3396845" y="1581661"/>
                  </a:moveTo>
                  <a:lnTo>
                    <a:pt x="3353895" y="1561210"/>
                  </a:lnTo>
                  <a:lnTo>
                    <a:pt x="3340406" y="1524959"/>
                  </a:lnTo>
                  <a:lnTo>
                    <a:pt x="3344579" y="1503733"/>
                  </a:lnTo>
                  <a:lnTo>
                    <a:pt x="3356572" y="1485678"/>
                  </a:lnTo>
                  <a:lnTo>
                    <a:pt x="3375432" y="1473436"/>
                  </a:lnTo>
                  <a:lnTo>
                    <a:pt x="3642536" y="1364084"/>
                  </a:lnTo>
                  <a:lnTo>
                    <a:pt x="3664284" y="1359486"/>
                  </a:lnTo>
                  <a:lnTo>
                    <a:pt x="3685504" y="1363661"/>
                  </a:lnTo>
                  <a:lnTo>
                    <a:pt x="3703554" y="1375657"/>
                  </a:lnTo>
                  <a:lnTo>
                    <a:pt x="3715792" y="1394522"/>
                  </a:lnTo>
                  <a:lnTo>
                    <a:pt x="3720389" y="1416276"/>
                  </a:lnTo>
                  <a:lnTo>
                    <a:pt x="3716215" y="1437502"/>
                  </a:lnTo>
                  <a:lnTo>
                    <a:pt x="3685363" y="1467799"/>
                  </a:lnTo>
                  <a:lnTo>
                    <a:pt x="3418258" y="1577151"/>
                  </a:lnTo>
                  <a:lnTo>
                    <a:pt x="3396845" y="1581661"/>
                  </a:lnTo>
                  <a:close/>
                </a:path>
                <a:path w="4179569" h="4114800">
                  <a:moveTo>
                    <a:pt x="2630470" y="827469"/>
                  </a:moveTo>
                  <a:lnTo>
                    <a:pt x="2623708" y="827469"/>
                  </a:lnTo>
                  <a:lnTo>
                    <a:pt x="2615819" y="826341"/>
                  </a:lnTo>
                  <a:lnTo>
                    <a:pt x="2609056" y="822959"/>
                  </a:lnTo>
                  <a:lnTo>
                    <a:pt x="2590196" y="810717"/>
                  </a:lnTo>
                  <a:lnTo>
                    <a:pt x="2578204" y="792662"/>
                  </a:lnTo>
                  <a:lnTo>
                    <a:pt x="2574031" y="771436"/>
                  </a:lnTo>
                  <a:lnTo>
                    <a:pt x="2578627" y="749682"/>
                  </a:lnTo>
                  <a:lnTo>
                    <a:pt x="2689075" y="487011"/>
                  </a:lnTo>
                  <a:lnTo>
                    <a:pt x="2701807" y="468146"/>
                  </a:lnTo>
                  <a:lnTo>
                    <a:pt x="2719927" y="456150"/>
                  </a:lnTo>
                  <a:lnTo>
                    <a:pt x="2741217" y="451976"/>
                  </a:lnTo>
                  <a:lnTo>
                    <a:pt x="2763458" y="456573"/>
                  </a:lnTo>
                  <a:lnTo>
                    <a:pt x="2782318" y="468815"/>
                  </a:lnTo>
                  <a:lnTo>
                    <a:pt x="2794311" y="486870"/>
                  </a:lnTo>
                  <a:lnTo>
                    <a:pt x="2798484" y="508096"/>
                  </a:lnTo>
                  <a:lnTo>
                    <a:pt x="2793888" y="529850"/>
                  </a:lnTo>
                  <a:lnTo>
                    <a:pt x="2683440" y="792521"/>
                  </a:lnTo>
                  <a:lnTo>
                    <a:pt x="2646988" y="824545"/>
                  </a:lnTo>
                  <a:lnTo>
                    <a:pt x="2630470" y="827469"/>
                  </a:lnTo>
                  <a:close/>
                </a:path>
                <a:path w="4179569" h="4114800">
                  <a:moveTo>
                    <a:pt x="1435826" y="3664990"/>
                  </a:moveTo>
                  <a:lnTo>
                    <a:pt x="1429064" y="3664990"/>
                  </a:lnTo>
                  <a:lnTo>
                    <a:pt x="1421175" y="3663862"/>
                  </a:lnTo>
                  <a:lnTo>
                    <a:pt x="1414413" y="3660480"/>
                  </a:lnTo>
                  <a:lnTo>
                    <a:pt x="1395553" y="3648238"/>
                  </a:lnTo>
                  <a:lnTo>
                    <a:pt x="1383560" y="3630183"/>
                  </a:lnTo>
                  <a:lnTo>
                    <a:pt x="1379387" y="3608957"/>
                  </a:lnTo>
                  <a:lnTo>
                    <a:pt x="1383983" y="3587203"/>
                  </a:lnTo>
                  <a:lnTo>
                    <a:pt x="1494431" y="3324532"/>
                  </a:lnTo>
                  <a:lnTo>
                    <a:pt x="1507163" y="3305667"/>
                  </a:lnTo>
                  <a:lnTo>
                    <a:pt x="1525283" y="3293671"/>
                  </a:lnTo>
                  <a:lnTo>
                    <a:pt x="1546574" y="3289497"/>
                  </a:lnTo>
                  <a:lnTo>
                    <a:pt x="1568815" y="3294094"/>
                  </a:lnTo>
                  <a:lnTo>
                    <a:pt x="1587675" y="3306336"/>
                  </a:lnTo>
                  <a:lnTo>
                    <a:pt x="1599667" y="3324391"/>
                  </a:lnTo>
                  <a:lnTo>
                    <a:pt x="1603840" y="3345617"/>
                  </a:lnTo>
                  <a:lnTo>
                    <a:pt x="1599244" y="3367371"/>
                  </a:lnTo>
                  <a:lnTo>
                    <a:pt x="1488796" y="3630042"/>
                  </a:lnTo>
                  <a:lnTo>
                    <a:pt x="1452344" y="3662541"/>
                  </a:lnTo>
                  <a:lnTo>
                    <a:pt x="1435826" y="3664990"/>
                  </a:lnTo>
                  <a:close/>
                </a:path>
                <a:path w="4179569" h="4114800">
                  <a:moveTo>
                    <a:pt x="782153" y="1580534"/>
                  </a:moveTo>
                  <a:lnTo>
                    <a:pt x="775391" y="1580534"/>
                  </a:lnTo>
                  <a:lnTo>
                    <a:pt x="767502" y="1579406"/>
                  </a:lnTo>
                  <a:lnTo>
                    <a:pt x="760740" y="1576024"/>
                  </a:lnTo>
                  <a:lnTo>
                    <a:pt x="493635" y="1466672"/>
                  </a:lnTo>
                  <a:lnTo>
                    <a:pt x="475409" y="1454588"/>
                  </a:lnTo>
                  <a:lnTo>
                    <a:pt x="463628" y="1436797"/>
                  </a:lnTo>
                  <a:lnTo>
                    <a:pt x="459244" y="1415624"/>
                  </a:lnTo>
                  <a:lnTo>
                    <a:pt x="463206" y="1393395"/>
                  </a:lnTo>
                  <a:lnTo>
                    <a:pt x="475286" y="1375163"/>
                  </a:lnTo>
                  <a:lnTo>
                    <a:pt x="493072" y="1363379"/>
                  </a:lnTo>
                  <a:lnTo>
                    <a:pt x="514239" y="1358993"/>
                  </a:lnTo>
                  <a:lnTo>
                    <a:pt x="536462" y="1362956"/>
                  </a:lnTo>
                  <a:lnTo>
                    <a:pt x="803566" y="1472309"/>
                  </a:lnTo>
                  <a:lnTo>
                    <a:pt x="821793" y="1484392"/>
                  </a:lnTo>
                  <a:lnTo>
                    <a:pt x="833573" y="1502183"/>
                  </a:lnTo>
                  <a:lnTo>
                    <a:pt x="837958" y="1523356"/>
                  </a:lnTo>
                  <a:lnTo>
                    <a:pt x="833996" y="1545586"/>
                  </a:lnTo>
                  <a:lnTo>
                    <a:pt x="825103" y="1560083"/>
                  </a:lnTo>
                  <a:lnTo>
                    <a:pt x="812724" y="1571092"/>
                  </a:lnTo>
                  <a:lnTo>
                    <a:pt x="798019" y="1578085"/>
                  </a:lnTo>
                  <a:lnTo>
                    <a:pt x="782153" y="1580534"/>
                  </a:lnTo>
                  <a:close/>
                </a:path>
                <a:path w="4179569" h="4114800">
                  <a:moveTo>
                    <a:pt x="3663949" y="2756352"/>
                  </a:moveTo>
                  <a:lnTo>
                    <a:pt x="3657187" y="2756352"/>
                  </a:lnTo>
                  <a:lnTo>
                    <a:pt x="3649298" y="2755224"/>
                  </a:lnTo>
                  <a:lnTo>
                    <a:pt x="3642536" y="2751842"/>
                  </a:lnTo>
                  <a:lnTo>
                    <a:pt x="3375432" y="2642490"/>
                  </a:lnTo>
                  <a:lnTo>
                    <a:pt x="3357206" y="2630406"/>
                  </a:lnTo>
                  <a:lnTo>
                    <a:pt x="3345425" y="2612615"/>
                  </a:lnTo>
                  <a:lnTo>
                    <a:pt x="3341040" y="2591443"/>
                  </a:lnTo>
                  <a:lnTo>
                    <a:pt x="3345002" y="2569213"/>
                  </a:lnTo>
                  <a:lnTo>
                    <a:pt x="3357082" y="2550982"/>
                  </a:lnTo>
                  <a:lnTo>
                    <a:pt x="3374868" y="2539197"/>
                  </a:lnTo>
                  <a:lnTo>
                    <a:pt x="3396035" y="2534811"/>
                  </a:lnTo>
                  <a:lnTo>
                    <a:pt x="3418258" y="2538775"/>
                  </a:lnTo>
                  <a:lnTo>
                    <a:pt x="3686490" y="2648127"/>
                  </a:lnTo>
                  <a:lnTo>
                    <a:pt x="3704716" y="2660210"/>
                  </a:lnTo>
                  <a:lnTo>
                    <a:pt x="3716497" y="2678001"/>
                  </a:lnTo>
                  <a:lnTo>
                    <a:pt x="3720882" y="2699174"/>
                  </a:lnTo>
                  <a:lnTo>
                    <a:pt x="3716919" y="2721404"/>
                  </a:lnTo>
                  <a:lnTo>
                    <a:pt x="3708009" y="2735901"/>
                  </a:lnTo>
                  <a:lnTo>
                    <a:pt x="3695506" y="2746910"/>
                  </a:lnTo>
                  <a:lnTo>
                    <a:pt x="3680467" y="2753903"/>
                  </a:lnTo>
                  <a:lnTo>
                    <a:pt x="3663949" y="2756352"/>
                  </a:lnTo>
                  <a:close/>
                </a:path>
              </a:pathLst>
            </a:custGeom>
            <a:solidFill>
              <a:srgbClr val="D0A12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9058" y="862444"/>
            <a:ext cx="7569200" cy="711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0" spc="5">
                <a:solidFill>
                  <a:srgbClr val="50739D"/>
                </a:solidFill>
              </a:rPr>
              <a:t>Why </a:t>
            </a:r>
            <a:r>
              <a:rPr dirty="0" sz="4500" spc="-175">
                <a:solidFill>
                  <a:srgbClr val="50739D"/>
                </a:solidFill>
              </a:rPr>
              <a:t>is </a:t>
            </a:r>
            <a:r>
              <a:rPr dirty="0" sz="4500" spc="-90">
                <a:solidFill>
                  <a:srgbClr val="50739D"/>
                </a:solidFill>
              </a:rPr>
              <a:t>it called</a:t>
            </a:r>
            <a:r>
              <a:rPr dirty="0" sz="4500" spc="-715">
                <a:solidFill>
                  <a:srgbClr val="50739D"/>
                </a:solidFill>
              </a:rPr>
              <a:t> </a:t>
            </a:r>
            <a:r>
              <a:rPr dirty="0" sz="4500" spc="-110">
                <a:solidFill>
                  <a:srgbClr val="50739D"/>
                </a:solidFill>
              </a:rPr>
              <a:t>Sunbelt?</a:t>
            </a:r>
            <a:endParaRPr sz="4500"/>
          </a:p>
        </p:txBody>
      </p:sp>
      <p:sp>
        <p:nvSpPr>
          <p:cNvPr id="8" name="object 8"/>
          <p:cNvSpPr/>
          <p:nvPr/>
        </p:nvSpPr>
        <p:spPr>
          <a:xfrm>
            <a:off x="924839" y="2655728"/>
            <a:ext cx="180975" cy="18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4839" y="4046378"/>
            <a:ext cx="180975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4839" y="5437028"/>
            <a:ext cx="180975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24839" y="6827678"/>
            <a:ext cx="180975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24839" y="8218328"/>
            <a:ext cx="180975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40173" y="2338609"/>
            <a:ext cx="12201525" cy="627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0" spc="-110" b="1">
                <a:solidFill>
                  <a:srgbClr val="50739D"/>
                </a:solidFill>
                <a:latin typeface="Verdana"/>
                <a:cs typeface="Verdana"/>
              </a:rPr>
              <a:t>characterized </a:t>
            </a:r>
            <a:r>
              <a:rPr dirty="0" sz="4500" spc="-85" b="1">
                <a:solidFill>
                  <a:srgbClr val="50739D"/>
                </a:solidFill>
                <a:latin typeface="Verdana"/>
                <a:cs typeface="Verdana"/>
              </a:rPr>
              <a:t>by </a:t>
            </a:r>
            <a:r>
              <a:rPr dirty="0" sz="4500" spc="-165" b="1">
                <a:solidFill>
                  <a:srgbClr val="50739D"/>
                </a:solidFill>
                <a:latin typeface="Verdana"/>
                <a:cs typeface="Verdana"/>
              </a:rPr>
              <a:t>sunny, </a:t>
            </a:r>
            <a:r>
              <a:rPr dirty="0" sz="4500" spc="-155" b="1">
                <a:solidFill>
                  <a:srgbClr val="50739D"/>
                </a:solidFill>
                <a:latin typeface="Verdana"/>
                <a:cs typeface="Verdana"/>
              </a:rPr>
              <a:t>warm</a:t>
            </a:r>
            <a:r>
              <a:rPr dirty="0" sz="4500" spc="-59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90" b="1">
                <a:solidFill>
                  <a:srgbClr val="50739D"/>
                </a:solidFill>
                <a:latin typeface="Verdana"/>
                <a:cs typeface="Verdana"/>
              </a:rPr>
              <a:t>climate</a:t>
            </a:r>
            <a:endParaRPr sz="4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4500" spc="-100" b="1">
                <a:solidFill>
                  <a:srgbClr val="50739D"/>
                </a:solidFill>
                <a:latin typeface="Verdana"/>
                <a:cs typeface="Verdana"/>
              </a:rPr>
              <a:t>hotest</a:t>
            </a:r>
            <a:r>
              <a:rPr dirty="0" sz="4500" spc="-23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80" b="1">
                <a:solidFill>
                  <a:srgbClr val="50739D"/>
                </a:solidFill>
                <a:latin typeface="Verdana"/>
                <a:cs typeface="Verdana"/>
              </a:rPr>
              <a:t>belt</a:t>
            </a:r>
            <a:endParaRPr sz="4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4500" spc="-204" b="1">
                <a:solidFill>
                  <a:srgbClr val="50739D"/>
                </a:solidFill>
                <a:latin typeface="Verdana"/>
                <a:cs typeface="Verdana"/>
              </a:rPr>
              <a:t>desert/semi-desert</a:t>
            </a:r>
            <a:r>
              <a:rPr dirty="0" sz="4500" spc="-23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100" b="1">
                <a:solidFill>
                  <a:srgbClr val="50739D"/>
                </a:solidFill>
                <a:latin typeface="Verdana"/>
                <a:cs typeface="Verdana"/>
              </a:rPr>
              <a:t>landscape</a:t>
            </a:r>
            <a:endParaRPr sz="4500">
              <a:latin typeface="Verdana"/>
              <a:cs typeface="Verdana"/>
            </a:endParaRPr>
          </a:p>
          <a:p>
            <a:pPr marL="12700" marR="5080">
              <a:lnSpc>
                <a:spcPts val="10950"/>
              </a:lnSpc>
              <a:spcBef>
                <a:spcPts val="1290"/>
              </a:spcBef>
            </a:pPr>
            <a:r>
              <a:rPr dirty="0" sz="4500" spc="-245" b="1">
                <a:solidFill>
                  <a:srgbClr val="50739D"/>
                </a:solidFill>
                <a:latin typeface="Verdana"/>
                <a:cs typeface="Verdana"/>
              </a:rPr>
              <a:t>"sun </a:t>
            </a:r>
            <a:r>
              <a:rPr dirty="0" sz="4500" spc="-195" b="1">
                <a:solidFill>
                  <a:srgbClr val="50739D"/>
                </a:solidFill>
                <a:latin typeface="Verdana"/>
                <a:cs typeface="Verdana"/>
              </a:rPr>
              <a:t>spots" </a:t>
            </a:r>
            <a:r>
              <a:rPr dirty="0" sz="4500" spc="-85" b="1">
                <a:solidFill>
                  <a:srgbClr val="50739D"/>
                </a:solidFill>
                <a:latin typeface="Verdana"/>
                <a:cs typeface="Verdana"/>
              </a:rPr>
              <a:t>such </a:t>
            </a:r>
            <a:r>
              <a:rPr dirty="0" sz="4500" spc="-200" b="1">
                <a:solidFill>
                  <a:srgbClr val="50739D"/>
                </a:solidFill>
                <a:latin typeface="Verdana"/>
                <a:cs typeface="Verdana"/>
              </a:rPr>
              <a:t>as </a:t>
            </a:r>
            <a:r>
              <a:rPr dirty="0" sz="4500" spc="-195" b="1">
                <a:solidFill>
                  <a:srgbClr val="50739D"/>
                </a:solidFill>
                <a:latin typeface="Verdana"/>
                <a:cs typeface="Verdana"/>
              </a:rPr>
              <a:t>Texas </a:t>
            </a:r>
            <a:r>
              <a:rPr dirty="0" sz="4500" spc="-95" b="1">
                <a:solidFill>
                  <a:srgbClr val="50739D"/>
                </a:solidFill>
                <a:latin typeface="Verdana"/>
                <a:cs typeface="Verdana"/>
              </a:rPr>
              <a:t>and</a:t>
            </a:r>
            <a:r>
              <a:rPr dirty="0" sz="4500" spc="-470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125" b="1">
                <a:solidFill>
                  <a:srgbClr val="50739D"/>
                </a:solidFill>
                <a:latin typeface="Verdana"/>
                <a:cs typeface="Verdana"/>
              </a:rPr>
              <a:t>california  temperatures </a:t>
            </a:r>
            <a:r>
              <a:rPr dirty="0" sz="4500" spc="-200" b="1">
                <a:solidFill>
                  <a:srgbClr val="50739D"/>
                </a:solidFill>
                <a:latin typeface="Verdana"/>
                <a:cs typeface="Verdana"/>
              </a:rPr>
              <a:t>as </a:t>
            </a:r>
            <a:r>
              <a:rPr dirty="0" sz="4500" spc="-70" b="1">
                <a:solidFill>
                  <a:srgbClr val="50739D"/>
                </a:solidFill>
                <a:latin typeface="Verdana"/>
                <a:cs typeface="Verdana"/>
              </a:rPr>
              <a:t>high </a:t>
            </a:r>
            <a:r>
              <a:rPr dirty="0" sz="4500" spc="-200" b="1">
                <a:solidFill>
                  <a:srgbClr val="50739D"/>
                </a:solidFill>
                <a:latin typeface="Verdana"/>
                <a:cs typeface="Verdana"/>
              </a:rPr>
              <a:t>as</a:t>
            </a:r>
            <a:r>
              <a:rPr dirty="0" sz="4500" spc="-540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425" b="1">
                <a:solidFill>
                  <a:srgbClr val="50739D"/>
                </a:solidFill>
                <a:latin typeface="Verdana"/>
                <a:cs typeface="Verdana"/>
              </a:rPr>
              <a:t>52°C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058" y="862441"/>
            <a:ext cx="3543935" cy="711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0" spc="-100">
                <a:solidFill>
                  <a:srgbClr val="50739D"/>
                </a:solidFill>
              </a:rPr>
              <a:t>Geographic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384319" y="380999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247604"/>
                </a:moveTo>
                <a:lnTo>
                  <a:pt x="0" y="0"/>
                </a:lnTo>
                <a:lnTo>
                  <a:pt x="247649" y="0"/>
                </a:lnTo>
                <a:lnTo>
                  <a:pt x="0" y="247604"/>
                </a:lnTo>
                <a:close/>
              </a:path>
            </a:pathLst>
          </a:custGeom>
          <a:solidFill>
            <a:srgbClr val="82A2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2568" y="1580567"/>
            <a:ext cx="3532504" cy="180975"/>
          </a:xfrm>
          <a:custGeom>
            <a:avLst/>
            <a:gdLst/>
            <a:ahLst/>
            <a:cxnLst/>
            <a:rect l="l" t="t" r="r" b="b"/>
            <a:pathLst>
              <a:path w="3532504" h="180975">
                <a:moveTo>
                  <a:pt x="3532156" y="180975"/>
                </a:moveTo>
                <a:lnTo>
                  <a:pt x="0" y="180975"/>
                </a:lnTo>
                <a:lnTo>
                  <a:pt x="0" y="0"/>
                </a:lnTo>
                <a:lnTo>
                  <a:pt x="3532156" y="0"/>
                </a:lnTo>
                <a:lnTo>
                  <a:pt x="3532156" y="180975"/>
                </a:lnTo>
                <a:close/>
              </a:path>
            </a:pathLst>
          </a:custGeom>
          <a:solidFill>
            <a:srgbClr val="F4C2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440197" y="6433656"/>
            <a:ext cx="2829259" cy="3853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9923" y="2995610"/>
            <a:ext cx="180975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9923" y="4386260"/>
            <a:ext cx="1809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49923" y="5776910"/>
            <a:ext cx="1809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9923" y="7167560"/>
            <a:ext cx="1809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65257" y="2678491"/>
            <a:ext cx="10288270" cy="488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0" spc="-110" b="1">
                <a:solidFill>
                  <a:srgbClr val="50739D"/>
                </a:solidFill>
                <a:latin typeface="Verdana"/>
                <a:cs typeface="Verdana"/>
              </a:rPr>
              <a:t>south </a:t>
            </a:r>
            <a:r>
              <a:rPr dirty="0" sz="4500" spc="-90" b="1">
                <a:solidFill>
                  <a:srgbClr val="50739D"/>
                </a:solidFill>
                <a:latin typeface="Verdana"/>
                <a:cs typeface="Verdana"/>
              </a:rPr>
              <a:t>of</a:t>
            </a:r>
            <a:r>
              <a:rPr dirty="0" sz="4500" spc="-35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125" b="1">
                <a:solidFill>
                  <a:srgbClr val="50739D"/>
                </a:solidFill>
                <a:latin typeface="Verdana"/>
                <a:cs typeface="Verdana"/>
              </a:rPr>
              <a:t>america</a:t>
            </a:r>
            <a:endParaRPr sz="4500">
              <a:latin typeface="Verdana"/>
              <a:cs typeface="Verdana"/>
            </a:endParaRPr>
          </a:p>
          <a:p>
            <a:pPr marL="12700" marR="5080">
              <a:lnSpc>
                <a:spcPts val="10950"/>
              </a:lnSpc>
              <a:spcBef>
                <a:spcPts val="1290"/>
              </a:spcBef>
            </a:pPr>
            <a:r>
              <a:rPr dirty="0" sz="4500" spc="-110" b="1">
                <a:solidFill>
                  <a:srgbClr val="50739D"/>
                </a:solidFill>
                <a:latin typeface="Verdana"/>
                <a:cs typeface="Verdana"/>
              </a:rPr>
              <a:t>south </a:t>
            </a:r>
            <a:r>
              <a:rPr dirty="0" sz="4500" spc="-90" b="1">
                <a:solidFill>
                  <a:srgbClr val="50739D"/>
                </a:solidFill>
                <a:latin typeface="Verdana"/>
                <a:cs typeface="Verdana"/>
              </a:rPr>
              <a:t>of </a:t>
            </a:r>
            <a:r>
              <a:rPr dirty="0" sz="4500" spc="-80" b="1">
                <a:solidFill>
                  <a:srgbClr val="50739D"/>
                </a:solidFill>
                <a:latin typeface="Verdana"/>
                <a:cs typeface="Verdana"/>
              </a:rPr>
              <a:t>the </a:t>
            </a:r>
            <a:r>
              <a:rPr dirty="0" sz="4500" spc="-345" b="1">
                <a:solidFill>
                  <a:srgbClr val="50739D"/>
                </a:solidFill>
                <a:latin typeface="Verdana"/>
                <a:cs typeface="Verdana"/>
              </a:rPr>
              <a:t>38 </a:t>
            </a:r>
            <a:r>
              <a:rPr dirty="0" sz="4500" spc="-95" b="1">
                <a:solidFill>
                  <a:srgbClr val="50739D"/>
                </a:solidFill>
                <a:latin typeface="Verdana"/>
                <a:cs typeface="Verdana"/>
              </a:rPr>
              <a:t>degree latitude  </a:t>
            </a:r>
            <a:r>
              <a:rPr dirty="0" sz="4500" spc="-145" b="1">
                <a:solidFill>
                  <a:srgbClr val="50739D"/>
                </a:solidFill>
                <a:latin typeface="Verdana"/>
                <a:cs typeface="Verdana"/>
              </a:rPr>
              <a:t>for </a:t>
            </a:r>
            <a:r>
              <a:rPr dirty="0" sz="4500" spc="-150" b="1">
                <a:solidFill>
                  <a:srgbClr val="50739D"/>
                </a:solidFill>
                <a:latin typeface="Verdana"/>
                <a:cs typeface="Verdana"/>
              </a:rPr>
              <a:t>instance: </a:t>
            </a:r>
            <a:r>
              <a:rPr dirty="0" sz="4500" spc="-120" b="1">
                <a:solidFill>
                  <a:srgbClr val="50739D"/>
                </a:solidFill>
                <a:latin typeface="Verdana"/>
                <a:cs typeface="Verdana"/>
              </a:rPr>
              <a:t>Silicon </a:t>
            </a:r>
            <a:r>
              <a:rPr dirty="0" sz="4500" spc="-175" b="1">
                <a:solidFill>
                  <a:srgbClr val="50739D"/>
                </a:solidFill>
                <a:latin typeface="Verdana"/>
                <a:cs typeface="Verdana"/>
              </a:rPr>
              <a:t>valley,</a:t>
            </a:r>
            <a:r>
              <a:rPr dirty="0" sz="4500" spc="-51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130" b="1">
                <a:solidFill>
                  <a:srgbClr val="50739D"/>
                </a:solidFill>
                <a:latin typeface="Verdana"/>
                <a:cs typeface="Verdana"/>
              </a:rPr>
              <a:t>florida  </a:t>
            </a:r>
            <a:r>
              <a:rPr dirty="0" sz="4500" spc="-100" b="1">
                <a:solidFill>
                  <a:srgbClr val="50739D"/>
                </a:solidFill>
                <a:latin typeface="Verdana"/>
                <a:cs typeface="Verdana"/>
              </a:rPr>
              <a:t>little </a:t>
            </a:r>
            <a:r>
              <a:rPr dirty="0" sz="4500" spc="-90" b="1">
                <a:solidFill>
                  <a:srgbClr val="50739D"/>
                </a:solidFill>
                <a:latin typeface="Verdana"/>
                <a:cs typeface="Verdana"/>
              </a:rPr>
              <a:t>inhabited </a:t>
            </a:r>
            <a:r>
              <a:rPr dirty="0" sz="4500" spc="-110" b="1">
                <a:solidFill>
                  <a:srgbClr val="50739D"/>
                </a:solidFill>
                <a:latin typeface="Verdana"/>
                <a:cs typeface="Verdana"/>
              </a:rPr>
              <a:t>in </a:t>
            </a:r>
            <a:r>
              <a:rPr dirty="0" sz="4500" spc="-185" b="1">
                <a:solidFill>
                  <a:srgbClr val="50739D"/>
                </a:solidFill>
                <a:latin typeface="Verdana"/>
                <a:cs typeface="Verdana"/>
              </a:rPr>
              <a:t>rural</a:t>
            </a:r>
            <a:r>
              <a:rPr dirty="0" sz="4500" spc="-640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190" b="1">
                <a:solidFill>
                  <a:srgbClr val="50739D"/>
                </a:solidFill>
                <a:latin typeface="Verdana"/>
                <a:cs typeface="Verdana"/>
              </a:rPr>
              <a:t>aeras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319" y="381002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247604"/>
                </a:moveTo>
                <a:lnTo>
                  <a:pt x="0" y="0"/>
                </a:lnTo>
                <a:lnTo>
                  <a:pt x="247649" y="0"/>
                </a:lnTo>
                <a:lnTo>
                  <a:pt x="0" y="247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74873" y="2751191"/>
            <a:ext cx="13935089" cy="710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988765"/>
            <a:ext cx="1325880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0" spc="20" b="1">
                <a:solidFill>
                  <a:srgbClr val="50739D"/>
                </a:solidFill>
                <a:latin typeface="Verdana"/>
                <a:cs typeface="Verdana"/>
              </a:rPr>
              <a:t>M</a:t>
            </a:r>
            <a:r>
              <a:rPr dirty="0" sz="4500" spc="-190" b="1">
                <a:solidFill>
                  <a:srgbClr val="50739D"/>
                </a:solidFill>
                <a:latin typeface="Verdana"/>
                <a:cs typeface="Verdana"/>
              </a:rPr>
              <a:t>a</a:t>
            </a:r>
            <a:r>
              <a:rPr dirty="0" sz="4500" spc="-25" b="1">
                <a:solidFill>
                  <a:srgbClr val="50739D"/>
                </a:solidFill>
                <a:latin typeface="Verdana"/>
                <a:cs typeface="Verdana"/>
              </a:rPr>
              <a:t>p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029" y="1706895"/>
            <a:ext cx="1456690" cy="180975"/>
          </a:xfrm>
          <a:custGeom>
            <a:avLst/>
            <a:gdLst/>
            <a:ahLst/>
            <a:cxnLst/>
            <a:rect l="l" t="t" r="r" b="b"/>
            <a:pathLst>
              <a:path w="1456689" h="180975">
                <a:moveTo>
                  <a:pt x="1456666" y="180975"/>
                </a:moveTo>
                <a:lnTo>
                  <a:pt x="0" y="180975"/>
                </a:lnTo>
                <a:lnTo>
                  <a:pt x="0" y="0"/>
                </a:lnTo>
                <a:lnTo>
                  <a:pt x="1456666" y="0"/>
                </a:lnTo>
                <a:lnTo>
                  <a:pt x="1456666" y="180975"/>
                </a:lnTo>
                <a:close/>
              </a:path>
            </a:pathLst>
          </a:custGeom>
          <a:solidFill>
            <a:srgbClr val="F4C27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319" y="380999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247604"/>
                </a:moveTo>
                <a:lnTo>
                  <a:pt x="0" y="0"/>
                </a:lnTo>
                <a:lnTo>
                  <a:pt x="247649" y="0"/>
                </a:lnTo>
                <a:lnTo>
                  <a:pt x="0" y="247604"/>
                </a:lnTo>
                <a:close/>
              </a:path>
            </a:pathLst>
          </a:custGeom>
          <a:solidFill>
            <a:srgbClr val="507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88762"/>
            <a:ext cx="2219960" cy="711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0" spc="-150">
                <a:solidFill>
                  <a:srgbClr val="50739D"/>
                </a:solidFill>
              </a:rPr>
              <a:t>History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1029419" y="1706888"/>
            <a:ext cx="2332355" cy="219075"/>
          </a:xfrm>
          <a:custGeom>
            <a:avLst/>
            <a:gdLst/>
            <a:ahLst/>
            <a:cxnLst/>
            <a:rect l="l" t="t" r="r" b="b"/>
            <a:pathLst>
              <a:path w="2332354" h="219075">
                <a:moveTo>
                  <a:pt x="2332181" y="219075"/>
                </a:moveTo>
                <a:lnTo>
                  <a:pt x="0" y="219075"/>
                </a:lnTo>
                <a:lnTo>
                  <a:pt x="0" y="0"/>
                </a:lnTo>
                <a:lnTo>
                  <a:pt x="2332181" y="0"/>
                </a:lnTo>
                <a:lnTo>
                  <a:pt x="2332181" y="219075"/>
                </a:lnTo>
                <a:close/>
              </a:path>
            </a:pathLst>
          </a:custGeom>
          <a:solidFill>
            <a:srgbClr val="F4C2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0330" y="436929"/>
            <a:ext cx="1627164" cy="2536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28085" y="2842784"/>
            <a:ext cx="180975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28085" y="4928759"/>
            <a:ext cx="1809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28085" y="6319409"/>
            <a:ext cx="1809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28085" y="7710058"/>
            <a:ext cx="1809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43420" y="2525664"/>
            <a:ext cx="12304395" cy="627380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46990">
              <a:lnSpc>
                <a:spcPct val="101400"/>
              </a:lnSpc>
              <a:spcBef>
                <a:spcPts val="20"/>
              </a:spcBef>
            </a:pPr>
            <a:r>
              <a:rPr dirty="0" sz="4500" spc="-135" b="1">
                <a:solidFill>
                  <a:srgbClr val="50739D"/>
                </a:solidFill>
                <a:latin typeface="Verdana"/>
                <a:cs typeface="Verdana"/>
              </a:rPr>
              <a:t>The </a:t>
            </a:r>
            <a:r>
              <a:rPr dirty="0" sz="4500" spc="-120" b="1">
                <a:solidFill>
                  <a:srgbClr val="50739D"/>
                </a:solidFill>
                <a:latin typeface="Verdana"/>
                <a:cs typeface="Verdana"/>
              </a:rPr>
              <a:t>term </a:t>
            </a:r>
            <a:r>
              <a:rPr dirty="0" sz="4500" spc="-260" b="1">
                <a:solidFill>
                  <a:srgbClr val="50739D"/>
                </a:solidFill>
                <a:latin typeface="Verdana"/>
                <a:cs typeface="Verdana"/>
              </a:rPr>
              <a:t>"Sun </a:t>
            </a:r>
            <a:r>
              <a:rPr dirty="0" sz="4500" spc="-170" b="1">
                <a:solidFill>
                  <a:srgbClr val="50739D"/>
                </a:solidFill>
                <a:latin typeface="Verdana"/>
                <a:cs typeface="Verdana"/>
              </a:rPr>
              <a:t>Belt" </a:t>
            </a:r>
            <a:r>
              <a:rPr dirty="0" sz="4500" spc="-175" b="1">
                <a:solidFill>
                  <a:srgbClr val="50739D"/>
                </a:solidFill>
                <a:latin typeface="Verdana"/>
                <a:cs typeface="Verdana"/>
              </a:rPr>
              <a:t>is </a:t>
            </a:r>
            <a:r>
              <a:rPr dirty="0" sz="4500" spc="-140" b="1">
                <a:solidFill>
                  <a:srgbClr val="50739D"/>
                </a:solidFill>
                <a:latin typeface="Verdana"/>
                <a:cs typeface="Verdana"/>
              </a:rPr>
              <a:t>said </a:t>
            </a:r>
            <a:r>
              <a:rPr dirty="0" sz="4500" spc="-70" b="1">
                <a:solidFill>
                  <a:srgbClr val="50739D"/>
                </a:solidFill>
                <a:latin typeface="Verdana"/>
                <a:cs typeface="Verdana"/>
              </a:rPr>
              <a:t>to </a:t>
            </a:r>
            <a:r>
              <a:rPr dirty="0" sz="4500" spc="-130" b="1">
                <a:solidFill>
                  <a:srgbClr val="50739D"/>
                </a:solidFill>
                <a:latin typeface="Verdana"/>
                <a:cs typeface="Verdana"/>
              </a:rPr>
              <a:t>have</a:t>
            </a:r>
            <a:r>
              <a:rPr dirty="0" sz="4500" spc="-79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80" b="1">
                <a:solidFill>
                  <a:srgbClr val="50739D"/>
                </a:solidFill>
                <a:latin typeface="Verdana"/>
                <a:cs typeface="Verdana"/>
              </a:rPr>
              <a:t>been  </a:t>
            </a:r>
            <a:r>
              <a:rPr dirty="0" sz="4500" spc="-65" b="1">
                <a:solidFill>
                  <a:srgbClr val="50739D"/>
                </a:solidFill>
                <a:latin typeface="Verdana"/>
                <a:cs typeface="Verdana"/>
              </a:rPr>
              <a:t>coined </a:t>
            </a:r>
            <a:r>
              <a:rPr dirty="0" sz="4500" spc="-110" b="1">
                <a:solidFill>
                  <a:srgbClr val="50739D"/>
                </a:solidFill>
                <a:latin typeface="Verdana"/>
                <a:cs typeface="Verdana"/>
              </a:rPr>
              <a:t>in </a:t>
            </a:r>
            <a:r>
              <a:rPr dirty="0" sz="4500" spc="-560" b="1">
                <a:solidFill>
                  <a:srgbClr val="50739D"/>
                </a:solidFill>
                <a:latin typeface="Verdana"/>
                <a:cs typeface="Verdana"/>
              </a:rPr>
              <a:t>1969 </a:t>
            </a:r>
            <a:r>
              <a:rPr dirty="0" sz="4500" spc="-85" b="1">
                <a:solidFill>
                  <a:srgbClr val="50739D"/>
                </a:solidFill>
                <a:latin typeface="Verdana"/>
                <a:cs typeface="Verdana"/>
              </a:rPr>
              <a:t>by </a:t>
            </a:r>
            <a:r>
              <a:rPr dirty="0" sz="4500" spc="-150" b="1">
                <a:solidFill>
                  <a:srgbClr val="50739D"/>
                </a:solidFill>
                <a:latin typeface="Verdana"/>
                <a:cs typeface="Verdana"/>
              </a:rPr>
              <a:t>writer </a:t>
            </a:r>
            <a:r>
              <a:rPr dirty="0" sz="4500" spc="-114" b="1">
                <a:solidFill>
                  <a:srgbClr val="50739D"/>
                </a:solidFill>
                <a:latin typeface="Verdana"/>
                <a:cs typeface="Verdana"/>
              </a:rPr>
              <a:t>Kevin</a:t>
            </a:r>
            <a:r>
              <a:rPr dirty="0" sz="4500" spc="-41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110" b="1">
                <a:solidFill>
                  <a:srgbClr val="50739D"/>
                </a:solidFill>
                <a:latin typeface="Verdana"/>
                <a:cs typeface="Verdana"/>
              </a:rPr>
              <a:t>Phillips</a:t>
            </a:r>
            <a:endParaRPr sz="4500">
              <a:latin typeface="Verdana"/>
              <a:cs typeface="Verdana"/>
            </a:endParaRPr>
          </a:p>
          <a:p>
            <a:pPr marL="12700" marR="5080">
              <a:lnSpc>
                <a:spcPts val="10950"/>
              </a:lnSpc>
              <a:spcBef>
                <a:spcPts val="1290"/>
              </a:spcBef>
            </a:pPr>
            <a:r>
              <a:rPr dirty="0" sz="4500" spc="-100" b="1">
                <a:solidFill>
                  <a:srgbClr val="50739D"/>
                </a:solidFill>
                <a:latin typeface="Verdana"/>
                <a:cs typeface="Verdana"/>
              </a:rPr>
              <a:t>continously </a:t>
            </a:r>
            <a:r>
              <a:rPr dirty="0" sz="4500" spc="-55" b="1">
                <a:solidFill>
                  <a:srgbClr val="50739D"/>
                </a:solidFill>
                <a:latin typeface="Verdana"/>
                <a:cs typeface="Verdana"/>
              </a:rPr>
              <a:t>becoming </a:t>
            </a:r>
            <a:r>
              <a:rPr dirty="0" sz="4500" spc="-130" b="1">
                <a:solidFill>
                  <a:srgbClr val="50739D"/>
                </a:solidFill>
                <a:latin typeface="Verdana"/>
                <a:cs typeface="Verdana"/>
              </a:rPr>
              <a:t>more </a:t>
            </a:r>
            <a:r>
              <a:rPr dirty="0" sz="4500" spc="-120" b="1">
                <a:solidFill>
                  <a:srgbClr val="50739D"/>
                </a:solidFill>
                <a:latin typeface="Verdana"/>
                <a:cs typeface="Verdana"/>
              </a:rPr>
              <a:t>popular  </a:t>
            </a:r>
            <a:r>
              <a:rPr dirty="0" sz="4500" spc="-114" b="1">
                <a:solidFill>
                  <a:srgbClr val="50739D"/>
                </a:solidFill>
                <a:latin typeface="Verdana"/>
                <a:cs typeface="Verdana"/>
              </a:rPr>
              <a:t>grew </a:t>
            </a:r>
            <a:r>
              <a:rPr dirty="0" sz="4500" spc="-155" b="1">
                <a:solidFill>
                  <a:srgbClr val="50739D"/>
                </a:solidFill>
                <a:latin typeface="Verdana"/>
                <a:cs typeface="Verdana"/>
              </a:rPr>
              <a:t>via </a:t>
            </a:r>
            <a:r>
              <a:rPr dirty="0" sz="4500" spc="-110" b="1">
                <a:solidFill>
                  <a:srgbClr val="50739D"/>
                </a:solidFill>
                <a:latin typeface="Verdana"/>
                <a:cs typeface="Verdana"/>
              </a:rPr>
              <a:t>migration in </a:t>
            </a:r>
            <a:r>
              <a:rPr dirty="0" sz="4500" spc="-80" b="1">
                <a:solidFill>
                  <a:srgbClr val="50739D"/>
                </a:solidFill>
                <a:latin typeface="Verdana"/>
                <a:cs typeface="Verdana"/>
              </a:rPr>
              <a:t>the</a:t>
            </a:r>
            <a:r>
              <a:rPr dirty="0" sz="4500" spc="-67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475" b="1">
                <a:solidFill>
                  <a:srgbClr val="50739D"/>
                </a:solidFill>
                <a:latin typeface="Verdana"/>
                <a:cs typeface="Verdana"/>
              </a:rPr>
              <a:t>1970s</a:t>
            </a:r>
            <a:endParaRPr sz="4500">
              <a:latin typeface="Verdana"/>
              <a:cs typeface="Verdana"/>
            </a:endParaRPr>
          </a:p>
          <a:p>
            <a:pPr marL="12700" marR="5080">
              <a:lnSpc>
                <a:spcPct val="101400"/>
              </a:lnSpc>
              <a:spcBef>
                <a:spcPts val="4185"/>
              </a:spcBef>
            </a:pPr>
            <a:r>
              <a:rPr dirty="0" sz="4500" spc="-114" b="1">
                <a:solidFill>
                  <a:srgbClr val="50739D"/>
                </a:solidFill>
                <a:latin typeface="Verdana"/>
                <a:cs typeface="Verdana"/>
              </a:rPr>
              <a:t>problems </a:t>
            </a:r>
            <a:r>
              <a:rPr dirty="0" sz="4500" spc="-110" b="1">
                <a:solidFill>
                  <a:srgbClr val="50739D"/>
                </a:solidFill>
                <a:latin typeface="Verdana"/>
                <a:cs typeface="Verdana"/>
              </a:rPr>
              <a:t>in </a:t>
            </a:r>
            <a:r>
              <a:rPr dirty="0" sz="4500" spc="-80" b="1">
                <a:solidFill>
                  <a:srgbClr val="50739D"/>
                </a:solidFill>
                <a:latin typeface="Verdana"/>
                <a:cs typeface="Verdana"/>
              </a:rPr>
              <a:t>the </a:t>
            </a:r>
            <a:r>
              <a:rPr dirty="0" sz="4500" spc="-440" b="1">
                <a:solidFill>
                  <a:srgbClr val="50739D"/>
                </a:solidFill>
                <a:latin typeface="Verdana"/>
                <a:cs typeface="Verdana"/>
              </a:rPr>
              <a:t>1980s </a:t>
            </a:r>
            <a:r>
              <a:rPr dirty="0" sz="4500" spc="-95" b="1">
                <a:solidFill>
                  <a:srgbClr val="50739D"/>
                </a:solidFill>
                <a:latin typeface="Verdana"/>
                <a:cs typeface="Verdana"/>
              </a:rPr>
              <a:t>and </a:t>
            </a:r>
            <a:r>
              <a:rPr dirty="0" sz="4500" spc="-459" b="1">
                <a:solidFill>
                  <a:srgbClr val="50739D"/>
                </a:solidFill>
                <a:latin typeface="Verdana"/>
                <a:cs typeface="Verdana"/>
              </a:rPr>
              <a:t>1990s </a:t>
            </a:r>
            <a:r>
              <a:rPr dirty="0" sz="4500" spc="-85" b="1">
                <a:solidFill>
                  <a:srgbClr val="50739D"/>
                </a:solidFill>
                <a:latin typeface="Verdana"/>
                <a:cs typeface="Verdana"/>
              </a:rPr>
              <a:t>such</a:t>
            </a:r>
            <a:r>
              <a:rPr dirty="0" sz="4500" spc="-35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200" b="1">
                <a:solidFill>
                  <a:srgbClr val="50739D"/>
                </a:solidFill>
                <a:latin typeface="Verdana"/>
                <a:cs typeface="Verdana"/>
              </a:rPr>
              <a:t>as  </a:t>
            </a:r>
            <a:r>
              <a:rPr dirty="0" sz="4500" spc="-120" b="1">
                <a:solidFill>
                  <a:srgbClr val="50739D"/>
                </a:solidFill>
                <a:latin typeface="Verdana"/>
                <a:cs typeface="Verdana"/>
              </a:rPr>
              <a:t>lowest </a:t>
            </a:r>
            <a:r>
              <a:rPr dirty="0" sz="4500" spc="-130" b="1">
                <a:solidFill>
                  <a:srgbClr val="50739D"/>
                </a:solidFill>
                <a:latin typeface="Verdana"/>
                <a:cs typeface="Verdana"/>
              </a:rPr>
              <a:t>per </a:t>
            </a:r>
            <a:r>
              <a:rPr dirty="0" sz="4500" spc="-90" b="1">
                <a:solidFill>
                  <a:srgbClr val="50739D"/>
                </a:solidFill>
                <a:latin typeface="Verdana"/>
                <a:cs typeface="Verdana"/>
              </a:rPr>
              <a:t>capita </a:t>
            </a:r>
            <a:r>
              <a:rPr dirty="0" sz="4500" spc="-75" b="1">
                <a:solidFill>
                  <a:srgbClr val="50739D"/>
                </a:solidFill>
                <a:latin typeface="Verdana"/>
                <a:cs typeface="Verdana"/>
              </a:rPr>
              <a:t>income </a:t>
            </a:r>
            <a:r>
              <a:rPr dirty="0" sz="4500" spc="-110" b="1">
                <a:solidFill>
                  <a:srgbClr val="50739D"/>
                </a:solidFill>
                <a:latin typeface="Verdana"/>
                <a:cs typeface="Verdana"/>
              </a:rPr>
              <a:t>in </a:t>
            </a:r>
            <a:r>
              <a:rPr dirty="0" sz="4500" spc="-80" b="1">
                <a:solidFill>
                  <a:srgbClr val="50739D"/>
                </a:solidFill>
                <a:latin typeface="Verdana"/>
                <a:cs typeface="Verdana"/>
              </a:rPr>
              <a:t>the</a:t>
            </a:r>
            <a:r>
              <a:rPr dirty="0" sz="4500" spc="-85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210" b="1">
                <a:solidFill>
                  <a:srgbClr val="50739D"/>
                </a:solidFill>
                <a:latin typeface="Verdana"/>
                <a:cs typeface="Verdana"/>
              </a:rPr>
              <a:t>US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319" y="380999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247604"/>
                </a:moveTo>
                <a:lnTo>
                  <a:pt x="0" y="0"/>
                </a:lnTo>
                <a:lnTo>
                  <a:pt x="247649" y="0"/>
                </a:lnTo>
                <a:lnTo>
                  <a:pt x="0" y="247604"/>
                </a:lnTo>
                <a:close/>
              </a:path>
            </a:pathLst>
          </a:custGeom>
          <a:solidFill>
            <a:srgbClr val="82A2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88762"/>
            <a:ext cx="3368040" cy="711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0" spc="-90">
                <a:solidFill>
                  <a:srgbClr val="50739D"/>
                </a:solidFill>
              </a:rPr>
              <a:t>Population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1029443" y="1706888"/>
            <a:ext cx="3370579" cy="180975"/>
          </a:xfrm>
          <a:custGeom>
            <a:avLst/>
            <a:gdLst/>
            <a:ahLst/>
            <a:cxnLst/>
            <a:rect l="l" t="t" r="r" b="b"/>
            <a:pathLst>
              <a:path w="3370579" h="180975">
                <a:moveTo>
                  <a:pt x="3370362" y="180975"/>
                </a:moveTo>
                <a:lnTo>
                  <a:pt x="0" y="180975"/>
                </a:lnTo>
                <a:lnTo>
                  <a:pt x="0" y="0"/>
                </a:lnTo>
                <a:lnTo>
                  <a:pt x="3370362" y="0"/>
                </a:lnTo>
                <a:lnTo>
                  <a:pt x="3370362" y="180975"/>
                </a:lnTo>
                <a:close/>
              </a:path>
            </a:pathLst>
          </a:custGeom>
          <a:solidFill>
            <a:srgbClr val="F4C2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293042" y="6661952"/>
            <a:ext cx="1325880" cy="1334770"/>
          </a:xfrm>
          <a:custGeom>
            <a:avLst/>
            <a:gdLst/>
            <a:ahLst/>
            <a:cxnLst/>
            <a:rect l="l" t="t" r="r" b="b"/>
            <a:pathLst>
              <a:path w="1325880" h="1334770">
                <a:moveTo>
                  <a:pt x="665418" y="1334458"/>
                </a:moveTo>
                <a:lnTo>
                  <a:pt x="617749" y="1332910"/>
                </a:lnTo>
                <a:lnTo>
                  <a:pt x="570966" y="1328016"/>
                </a:lnTo>
                <a:lnTo>
                  <a:pt x="525186" y="1319894"/>
                </a:lnTo>
                <a:lnTo>
                  <a:pt x="480524" y="1308662"/>
                </a:lnTo>
                <a:lnTo>
                  <a:pt x="437098" y="1294439"/>
                </a:lnTo>
                <a:lnTo>
                  <a:pt x="395025" y="1277342"/>
                </a:lnTo>
                <a:lnTo>
                  <a:pt x="354422" y="1257490"/>
                </a:lnTo>
                <a:lnTo>
                  <a:pt x="315405" y="1235001"/>
                </a:lnTo>
                <a:lnTo>
                  <a:pt x="278092" y="1209993"/>
                </a:lnTo>
                <a:lnTo>
                  <a:pt x="242599" y="1182584"/>
                </a:lnTo>
                <a:lnTo>
                  <a:pt x="209043" y="1152893"/>
                </a:lnTo>
                <a:lnTo>
                  <a:pt x="177541" y="1121037"/>
                </a:lnTo>
                <a:lnTo>
                  <a:pt x="148209" y="1087136"/>
                </a:lnTo>
                <a:lnTo>
                  <a:pt x="121166" y="1051306"/>
                </a:lnTo>
                <a:lnTo>
                  <a:pt x="96527" y="1013666"/>
                </a:lnTo>
                <a:lnTo>
                  <a:pt x="74409" y="974335"/>
                </a:lnTo>
                <a:lnTo>
                  <a:pt x="54929" y="933430"/>
                </a:lnTo>
                <a:lnTo>
                  <a:pt x="38205" y="891070"/>
                </a:lnTo>
                <a:lnTo>
                  <a:pt x="24353" y="847372"/>
                </a:lnTo>
                <a:lnTo>
                  <a:pt x="13489" y="802456"/>
                </a:lnTo>
                <a:lnTo>
                  <a:pt x="5731" y="756439"/>
                </a:lnTo>
                <a:lnTo>
                  <a:pt x="1196" y="709439"/>
                </a:lnTo>
                <a:lnTo>
                  <a:pt x="0" y="661575"/>
                </a:lnTo>
                <a:lnTo>
                  <a:pt x="2147" y="614027"/>
                </a:lnTo>
                <a:lnTo>
                  <a:pt x="7503" y="567420"/>
                </a:lnTo>
                <a:lnTo>
                  <a:pt x="15955" y="521863"/>
                </a:lnTo>
                <a:lnTo>
                  <a:pt x="27395" y="477466"/>
                </a:lnTo>
                <a:lnTo>
                  <a:pt x="41712" y="434338"/>
                </a:lnTo>
                <a:lnTo>
                  <a:pt x="58796" y="392590"/>
                </a:lnTo>
                <a:lnTo>
                  <a:pt x="78536" y="352330"/>
                </a:lnTo>
                <a:lnTo>
                  <a:pt x="100823" y="313668"/>
                </a:lnTo>
                <a:lnTo>
                  <a:pt x="125545" y="276713"/>
                </a:lnTo>
                <a:lnTo>
                  <a:pt x="152593" y="241576"/>
                </a:lnTo>
                <a:lnTo>
                  <a:pt x="181856" y="208366"/>
                </a:lnTo>
                <a:lnTo>
                  <a:pt x="213225" y="177192"/>
                </a:lnTo>
                <a:lnTo>
                  <a:pt x="246589" y="148164"/>
                </a:lnTo>
                <a:lnTo>
                  <a:pt x="281837" y="121391"/>
                </a:lnTo>
                <a:lnTo>
                  <a:pt x="318860" y="96983"/>
                </a:lnTo>
                <a:lnTo>
                  <a:pt x="357547" y="75049"/>
                </a:lnTo>
                <a:lnTo>
                  <a:pt x="397788" y="55699"/>
                </a:lnTo>
                <a:lnTo>
                  <a:pt x="439473" y="39043"/>
                </a:lnTo>
                <a:lnTo>
                  <a:pt x="482492" y="25190"/>
                </a:lnTo>
                <a:lnTo>
                  <a:pt x="526733" y="14250"/>
                </a:lnTo>
                <a:lnTo>
                  <a:pt x="572088" y="6331"/>
                </a:lnTo>
                <a:lnTo>
                  <a:pt x="618445" y="1545"/>
                </a:lnTo>
                <a:lnTo>
                  <a:pt x="665695" y="0"/>
                </a:lnTo>
                <a:lnTo>
                  <a:pt x="712756" y="1790"/>
                </a:lnTo>
                <a:lnTo>
                  <a:pt x="758938" y="6852"/>
                </a:lnTo>
                <a:lnTo>
                  <a:pt x="804128" y="15072"/>
                </a:lnTo>
                <a:lnTo>
                  <a:pt x="848212" y="26336"/>
                </a:lnTo>
                <a:lnTo>
                  <a:pt x="891078" y="40530"/>
                </a:lnTo>
                <a:lnTo>
                  <a:pt x="932614" y="57540"/>
                </a:lnTo>
                <a:lnTo>
                  <a:pt x="972706" y="77252"/>
                </a:lnTo>
                <a:lnTo>
                  <a:pt x="1011241" y="99551"/>
                </a:lnTo>
                <a:lnTo>
                  <a:pt x="1048107" y="124325"/>
                </a:lnTo>
                <a:lnTo>
                  <a:pt x="1083190" y="151458"/>
                </a:lnTo>
                <a:lnTo>
                  <a:pt x="1116379" y="180837"/>
                </a:lnTo>
                <a:lnTo>
                  <a:pt x="1147559" y="212347"/>
                </a:lnTo>
                <a:lnTo>
                  <a:pt x="1176618" y="245876"/>
                </a:lnTo>
                <a:lnTo>
                  <a:pt x="1203444" y="281308"/>
                </a:lnTo>
                <a:lnTo>
                  <a:pt x="1227923" y="318529"/>
                </a:lnTo>
                <a:lnTo>
                  <a:pt x="1249942" y="357426"/>
                </a:lnTo>
                <a:lnTo>
                  <a:pt x="1269389" y="397885"/>
                </a:lnTo>
                <a:lnTo>
                  <a:pt x="1286151" y="439791"/>
                </a:lnTo>
                <a:lnTo>
                  <a:pt x="1300115" y="483031"/>
                </a:lnTo>
                <a:lnTo>
                  <a:pt x="1311167" y="527490"/>
                </a:lnTo>
                <a:lnTo>
                  <a:pt x="1319196" y="573055"/>
                </a:lnTo>
                <a:lnTo>
                  <a:pt x="1324089" y="619611"/>
                </a:lnTo>
                <a:lnTo>
                  <a:pt x="1325731" y="667044"/>
                </a:lnTo>
                <a:lnTo>
                  <a:pt x="1324052" y="714521"/>
                </a:lnTo>
                <a:lnTo>
                  <a:pt x="1319130" y="761112"/>
                </a:lnTo>
                <a:lnTo>
                  <a:pt x="1311079" y="806706"/>
                </a:lnTo>
                <a:lnTo>
                  <a:pt x="1300009" y="851188"/>
                </a:lnTo>
                <a:lnTo>
                  <a:pt x="1286033" y="894445"/>
                </a:lnTo>
                <a:lnTo>
                  <a:pt x="1269264" y="936364"/>
                </a:lnTo>
                <a:lnTo>
                  <a:pt x="1249813" y="976832"/>
                </a:lnTo>
                <a:lnTo>
                  <a:pt x="1227793" y="1015735"/>
                </a:lnTo>
                <a:lnTo>
                  <a:pt x="1203316" y="1052960"/>
                </a:lnTo>
                <a:lnTo>
                  <a:pt x="1176493" y="1088393"/>
                </a:lnTo>
                <a:lnTo>
                  <a:pt x="1147437" y="1121922"/>
                </a:lnTo>
                <a:lnTo>
                  <a:pt x="1116261" y="1153433"/>
                </a:lnTo>
                <a:lnTo>
                  <a:pt x="1083076" y="1182813"/>
                </a:lnTo>
                <a:lnTo>
                  <a:pt x="1047994" y="1209948"/>
                </a:lnTo>
                <a:lnTo>
                  <a:pt x="1011128" y="1234725"/>
                </a:lnTo>
                <a:lnTo>
                  <a:pt x="972590" y="1257031"/>
                </a:lnTo>
                <a:lnTo>
                  <a:pt x="932491" y="1276752"/>
                </a:lnTo>
                <a:lnTo>
                  <a:pt x="890945" y="1293775"/>
                </a:lnTo>
                <a:lnTo>
                  <a:pt x="848062" y="1307988"/>
                </a:lnTo>
                <a:lnTo>
                  <a:pt x="803956" y="1319275"/>
                </a:lnTo>
                <a:lnTo>
                  <a:pt x="758739" y="1327525"/>
                </a:lnTo>
                <a:lnTo>
                  <a:pt x="712522" y="1332624"/>
                </a:lnTo>
                <a:lnTo>
                  <a:pt x="665418" y="1334458"/>
                </a:lnTo>
                <a:close/>
              </a:path>
            </a:pathLst>
          </a:custGeom>
          <a:solidFill>
            <a:srgbClr val="F4B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86294" y="8134894"/>
            <a:ext cx="3302000" cy="2152650"/>
          </a:xfrm>
          <a:custGeom>
            <a:avLst/>
            <a:gdLst/>
            <a:ahLst/>
            <a:cxnLst/>
            <a:rect l="l" t="t" r="r" b="b"/>
            <a:pathLst>
              <a:path w="3302000" h="2152650">
                <a:moveTo>
                  <a:pt x="308342" y="1860671"/>
                </a:moveTo>
                <a:lnTo>
                  <a:pt x="237092" y="1845128"/>
                </a:lnTo>
                <a:lnTo>
                  <a:pt x="197032" y="1821361"/>
                </a:lnTo>
                <a:lnTo>
                  <a:pt x="152405" y="1787098"/>
                </a:lnTo>
                <a:lnTo>
                  <a:pt x="116244" y="1757108"/>
                </a:lnTo>
                <a:lnTo>
                  <a:pt x="80607" y="1726450"/>
                </a:lnTo>
                <a:lnTo>
                  <a:pt x="43439" y="1689420"/>
                </a:lnTo>
                <a:lnTo>
                  <a:pt x="17611" y="1654036"/>
                </a:lnTo>
                <a:lnTo>
                  <a:pt x="0" y="1584189"/>
                </a:lnTo>
                <a:lnTo>
                  <a:pt x="8225" y="1547719"/>
                </a:lnTo>
                <a:lnTo>
                  <a:pt x="27813" y="1508880"/>
                </a:lnTo>
                <a:lnTo>
                  <a:pt x="58767" y="1466669"/>
                </a:lnTo>
                <a:lnTo>
                  <a:pt x="481231" y="959250"/>
                </a:lnTo>
                <a:lnTo>
                  <a:pt x="807123" y="568887"/>
                </a:lnTo>
                <a:lnTo>
                  <a:pt x="970610" y="370422"/>
                </a:lnTo>
                <a:lnTo>
                  <a:pt x="1036444" y="291435"/>
                </a:lnTo>
                <a:lnTo>
                  <a:pt x="1069630" y="252187"/>
                </a:lnTo>
                <a:lnTo>
                  <a:pt x="1103055" y="213157"/>
                </a:lnTo>
                <a:lnTo>
                  <a:pt x="1136763" y="174385"/>
                </a:lnTo>
                <a:lnTo>
                  <a:pt x="1170797" y="135911"/>
                </a:lnTo>
                <a:lnTo>
                  <a:pt x="1205202" y="97774"/>
                </a:lnTo>
                <a:lnTo>
                  <a:pt x="1243494" y="63110"/>
                </a:lnTo>
                <a:lnTo>
                  <a:pt x="1289683" y="33631"/>
                </a:lnTo>
                <a:lnTo>
                  <a:pt x="1339376" y="12922"/>
                </a:lnTo>
                <a:lnTo>
                  <a:pt x="1388177" y="4571"/>
                </a:lnTo>
                <a:lnTo>
                  <a:pt x="1438988" y="3580"/>
                </a:lnTo>
                <a:lnTo>
                  <a:pt x="1896399" y="0"/>
                </a:lnTo>
                <a:lnTo>
                  <a:pt x="2562665" y="563"/>
                </a:lnTo>
                <a:lnTo>
                  <a:pt x="2605172" y="4149"/>
                </a:lnTo>
                <a:lnTo>
                  <a:pt x="2647444" y="16511"/>
                </a:lnTo>
                <a:lnTo>
                  <a:pt x="2685252" y="36761"/>
                </a:lnTo>
                <a:lnTo>
                  <a:pt x="2719732" y="64467"/>
                </a:lnTo>
                <a:lnTo>
                  <a:pt x="2752020" y="99194"/>
                </a:lnTo>
                <a:lnTo>
                  <a:pt x="3301705" y="759994"/>
                </a:lnTo>
                <a:lnTo>
                  <a:pt x="3301705" y="895297"/>
                </a:lnTo>
                <a:lnTo>
                  <a:pt x="2768964" y="895297"/>
                </a:lnTo>
                <a:lnTo>
                  <a:pt x="2768964" y="904463"/>
                </a:lnTo>
                <a:lnTo>
                  <a:pt x="1170524" y="904463"/>
                </a:lnTo>
                <a:lnTo>
                  <a:pt x="1120417" y="959292"/>
                </a:lnTo>
                <a:lnTo>
                  <a:pt x="1101766" y="979918"/>
                </a:lnTo>
                <a:lnTo>
                  <a:pt x="1085317" y="998917"/>
                </a:lnTo>
                <a:lnTo>
                  <a:pt x="449236" y="1760265"/>
                </a:lnTo>
                <a:lnTo>
                  <a:pt x="411190" y="1802118"/>
                </a:lnTo>
                <a:lnTo>
                  <a:pt x="375832" y="1832720"/>
                </a:lnTo>
                <a:lnTo>
                  <a:pt x="341953" y="1852195"/>
                </a:lnTo>
                <a:lnTo>
                  <a:pt x="308342" y="1860671"/>
                </a:lnTo>
                <a:close/>
              </a:path>
              <a:path w="3302000" h="2152650">
                <a:moveTo>
                  <a:pt x="2562665" y="563"/>
                </a:moveTo>
                <a:lnTo>
                  <a:pt x="2353937" y="563"/>
                </a:lnTo>
                <a:lnTo>
                  <a:pt x="2557298" y="110"/>
                </a:lnTo>
                <a:lnTo>
                  <a:pt x="2562665" y="563"/>
                </a:lnTo>
                <a:close/>
              </a:path>
              <a:path w="3302000" h="2152650">
                <a:moveTo>
                  <a:pt x="3301705" y="1522070"/>
                </a:moveTo>
                <a:lnTo>
                  <a:pt x="2854616" y="986677"/>
                </a:lnTo>
                <a:lnTo>
                  <a:pt x="2838344" y="968171"/>
                </a:lnTo>
                <a:lnTo>
                  <a:pt x="2819615" y="948258"/>
                </a:lnTo>
                <a:lnTo>
                  <a:pt x="2796973" y="924709"/>
                </a:lnTo>
                <a:lnTo>
                  <a:pt x="2768964" y="895297"/>
                </a:lnTo>
                <a:lnTo>
                  <a:pt x="3301705" y="895297"/>
                </a:lnTo>
                <a:lnTo>
                  <a:pt x="3301705" y="1522070"/>
                </a:lnTo>
                <a:close/>
              </a:path>
              <a:path w="3302000" h="2152650">
                <a:moveTo>
                  <a:pt x="2769207" y="2152104"/>
                </a:moveTo>
                <a:lnTo>
                  <a:pt x="1170405" y="2152104"/>
                </a:lnTo>
                <a:lnTo>
                  <a:pt x="1170756" y="2094609"/>
                </a:lnTo>
                <a:lnTo>
                  <a:pt x="1171002" y="2043989"/>
                </a:lnTo>
                <a:lnTo>
                  <a:pt x="1171196" y="1993369"/>
                </a:lnTo>
                <a:lnTo>
                  <a:pt x="1171344" y="1942747"/>
                </a:lnTo>
                <a:lnTo>
                  <a:pt x="1171434" y="1619293"/>
                </a:lnTo>
                <a:lnTo>
                  <a:pt x="1171217" y="1487131"/>
                </a:lnTo>
                <a:lnTo>
                  <a:pt x="1170715" y="1234007"/>
                </a:lnTo>
                <a:lnTo>
                  <a:pt x="1170602" y="1151178"/>
                </a:lnTo>
                <a:lnTo>
                  <a:pt x="1170524" y="904463"/>
                </a:lnTo>
                <a:lnTo>
                  <a:pt x="2768964" y="904463"/>
                </a:lnTo>
                <a:lnTo>
                  <a:pt x="2768877" y="1151178"/>
                </a:lnTo>
                <a:lnTo>
                  <a:pt x="2768827" y="1193223"/>
                </a:lnTo>
                <a:lnTo>
                  <a:pt x="2768114" y="1531952"/>
                </a:lnTo>
                <a:lnTo>
                  <a:pt x="2767910" y="1656709"/>
                </a:lnTo>
                <a:lnTo>
                  <a:pt x="2768030" y="1915493"/>
                </a:lnTo>
                <a:lnTo>
                  <a:pt x="2768181" y="1967249"/>
                </a:lnTo>
                <a:lnTo>
                  <a:pt x="2768387" y="2019005"/>
                </a:lnTo>
                <a:lnTo>
                  <a:pt x="2768652" y="2070760"/>
                </a:lnTo>
                <a:lnTo>
                  <a:pt x="2768980" y="2122515"/>
                </a:lnTo>
                <a:lnTo>
                  <a:pt x="2769207" y="2152104"/>
                </a:lnTo>
                <a:close/>
              </a:path>
            </a:pathLst>
          </a:custGeom>
          <a:solidFill>
            <a:srgbClr val="F4B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8189" y="2624891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8189" y="5196641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58189" y="7768391"/>
            <a:ext cx="2286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56562" y="2247098"/>
            <a:ext cx="12769850" cy="77216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470534">
              <a:lnSpc>
                <a:spcPts val="6750"/>
              </a:lnSpc>
              <a:spcBef>
                <a:spcPts val="200"/>
              </a:spcBef>
            </a:pPr>
            <a:r>
              <a:rPr dirty="0" sz="5500" spc="-190" b="1">
                <a:solidFill>
                  <a:srgbClr val="50739D"/>
                </a:solidFill>
                <a:latin typeface="Verdana"/>
                <a:cs typeface="Verdana"/>
              </a:rPr>
              <a:t>Sun </a:t>
            </a:r>
            <a:r>
              <a:rPr dirty="0" sz="5500" spc="-75" b="1">
                <a:solidFill>
                  <a:srgbClr val="50739D"/>
                </a:solidFill>
                <a:latin typeface="Verdana"/>
                <a:cs typeface="Verdana"/>
              </a:rPr>
              <a:t>Belt </a:t>
            </a:r>
            <a:r>
              <a:rPr dirty="0" sz="5500" spc="-114" b="1">
                <a:solidFill>
                  <a:srgbClr val="50739D"/>
                </a:solidFill>
                <a:latin typeface="Verdana"/>
                <a:cs typeface="Verdana"/>
              </a:rPr>
              <a:t>now </a:t>
            </a:r>
            <a:r>
              <a:rPr dirty="0" sz="5500" spc="-130" b="1">
                <a:solidFill>
                  <a:srgbClr val="50739D"/>
                </a:solidFill>
                <a:latin typeface="Verdana"/>
                <a:cs typeface="Verdana"/>
              </a:rPr>
              <a:t>holds </a:t>
            </a:r>
            <a:r>
              <a:rPr dirty="0" sz="5500" spc="-110" b="1">
                <a:solidFill>
                  <a:srgbClr val="50739D"/>
                </a:solidFill>
                <a:latin typeface="Verdana"/>
                <a:cs typeface="Verdana"/>
              </a:rPr>
              <a:t>about </a:t>
            </a:r>
            <a:r>
              <a:rPr dirty="0" sz="5500" spc="-930" b="1">
                <a:solidFill>
                  <a:srgbClr val="50739D"/>
                </a:solidFill>
                <a:latin typeface="Verdana"/>
                <a:cs typeface="Verdana"/>
              </a:rPr>
              <a:t>50%</a:t>
            </a:r>
            <a:r>
              <a:rPr dirty="0" sz="5500" spc="-111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5500" spc="-105" b="1">
                <a:solidFill>
                  <a:srgbClr val="50739D"/>
                </a:solidFill>
                <a:latin typeface="Verdana"/>
                <a:cs typeface="Verdana"/>
              </a:rPr>
              <a:t>of  </a:t>
            </a:r>
            <a:r>
              <a:rPr dirty="0" sz="5500" spc="-90" b="1">
                <a:solidFill>
                  <a:srgbClr val="50739D"/>
                </a:solidFill>
                <a:latin typeface="Verdana"/>
                <a:cs typeface="Verdana"/>
              </a:rPr>
              <a:t>the </a:t>
            </a:r>
            <a:r>
              <a:rPr dirty="0" sz="5500" spc="-145" b="1">
                <a:solidFill>
                  <a:srgbClr val="50739D"/>
                </a:solidFill>
                <a:latin typeface="Verdana"/>
                <a:cs typeface="Verdana"/>
              </a:rPr>
              <a:t>national</a:t>
            </a:r>
            <a:r>
              <a:rPr dirty="0" sz="5500" spc="-480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5500" spc="-110" b="1">
                <a:solidFill>
                  <a:srgbClr val="50739D"/>
                </a:solidFill>
                <a:latin typeface="Verdana"/>
                <a:cs typeface="Verdana"/>
              </a:rPr>
              <a:t>population</a:t>
            </a:r>
            <a:endParaRPr sz="5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300">
              <a:latin typeface="Verdana"/>
              <a:cs typeface="Verdana"/>
            </a:endParaRPr>
          </a:p>
          <a:p>
            <a:pPr marL="12700" marR="1175385">
              <a:lnSpc>
                <a:spcPct val="102299"/>
              </a:lnSpc>
            </a:pPr>
            <a:r>
              <a:rPr dirty="0" sz="5500" spc="-190" b="1">
                <a:solidFill>
                  <a:srgbClr val="50739D"/>
                </a:solidFill>
                <a:latin typeface="Verdana"/>
                <a:cs typeface="Verdana"/>
              </a:rPr>
              <a:t>Sun </a:t>
            </a:r>
            <a:r>
              <a:rPr dirty="0" sz="5500" spc="-75" b="1">
                <a:solidFill>
                  <a:srgbClr val="50739D"/>
                </a:solidFill>
                <a:latin typeface="Verdana"/>
                <a:cs typeface="Verdana"/>
              </a:rPr>
              <a:t>Belt </a:t>
            </a:r>
            <a:r>
              <a:rPr dirty="0" sz="5500" spc="-195" b="1">
                <a:solidFill>
                  <a:srgbClr val="50739D"/>
                </a:solidFill>
                <a:latin typeface="Verdana"/>
                <a:cs typeface="Verdana"/>
              </a:rPr>
              <a:t>has </a:t>
            </a:r>
            <a:r>
              <a:rPr dirty="0" sz="5500" spc="-155" b="1">
                <a:solidFill>
                  <a:srgbClr val="50739D"/>
                </a:solidFill>
                <a:latin typeface="Verdana"/>
                <a:cs typeface="Verdana"/>
              </a:rPr>
              <a:t>seen </a:t>
            </a:r>
            <a:r>
              <a:rPr dirty="0" sz="5500" spc="-220" b="1">
                <a:solidFill>
                  <a:srgbClr val="50739D"/>
                </a:solidFill>
                <a:latin typeface="Verdana"/>
                <a:cs typeface="Verdana"/>
              </a:rPr>
              <a:t>a </a:t>
            </a:r>
            <a:r>
              <a:rPr dirty="0" sz="5500" spc="-155" b="1">
                <a:solidFill>
                  <a:srgbClr val="50739D"/>
                </a:solidFill>
                <a:latin typeface="Verdana"/>
                <a:cs typeface="Verdana"/>
              </a:rPr>
              <a:t>surge </a:t>
            </a:r>
            <a:r>
              <a:rPr dirty="0" sz="5500" spc="-125" b="1">
                <a:solidFill>
                  <a:srgbClr val="50739D"/>
                </a:solidFill>
                <a:latin typeface="Verdana"/>
                <a:cs typeface="Verdana"/>
              </a:rPr>
              <a:t>in  </a:t>
            </a:r>
            <a:r>
              <a:rPr dirty="0" sz="5500" spc="-110" b="1">
                <a:solidFill>
                  <a:srgbClr val="50739D"/>
                </a:solidFill>
                <a:latin typeface="Verdana"/>
                <a:cs typeface="Verdana"/>
              </a:rPr>
              <a:t>population </a:t>
            </a:r>
            <a:r>
              <a:rPr dirty="0" sz="5500" spc="-114" b="1">
                <a:solidFill>
                  <a:srgbClr val="50739D"/>
                </a:solidFill>
                <a:latin typeface="Verdana"/>
                <a:cs typeface="Verdana"/>
              </a:rPr>
              <a:t>growth </a:t>
            </a:r>
            <a:r>
              <a:rPr dirty="0" sz="5500" spc="-175" b="1">
                <a:solidFill>
                  <a:srgbClr val="50739D"/>
                </a:solidFill>
                <a:latin typeface="Verdana"/>
                <a:cs typeface="Verdana"/>
              </a:rPr>
              <a:t>for</a:t>
            </a:r>
            <a:r>
              <a:rPr dirty="0" sz="5500" spc="-65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5500" spc="-100" b="1">
                <a:solidFill>
                  <a:srgbClr val="50739D"/>
                </a:solidFill>
                <a:latin typeface="Verdana"/>
                <a:cs typeface="Verdana"/>
              </a:rPr>
              <a:t>decades</a:t>
            </a:r>
            <a:endParaRPr sz="5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550"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  <a:spcBef>
                <a:spcPts val="5"/>
              </a:spcBef>
            </a:pPr>
            <a:r>
              <a:rPr dirty="0" sz="5500" spc="-90" b="1">
                <a:solidFill>
                  <a:srgbClr val="50739D"/>
                </a:solidFill>
                <a:latin typeface="Verdana"/>
                <a:cs typeface="Verdana"/>
              </a:rPr>
              <a:t>Between </a:t>
            </a:r>
            <a:r>
              <a:rPr dirty="0" sz="5500" spc="-655" b="1">
                <a:solidFill>
                  <a:srgbClr val="50739D"/>
                </a:solidFill>
                <a:latin typeface="Verdana"/>
                <a:cs typeface="Verdana"/>
              </a:rPr>
              <a:t>1970 </a:t>
            </a:r>
            <a:r>
              <a:rPr dirty="0" sz="5500" spc="-110" b="1">
                <a:solidFill>
                  <a:srgbClr val="50739D"/>
                </a:solidFill>
                <a:latin typeface="Verdana"/>
                <a:cs typeface="Verdana"/>
              </a:rPr>
              <a:t>and </a:t>
            </a:r>
            <a:r>
              <a:rPr dirty="0" sz="5500" spc="-595" b="1">
                <a:solidFill>
                  <a:srgbClr val="50739D"/>
                </a:solidFill>
                <a:latin typeface="Verdana"/>
                <a:cs typeface="Verdana"/>
              </a:rPr>
              <a:t>1990, </a:t>
            </a:r>
            <a:r>
              <a:rPr dirty="0" sz="5500" spc="-90" b="1">
                <a:solidFill>
                  <a:srgbClr val="50739D"/>
                </a:solidFill>
                <a:latin typeface="Verdana"/>
                <a:cs typeface="Verdana"/>
              </a:rPr>
              <a:t>the </a:t>
            </a:r>
            <a:r>
              <a:rPr dirty="0" sz="5500" spc="-150" b="1">
                <a:solidFill>
                  <a:srgbClr val="50739D"/>
                </a:solidFill>
                <a:latin typeface="Verdana"/>
                <a:cs typeface="Verdana"/>
              </a:rPr>
              <a:t>South  </a:t>
            </a:r>
            <a:r>
              <a:rPr dirty="0" sz="5500" spc="-135" b="1">
                <a:solidFill>
                  <a:srgbClr val="50739D"/>
                </a:solidFill>
                <a:latin typeface="Verdana"/>
                <a:cs typeface="Verdana"/>
              </a:rPr>
              <a:t>grew </a:t>
            </a:r>
            <a:r>
              <a:rPr dirty="0" sz="5500" spc="-125" b="1">
                <a:solidFill>
                  <a:srgbClr val="50739D"/>
                </a:solidFill>
                <a:latin typeface="Verdana"/>
                <a:cs typeface="Verdana"/>
              </a:rPr>
              <a:t>in </a:t>
            </a:r>
            <a:r>
              <a:rPr dirty="0" sz="5500" spc="-110" b="1">
                <a:solidFill>
                  <a:srgbClr val="50739D"/>
                </a:solidFill>
                <a:latin typeface="Verdana"/>
                <a:cs typeface="Verdana"/>
                <a:hlinkClick r:id="rId5"/>
              </a:rPr>
              <a:t>population </a:t>
            </a:r>
            <a:r>
              <a:rPr dirty="0" sz="5500" spc="-100" b="1">
                <a:solidFill>
                  <a:srgbClr val="50739D"/>
                </a:solidFill>
                <a:latin typeface="Verdana"/>
                <a:cs typeface="Verdana"/>
              </a:rPr>
              <a:t>by </a:t>
            </a:r>
            <a:r>
              <a:rPr dirty="0" sz="5500" spc="-470" b="1">
                <a:solidFill>
                  <a:srgbClr val="50739D"/>
                </a:solidFill>
                <a:latin typeface="Verdana"/>
                <a:cs typeface="Verdana"/>
              </a:rPr>
              <a:t>36 </a:t>
            </a:r>
            <a:r>
              <a:rPr dirty="0" sz="5500" spc="-95" b="1">
                <a:solidFill>
                  <a:srgbClr val="50739D"/>
                </a:solidFill>
                <a:latin typeface="Verdana"/>
                <a:cs typeface="Verdana"/>
              </a:rPr>
              <a:t>percent  </a:t>
            </a:r>
            <a:r>
              <a:rPr dirty="0" sz="5500" spc="-110" b="1">
                <a:solidFill>
                  <a:srgbClr val="50739D"/>
                </a:solidFill>
                <a:latin typeface="Verdana"/>
                <a:cs typeface="Verdana"/>
              </a:rPr>
              <a:t>and </a:t>
            </a:r>
            <a:r>
              <a:rPr dirty="0" sz="5500" spc="-90" b="1">
                <a:solidFill>
                  <a:srgbClr val="50739D"/>
                </a:solidFill>
                <a:latin typeface="Verdana"/>
                <a:cs typeface="Verdana"/>
              </a:rPr>
              <a:t>the </a:t>
            </a:r>
            <a:r>
              <a:rPr dirty="0" sz="5500" spc="-35" b="1">
                <a:solidFill>
                  <a:srgbClr val="50739D"/>
                </a:solidFill>
                <a:latin typeface="Verdana"/>
                <a:cs typeface="Verdana"/>
              </a:rPr>
              <a:t>West </a:t>
            </a:r>
            <a:r>
              <a:rPr dirty="0" sz="5500" spc="-100" b="1">
                <a:solidFill>
                  <a:srgbClr val="50739D"/>
                </a:solidFill>
                <a:latin typeface="Verdana"/>
                <a:cs typeface="Verdana"/>
              </a:rPr>
              <a:t>by </a:t>
            </a:r>
            <a:r>
              <a:rPr dirty="0" sz="5500" spc="-1130" b="1">
                <a:solidFill>
                  <a:srgbClr val="50739D"/>
                </a:solidFill>
                <a:latin typeface="Verdana"/>
                <a:cs typeface="Verdana"/>
              </a:rPr>
              <a:t>51</a:t>
            </a:r>
            <a:r>
              <a:rPr dirty="0" sz="5500" spc="-1085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5500" spc="-95" b="1">
                <a:solidFill>
                  <a:srgbClr val="50739D"/>
                </a:solidFill>
                <a:latin typeface="Verdana"/>
                <a:cs typeface="Verdana"/>
              </a:rPr>
              <a:t>percent</a:t>
            </a:r>
            <a:endParaRPr sz="5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319" y="380999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247604"/>
                </a:moveTo>
                <a:lnTo>
                  <a:pt x="0" y="0"/>
                </a:lnTo>
                <a:lnTo>
                  <a:pt x="247649" y="0"/>
                </a:lnTo>
                <a:lnTo>
                  <a:pt x="0" y="247604"/>
                </a:lnTo>
                <a:close/>
              </a:path>
            </a:pathLst>
          </a:custGeom>
          <a:solidFill>
            <a:srgbClr val="507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88765"/>
            <a:ext cx="2531745" cy="711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0" spc="-110">
                <a:solidFill>
                  <a:srgbClr val="50739D"/>
                </a:solidFill>
              </a:rPr>
              <a:t>Religion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1029166" y="1706888"/>
            <a:ext cx="2523490" cy="171450"/>
          </a:xfrm>
          <a:custGeom>
            <a:avLst/>
            <a:gdLst/>
            <a:ahLst/>
            <a:cxnLst/>
            <a:rect l="l" t="t" r="r" b="b"/>
            <a:pathLst>
              <a:path w="2523490" h="171450">
                <a:moveTo>
                  <a:pt x="2523203" y="171449"/>
                </a:moveTo>
                <a:lnTo>
                  <a:pt x="0" y="171449"/>
                </a:lnTo>
                <a:lnTo>
                  <a:pt x="0" y="0"/>
                </a:lnTo>
                <a:lnTo>
                  <a:pt x="2523203" y="0"/>
                </a:lnTo>
                <a:lnTo>
                  <a:pt x="2523203" y="171449"/>
                </a:lnTo>
                <a:close/>
              </a:path>
            </a:pathLst>
          </a:custGeom>
          <a:solidFill>
            <a:srgbClr val="F4C2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99567" y="6110873"/>
            <a:ext cx="7788432" cy="4105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2135" y="3388095"/>
            <a:ext cx="180975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2135" y="5474070"/>
            <a:ext cx="180975" cy="18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27469" y="3070976"/>
            <a:ext cx="12416155" cy="279717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20"/>
              </a:spcBef>
            </a:pPr>
            <a:r>
              <a:rPr dirty="0" sz="4500" spc="-125" b="1">
                <a:solidFill>
                  <a:srgbClr val="50739D"/>
                </a:solidFill>
                <a:latin typeface="Verdana"/>
                <a:cs typeface="Verdana"/>
              </a:rPr>
              <a:t>mainly </a:t>
            </a:r>
            <a:r>
              <a:rPr dirty="0" sz="4500" spc="-130" b="1">
                <a:solidFill>
                  <a:srgbClr val="50739D"/>
                </a:solidFill>
                <a:latin typeface="Verdana"/>
                <a:cs typeface="Verdana"/>
              </a:rPr>
              <a:t>christians </a:t>
            </a:r>
            <a:r>
              <a:rPr dirty="0" sz="4500" spc="-95" b="1">
                <a:solidFill>
                  <a:srgbClr val="50739D"/>
                </a:solidFill>
                <a:latin typeface="Verdana"/>
                <a:cs typeface="Verdana"/>
              </a:rPr>
              <a:t>and </a:t>
            </a:r>
            <a:r>
              <a:rPr dirty="0" sz="4500" spc="-130" b="1">
                <a:solidFill>
                  <a:srgbClr val="50739D"/>
                </a:solidFill>
                <a:latin typeface="Verdana"/>
                <a:cs typeface="Verdana"/>
              </a:rPr>
              <a:t>more</a:t>
            </a:r>
            <a:r>
              <a:rPr dirty="0" sz="4500" spc="-580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125" b="1">
                <a:solidFill>
                  <a:srgbClr val="50739D"/>
                </a:solidFill>
                <a:latin typeface="Verdana"/>
                <a:cs typeface="Verdana"/>
              </a:rPr>
              <a:t>conservative  </a:t>
            </a:r>
            <a:r>
              <a:rPr dirty="0" sz="4500" spc="-130" b="1">
                <a:solidFill>
                  <a:srgbClr val="50739D"/>
                </a:solidFill>
                <a:latin typeface="Verdana"/>
                <a:cs typeface="Verdana"/>
              </a:rPr>
              <a:t>religions</a:t>
            </a:r>
            <a:endParaRPr sz="4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4500" spc="-70" b="1">
                <a:solidFill>
                  <a:srgbClr val="50739D"/>
                </a:solidFill>
                <a:latin typeface="Verdana"/>
                <a:cs typeface="Verdana"/>
              </a:rPr>
              <a:t>high </a:t>
            </a:r>
            <a:r>
              <a:rPr dirty="0" sz="4500" spc="-80" b="1">
                <a:solidFill>
                  <a:srgbClr val="50739D"/>
                </a:solidFill>
                <a:latin typeface="Verdana"/>
                <a:cs typeface="Verdana"/>
              </a:rPr>
              <a:t>attendance </a:t>
            </a:r>
            <a:r>
              <a:rPr dirty="0" sz="4500" spc="-70" b="1">
                <a:solidFill>
                  <a:srgbClr val="50739D"/>
                </a:solidFill>
                <a:latin typeface="Verdana"/>
                <a:cs typeface="Verdana"/>
              </a:rPr>
              <a:t>to</a:t>
            </a:r>
            <a:r>
              <a:rPr dirty="0" sz="4500" spc="-550" b="1">
                <a:solidFill>
                  <a:srgbClr val="50739D"/>
                </a:solidFill>
                <a:latin typeface="Verdana"/>
                <a:cs typeface="Verdana"/>
              </a:rPr>
              <a:t> </a:t>
            </a:r>
            <a:r>
              <a:rPr dirty="0" sz="4500" spc="-65" b="1">
                <a:solidFill>
                  <a:srgbClr val="50739D"/>
                </a:solidFill>
                <a:latin typeface="Verdana"/>
                <a:cs typeface="Verdana"/>
              </a:rPr>
              <a:t>church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4319" y="380999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0" y="247604"/>
                  </a:moveTo>
                  <a:lnTo>
                    <a:pt x="0" y="0"/>
                  </a:lnTo>
                  <a:lnTo>
                    <a:pt x="247649" y="0"/>
                  </a:lnTo>
                  <a:lnTo>
                    <a:pt x="0" y="247604"/>
                  </a:lnTo>
                  <a:close/>
                </a:path>
              </a:pathLst>
            </a:custGeom>
            <a:solidFill>
              <a:srgbClr val="C7DBF4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0739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Maximilian Rötzel</dc:creator>
  <cp:keywords>DAFTidp7dXs,BAFNK0FpEl8</cp:keywords>
  <dc:title>Kopie von Blue and Yellow Illustrative Curved Timeline Presentation</dc:title>
  <dcterms:created xsi:type="dcterms:W3CDTF">2022-12-01T20:25:12Z</dcterms:created>
  <dcterms:modified xsi:type="dcterms:W3CDTF">2022-12-01T20:25:12Z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2022-12-01T00:00:00Z</vt:filetime>
  </property>
  <property fmtid="{D5CDD505-2E9C-101B-9397-08002B2CF9AE}" pid="3" name="Creator">
    <vt:lpwstr>Canva</vt:lpwstr>
  </property>
  <property fmtid="{D5CDD505-2E9C-101B-9397-08002B2CF9AE}" pid="4" name="LastSaved">
    <vt:filetime>2022-12-01T00:00:00Z</vt:filetime>
  </property>
</Properties>
</file>