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60" r:id="rId5"/>
    <p:sldId id="259" r:id="rId6"/>
    <p:sldId id="262" r:id="rId7"/>
    <p:sldId id="263" r:id="rId8"/>
    <p:sldId id="273" r:id="rId9"/>
    <p:sldId id="274" r:id="rId10"/>
    <p:sldId id="277" r:id="rId11"/>
    <p:sldId id="275" r:id="rId12"/>
    <p:sldId id="276" r:id="rId13"/>
    <p:sldId id="278"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188"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A7F-4C20-BCC1-B93BE88E6F6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A7F-4C20-BCC1-B93BE88E6F6A}"/>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'bike type'!$H$49:$I$49</c:f>
              <c:strCache>
                <c:ptCount val="2"/>
                <c:pt idx="0">
                  <c:v>Casual</c:v>
                </c:pt>
                <c:pt idx="1">
                  <c:v>Member</c:v>
                </c:pt>
              </c:strCache>
            </c:strRef>
          </c:cat>
          <c:val>
            <c:numRef>
              <c:f>'bike type'!$H$50:$I$50</c:f>
              <c:numCache>
                <c:formatCode>0%</c:formatCode>
                <c:ptCount val="2"/>
                <c:pt idx="0">
                  <c:v>0.39503080054055617</c:v>
                </c:pt>
                <c:pt idx="1">
                  <c:v>0.60496919945944383</c:v>
                </c:pt>
              </c:numCache>
            </c:numRef>
          </c:val>
          <c:extLst>
            <c:ext xmlns:c16="http://schemas.microsoft.com/office/drawing/2014/chart" uri="{C3380CC4-5D6E-409C-BE32-E72D297353CC}">
              <c16:uniqueId val="{00000004-5A7F-4C20-BCC1-B93BE88E6F6A}"/>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'rides per weekday'!$Z$2</c:f>
              <c:strCache>
                <c:ptCount val="1"/>
                <c:pt idx="0">
                  <c:v>Sunday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weekday'!$Y$15</c:f>
              <c:strCache>
                <c:ptCount val="1"/>
                <c:pt idx="0">
                  <c:v>Total</c:v>
                </c:pt>
              </c:strCache>
            </c:strRef>
          </c:cat>
          <c:val>
            <c:numRef>
              <c:f>'rides per weekday'!$Z$15</c:f>
              <c:numCache>
                <c:formatCode>0</c:formatCode>
                <c:ptCount val="1"/>
                <c:pt idx="0">
                  <c:v>612282</c:v>
                </c:pt>
              </c:numCache>
            </c:numRef>
          </c:val>
          <c:extLst>
            <c:ext xmlns:c16="http://schemas.microsoft.com/office/drawing/2014/chart" uri="{C3380CC4-5D6E-409C-BE32-E72D297353CC}">
              <c16:uniqueId val="{00000000-67DA-45E0-8428-6791E94E369F}"/>
            </c:ext>
          </c:extLst>
        </c:ser>
        <c:ser>
          <c:idx val="1"/>
          <c:order val="1"/>
          <c:tx>
            <c:strRef>
              <c:f>'rides per weekday'!$AA$2</c:f>
              <c:strCache>
                <c:ptCount val="1"/>
                <c:pt idx="0">
                  <c:v>Monday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weekday'!$Y$15</c:f>
              <c:strCache>
                <c:ptCount val="1"/>
                <c:pt idx="0">
                  <c:v>Total</c:v>
                </c:pt>
              </c:strCache>
            </c:strRef>
          </c:cat>
          <c:val>
            <c:numRef>
              <c:f>'rides per weekday'!$AA$15</c:f>
              <c:numCache>
                <c:formatCode>0</c:formatCode>
                <c:ptCount val="1"/>
                <c:pt idx="0">
                  <c:v>596121</c:v>
                </c:pt>
              </c:numCache>
            </c:numRef>
          </c:val>
          <c:extLst>
            <c:ext xmlns:c16="http://schemas.microsoft.com/office/drawing/2014/chart" uri="{C3380CC4-5D6E-409C-BE32-E72D297353CC}">
              <c16:uniqueId val="{00000001-67DA-45E0-8428-6791E94E369F}"/>
            </c:ext>
          </c:extLst>
        </c:ser>
        <c:ser>
          <c:idx val="2"/>
          <c:order val="2"/>
          <c:tx>
            <c:strRef>
              <c:f>'rides per weekday'!$AB$2</c:f>
              <c:strCache>
                <c:ptCount val="1"/>
                <c:pt idx="0">
                  <c:v>Tuesday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weekday'!$Y$15</c:f>
              <c:strCache>
                <c:ptCount val="1"/>
                <c:pt idx="0">
                  <c:v>Total</c:v>
                </c:pt>
              </c:strCache>
            </c:strRef>
          </c:cat>
          <c:val>
            <c:numRef>
              <c:f>'rides per weekday'!$AB$15</c:f>
              <c:numCache>
                <c:formatCode>0</c:formatCode>
                <c:ptCount val="1"/>
                <c:pt idx="0">
                  <c:v>637990</c:v>
                </c:pt>
              </c:numCache>
            </c:numRef>
          </c:val>
          <c:extLst>
            <c:ext xmlns:c16="http://schemas.microsoft.com/office/drawing/2014/chart" uri="{C3380CC4-5D6E-409C-BE32-E72D297353CC}">
              <c16:uniqueId val="{00000002-67DA-45E0-8428-6791E94E369F}"/>
            </c:ext>
          </c:extLst>
        </c:ser>
        <c:ser>
          <c:idx val="3"/>
          <c:order val="3"/>
          <c:tx>
            <c:strRef>
              <c:f>'rides per weekday'!$AC$2</c:f>
              <c:strCache>
                <c:ptCount val="1"/>
                <c:pt idx="0">
                  <c:v>Wednesday</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weekday'!$Y$15</c:f>
              <c:strCache>
                <c:ptCount val="1"/>
                <c:pt idx="0">
                  <c:v>Total</c:v>
                </c:pt>
              </c:strCache>
            </c:strRef>
          </c:cat>
          <c:val>
            <c:numRef>
              <c:f>'rides per weekday'!$AC$15</c:f>
              <c:numCache>
                <c:formatCode>0</c:formatCode>
                <c:ptCount val="1"/>
                <c:pt idx="0">
                  <c:v>653012</c:v>
                </c:pt>
              </c:numCache>
            </c:numRef>
          </c:val>
          <c:extLst>
            <c:ext xmlns:c16="http://schemas.microsoft.com/office/drawing/2014/chart" uri="{C3380CC4-5D6E-409C-BE32-E72D297353CC}">
              <c16:uniqueId val="{00000003-67DA-45E0-8428-6791E94E369F}"/>
            </c:ext>
          </c:extLst>
        </c:ser>
        <c:ser>
          <c:idx val="4"/>
          <c:order val="4"/>
          <c:tx>
            <c:strRef>
              <c:f>'rides per weekday'!$AD$2</c:f>
              <c:strCache>
                <c:ptCount val="1"/>
                <c:pt idx="0">
                  <c:v>Thrusday</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weekday'!$Y$15</c:f>
              <c:strCache>
                <c:ptCount val="1"/>
                <c:pt idx="0">
                  <c:v>Total</c:v>
                </c:pt>
              </c:strCache>
            </c:strRef>
          </c:cat>
          <c:val>
            <c:numRef>
              <c:f>'rides per weekday'!$AD$15</c:f>
              <c:numCache>
                <c:formatCode>0</c:formatCode>
                <c:ptCount val="1"/>
                <c:pt idx="0">
                  <c:v>678063</c:v>
                </c:pt>
              </c:numCache>
            </c:numRef>
          </c:val>
          <c:extLst>
            <c:ext xmlns:c16="http://schemas.microsoft.com/office/drawing/2014/chart" uri="{C3380CC4-5D6E-409C-BE32-E72D297353CC}">
              <c16:uniqueId val="{00000004-67DA-45E0-8428-6791E94E369F}"/>
            </c:ext>
          </c:extLst>
        </c:ser>
        <c:ser>
          <c:idx val="5"/>
          <c:order val="5"/>
          <c:tx>
            <c:strRef>
              <c:f>'rides per weekday'!$AE$2</c:f>
              <c:strCache>
                <c:ptCount val="1"/>
                <c:pt idx="0">
                  <c:v>Friday</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weekday'!$Y$15</c:f>
              <c:strCache>
                <c:ptCount val="1"/>
                <c:pt idx="0">
                  <c:v>Total</c:v>
                </c:pt>
              </c:strCache>
            </c:strRef>
          </c:cat>
          <c:val>
            <c:numRef>
              <c:f>'rides per weekday'!$AE$15</c:f>
              <c:numCache>
                <c:formatCode>0</c:formatCode>
                <c:ptCount val="1"/>
                <c:pt idx="0">
                  <c:v>646691</c:v>
                </c:pt>
              </c:numCache>
            </c:numRef>
          </c:val>
          <c:extLst>
            <c:ext xmlns:c16="http://schemas.microsoft.com/office/drawing/2014/chart" uri="{C3380CC4-5D6E-409C-BE32-E72D297353CC}">
              <c16:uniqueId val="{00000005-67DA-45E0-8428-6791E94E369F}"/>
            </c:ext>
          </c:extLst>
        </c:ser>
        <c:ser>
          <c:idx val="6"/>
          <c:order val="6"/>
          <c:tx>
            <c:strRef>
              <c:f>'rides per weekday'!$AF$2</c:f>
              <c:strCache>
                <c:ptCount val="1"/>
                <c:pt idx="0">
                  <c:v>Saturday</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weekday'!$Y$15</c:f>
              <c:strCache>
                <c:ptCount val="1"/>
                <c:pt idx="0">
                  <c:v>Total</c:v>
                </c:pt>
              </c:strCache>
            </c:strRef>
          </c:cat>
          <c:val>
            <c:numRef>
              <c:f>'rides per weekday'!$AF$15</c:f>
              <c:numCache>
                <c:formatCode>0</c:formatCode>
                <c:ptCount val="1"/>
                <c:pt idx="0">
                  <c:v>709690</c:v>
                </c:pt>
              </c:numCache>
            </c:numRef>
          </c:val>
          <c:extLst>
            <c:ext xmlns:c16="http://schemas.microsoft.com/office/drawing/2014/chart" uri="{C3380CC4-5D6E-409C-BE32-E72D297353CC}">
              <c16:uniqueId val="{00000006-67DA-45E0-8428-6791E94E369F}"/>
            </c:ext>
          </c:extLst>
        </c:ser>
        <c:dLbls>
          <c:dLblPos val="inBase"/>
          <c:showLegendKey val="0"/>
          <c:showVal val="1"/>
          <c:showCatName val="0"/>
          <c:showSerName val="0"/>
          <c:showPercent val="0"/>
          <c:showBubbleSize val="0"/>
        </c:dLbls>
        <c:gapWidth val="182"/>
        <c:axId val="2130086880"/>
        <c:axId val="2130084000"/>
      </c:barChart>
      <c:catAx>
        <c:axId val="2130086880"/>
        <c:scaling>
          <c:orientation val="minMax"/>
        </c:scaling>
        <c:delete val="1"/>
        <c:axPos val="l"/>
        <c:numFmt formatCode="General" sourceLinked="1"/>
        <c:majorTickMark val="none"/>
        <c:minorTickMark val="none"/>
        <c:tickLblPos val="nextTo"/>
        <c:crossAx val="2130084000"/>
        <c:crosses val="autoZero"/>
        <c:auto val="1"/>
        <c:lblAlgn val="ctr"/>
        <c:lblOffset val="100"/>
        <c:noMultiLvlLbl val="0"/>
      </c:catAx>
      <c:valAx>
        <c:axId val="213008400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00868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'rides per weekday'!$Z$18</c:f>
              <c:strCache>
                <c:ptCount val="1"/>
                <c:pt idx="0">
                  <c:v>Sunday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weekday'!$Y$31</c:f>
              <c:strCache>
                <c:ptCount val="1"/>
                <c:pt idx="0">
                  <c:v>Total</c:v>
                </c:pt>
              </c:strCache>
            </c:strRef>
          </c:cat>
          <c:val>
            <c:numRef>
              <c:f>'rides per weekday'!$Z$31</c:f>
              <c:numCache>
                <c:formatCode>0</c:formatCode>
                <c:ptCount val="1"/>
                <c:pt idx="0">
                  <c:v>301586</c:v>
                </c:pt>
              </c:numCache>
            </c:numRef>
          </c:val>
          <c:extLst>
            <c:ext xmlns:c16="http://schemas.microsoft.com/office/drawing/2014/chart" uri="{C3380CC4-5D6E-409C-BE32-E72D297353CC}">
              <c16:uniqueId val="{00000000-7D6C-40F6-A2CB-6D26B849C261}"/>
            </c:ext>
          </c:extLst>
        </c:ser>
        <c:ser>
          <c:idx val="1"/>
          <c:order val="1"/>
          <c:tx>
            <c:strRef>
              <c:f>'rides per weekday'!$AA$18</c:f>
              <c:strCache>
                <c:ptCount val="1"/>
                <c:pt idx="0">
                  <c:v>Monday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weekday'!$Y$31</c:f>
              <c:strCache>
                <c:ptCount val="1"/>
                <c:pt idx="0">
                  <c:v>Total</c:v>
                </c:pt>
              </c:strCache>
            </c:strRef>
          </c:cat>
          <c:val>
            <c:numRef>
              <c:f>'rides per weekday'!$AA$31</c:f>
              <c:numCache>
                <c:formatCode>0</c:formatCode>
                <c:ptCount val="1"/>
                <c:pt idx="0">
                  <c:v>210250</c:v>
                </c:pt>
              </c:numCache>
            </c:numRef>
          </c:val>
          <c:extLst>
            <c:ext xmlns:c16="http://schemas.microsoft.com/office/drawing/2014/chart" uri="{C3380CC4-5D6E-409C-BE32-E72D297353CC}">
              <c16:uniqueId val="{00000001-7D6C-40F6-A2CB-6D26B849C261}"/>
            </c:ext>
          </c:extLst>
        </c:ser>
        <c:ser>
          <c:idx val="2"/>
          <c:order val="2"/>
          <c:tx>
            <c:strRef>
              <c:f>'rides per weekday'!$AB$18</c:f>
              <c:strCache>
                <c:ptCount val="1"/>
                <c:pt idx="0">
                  <c:v>Tuesday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weekday'!$Y$31</c:f>
              <c:strCache>
                <c:ptCount val="1"/>
                <c:pt idx="0">
                  <c:v>Total</c:v>
                </c:pt>
              </c:strCache>
            </c:strRef>
          </c:cat>
          <c:val>
            <c:numRef>
              <c:f>'rides per weekday'!$AB$31</c:f>
              <c:numCache>
                <c:formatCode>0</c:formatCode>
                <c:ptCount val="1"/>
                <c:pt idx="0">
                  <c:v>204266</c:v>
                </c:pt>
              </c:numCache>
            </c:numRef>
          </c:val>
          <c:extLst>
            <c:ext xmlns:c16="http://schemas.microsoft.com/office/drawing/2014/chart" uri="{C3380CC4-5D6E-409C-BE32-E72D297353CC}">
              <c16:uniqueId val="{00000002-7D6C-40F6-A2CB-6D26B849C261}"/>
            </c:ext>
          </c:extLst>
        </c:ser>
        <c:ser>
          <c:idx val="3"/>
          <c:order val="3"/>
          <c:tx>
            <c:strRef>
              <c:f>'rides per weekday'!$AC$18</c:f>
              <c:strCache>
                <c:ptCount val="1"/>
                <c:pt idx="0">
                  <c:v>Wednesday</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weekday'!$Y$31</c:f>
              <c:strCache>
                <c:ptCount val="1"/>
                <c:pt idx="0">
                  <c:v>Total</c:v>
                </c:pt>
              </c:strCache>
            </c:strRef>
          </c:cat>
          <c:val>
            <c:numRef>
              <c:f>'rides per weekday'!$AC$31</c:f>
              <c:numCache>
                <c:formatCode>0</c:formatCode>
                <c:ptCount val="1"/>
                <c:pt idx="0">
                  <c:v>212639</c:v>
                </c:pt>
              </c:numCache>
            </c:numRef>
          </c:val>
          <c:extLst>
            <c:ext xmlns:c16="http://schemas.microsoft.com/office/drawing/2014/chart" uri="{C3380CC4-5D6E-409C-BE32-E72D297353CC}">
              <c16:uniqueId val="{00000003-7D6C-40F6-A2CB-6D26B849C261}"/>
            </c:ext>
          </c:extLst>
        </c:ser>
        <c:ser>
          <c:idx val="4"/>
          <c:order val="4"/>
          <c:tx>
            <c:strRef>
              <c:f>'rides per weekday'!$AD$18</c:f>
              <c:strCache>
                <c:ptCount val="1"/>
                <c:pt idx="0">
                  <c:v>Thrusday</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weekday'!$Y$31</c:f>
              <c:strCache>
                <c:ptCount val="1"/>
                <c:pt idx="0">
                  <c:v>Total</c:v>
                </c:pt>
              </c:strCache>
            </c:strRef>
          </c:cat>
          <c:val>
            <c:numRef>
              <c:f>'rides per weekday'!$AD$31</c:f>
              <c:numCache>
                <c:formatCode>0</c:formatCode>
                <c:ptCount val="1"/>
                <c:pt idx="0">
                  <c:v>238105</c:v>
                </c:pt>
              </c:numCache>
            </c:numRef>
          </c:val>
          <c:extLst>
            <c:ext xmlns:c16="http://schemas.microsoft.com/office/drawing/2014/chart" uri="{C3380CC4-5D6E-409C-BE32-E72D297353CC}">
              <c16:uniqueId val="{00000004-7D6C-40F6-A2CB-6D26B849C261}"/>
            </c:ext>
          </c:extLst>
        </c:ser>
        <c:ser>
          <c:idx val="5"/>
          <c:order val="5"/>
          <c:tx>
            <c:strRef>
              <c:f>'rides per weekday'!$AE$18</c:f>
              <c:strCache>
                <c:ptCount val="1"/>
                <c:pt idx="0">
                  <c:v>Friday</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weekday'!$Y$31</c:f>
              <c:strCache>
                <c:ptCount val="1"/>
                <c:pt idx="0">
                  <c:v>Total</c:v>
                </c:pt>
              </c:strCache>
            </c:strRef>
          </c:cat>
          <c:val>
            <c:numRef>
              <c:f>'rides per weekday'!$AE$31</c:f>
              <c:numCache>
                <c:formatCode>0</c:formatCode>
                <c:ptCount val="1"/>
                <c:pt idx="0">
                  <c:v>261434</c:v>
                </c:pt>
              </c:numCache>
            </c:numRef>
          </c:val>
          <c:extLst>
            <c:ext xmlns:c16="http://schemas.microsoft.com/office/drawing/2014/chart" uri="{C3380CC4-5D6E-409C-BE32-E72D297353CC}">
              <c16:uniqueId val="{00000005-7D6C-40F6-A2CB-6D26B849C261}"/>
            </c:ext>
          </c:extLst>
        </c:ser>
        <c:ser>
          <c:idx val="6"/>
          <c:order val="6"/>
          <c:tx>
            <c:strRef>
              <c:f>'rides per weekday'!$AF$18</c:f>
              <c:strCache>
                <c:ptCount val="1"/>
                <c:pt idx="0">
                  <c:v>Saturday</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weekday'!$Y$31</c:f>
              <c:strCache>
                <c:ptCount val="1"/>
                <c:pt idx="0">
                  <c:v>Total</c:v>
                </c:pt>
              </c:strCache>
            </c:strRef>
          </c:cat>
          <c:val>
            <c:numRef>
              <c:f>'rides per weekday'!$AF$31</c:f>
              <c:numCache>
                <c:formatCode>0</c:formatCode>
                <c:ptCount val="1"/>
                <c:pt idx="0">
                  <c:v>362730</c:v>
                </c:pt>
              </c:numCache>
            </c:numRef>
          </c:val>
          <c:extLst>
            <c:ext xmlns:c16="http://schemas.microsoft.com/office/drawing/2014/chart" uri="{C3380CC4-5D6E-409C-BE32-E72D297353CC}">
              <c16:uniqueId val="{00000006-7D6C-40F6-A2CB-6D26B849C261}"/>
            </c:ext>
          </c:extLst>
        </c:ser>
        <c:dLbls>
          <c:dLblPos val="inBase"/>
          <c:showLegendKey val="0"/>
          <c:showVal val="1"/>
          <c:showCatName val="0"/>
          <c:showSerName val="0"/>
          <c:showPercent val="0"/>
          <c:showBubbleSize val="0"/>
        </c:dLbls>
        <c:gapWidth val="219"/>
        <c:axId val="1065070368"/>
        <c:axId val="1065071328"/>
      </c:barChart>
      <c:catAx>
        <c:axId val="1065070368"/>
        <c:scaling>
          <c:orientation val="minMax"/>
        </c:scaling>
        <c:delete val="1"/>
        <c:axPos val="l"/>
        <c:numFmt formatCode="General" sourceLinked="1"/>
        <c:majorTickMark val="none"/>
        <c:minorTickMark val="none"/>
        <c:tickLblPos val="nextTo"/>
        <c:crossAx val="1065071328"/>
        <c:crosses val="autoZero"/>
        <c:auto val="1"/>
        <c:lblAlgn val="ctr"/>
        <c:lblOffset val="100"/>
        <c:noMultiLvlLbl val="0"/>
      </c:catAx>
      <c:valAx>
        <c:axId val="10650713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solidFill>
            <a:sysClr val="window" lastClr="FFFFFF"/>
          </a:solid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5070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'rides per weekday'!$Z$33</c:f>
              <c:strCache>
                <c:ptCount val="1"/>
                <c:pt idx="0">
                  <c:v>Sunday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weekday'!$Y$46</c:f>
              <c:strCache>
                <c:ptCount val="1"/>
                <c:pt idx="0">
                  <c:v>Total</c:v>
                </c:pt>
              </c:strCache>
            </c:strRef>
          </c:cat>
          <c:val>
            <c:numRef>
              <c:f>'rides per weekday'!$Z$46</c:f>
              <c:numCache>
                <c:formatCode>0</c:formatCode>
                <c:ptCount val="1"/>
                <c:pt idx="0">
                  <c:v>310696</c:v>
                </c:pt>
              </c:numCache>
            </c:numRef>
          </c:val>
          <c:extLst>
            <c:ext xmlns:c16="http://schemas.microsoft.com/office/drawing/2014/chart" uri="{C3380CC4-5D6E-409C-BE32-E72D297353CC}">
              <c16:uniqueId val="{00000000-772E-4EE7-AB46-63000159AF07}"/>
            </c:ext>
          </c:extLst>
        </c:ser>
        <c:ser>
          <c:idx val="1"/>
          <c:order val="1"/>
          <c:tx>
            <c:strRef>
              <c:f>'rides per weekday'!$AA$33</c:f>
              <c:strCache>
                <c:ptCount val="1"/>
                <c:pt idx="0">
                  <c:v>Monday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weekday'!$Y$46</c:f>
              <c:strCache>
                <c:ptCount val="1"/>
                <c:pt idx="0">
                  <c:v>Total</c:v>
                </c:pt>
              </c:strCache>
            </c:strRef>
          </c:cat>
          <c:val>
            <c:numRef>
              <c:f>'rides per weekday'!$AA$46</c:f>
              <c:numCache>
                <c:formatCode>0</c:formatCode>
                <c:ptCount val="1"/>
                <c:pt idx="0">
                  <c:v>385871</c:v>
                </c:pt>
              </c:numCache>
            </c:numRef>
          </c:val>
          <c:extLst>
            <c:ext xmlns:c16="http://schemas.microsoft.com/office/drawing/2014/chart" uri="{C3380CC4-5D6E-409C-BE32-E72D297353CC}">
              <c16:uniqueId val="{00000001-772E-4EE7-AB46-63000159AF07}"/>
            </c:ext>
          </c:extLst>
        </c:ser>
        <c:ser>
          <c:idx val="2"/>
          <c:order val="2"/>
          <c:tx>
            <c:strRef>
              <c:f>'rides per weekday'!$AB$33</c:f>
              <c:strCache>
                <c:ptCount val="1"/>
                <c:pt idx="0">
                  <c:v>Tuesday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weekday'!$Y$46</c:f>
              <c:strCache>
                <c:ptCount val="1"/>
                <c:pt idx="0">
                  <c:v>Total</c:v>
                </c:pt>
              </c:strCache>
            </c:strRef>
          </c:cat>
          <c:val>
            <c:numRef>
              <c:f>'rides per weekday'!$AB$46</c:f>
              <c:numCache>
                <c:formatCode>0</c:formatCode>
                <c:ptCount val="1"/>
                <c:pt idx="0">
                  <c:v>433724</c:v>
                </c:pt>
              </c:numCache>
            </c:numRef>
          </c:val>
          <c:extLst>
            <c:ext xmlns:c16="http://schemas.microsoft.com/office/drawing/2014/chart" uri="{C3380CC4-5D6E-409C-BE32-E72D297353CC}">
              <c16:uniqueId val="{00000002-772E-4EE7-AB46-63000159AF07}"/>
            </c:ext>
          </c:extLst>
        </c:ser>
        <c:ser>
          <c:idx val="3"/>
          <c:order val="3"/>
          <c:tx>
            <c:strRef>
              <c:f>'rides per weekday'!$AC$33</c:f>
              <c:strCache>
                <c:ptCount val="1"/>
                <c:pt idx="0">
                  <c:v>Wednesday</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weekday'!$Y$46</c:f>
              <c:strCache>
                <c:ptCount val="1"/>
                <c:pt idx="0">
                  <c:v>Total</c:v>
                </c:pt>
              </c:strCache>
            </c:strRef>
          </c:cat>
          <c:val>
            <c:numRef>
              <c:f>'rides per weekday'!$AC$46</c:f>
              <c:numCache>
                <c:formatCode>0</c:formatCode>
                <c:ptCount val="1"/>
                <c:pt idx="0">
                  <c:v>440373</c:v>
                </c:pt>
              </c:numCache>
            </c:numRef>
          </c:val>
          <c:extLst>
            <c:ext xmlns:c16="http://schemas.microsoft.com/office/drawing/2014/chart" uri="{C3380CC4-5D6E-409C-BE32-E72D297353CC}">
              <c16:uniqueId val="{00000003-772E-4EE7-AB46-63000159AF07}"/>
            </c:ext>
          </c:extLst>
        </c:ser>
        <c:ser>
          <c:idx val="4"/>
          <c:order val="4"/>
          <c:tx>
            <c:strRef>
              <c:f>'rides per weekday'!$AD$33</c:f>
              <c:strCache>
                <c:ptCount val="1"/>
                <c:pt idx="0">
                  <c:v>Thrusday</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weekday'!$Y$46</c:f>
              <c:strCache>
                <c:ptCount val="1"/>
                <c:pt idx="0">
                  <c:v>Total</c:v>
                </c:pt>
              </c:strCache>
            </c:strRef>
          </c:cat>
          <c:val>
            <c:numRef>
              <c:f>'rides per weekday'!$AD$46</c:f>
              <c:numCache>
                <c:formatCode>0</c:formatCode>
                <c:ptCount val="1"/>
                <c:pt idx="0">
                  <c:v>439958</c:v>
                </c:pt>
              </c:numCache>
            </c:numRef>
          </c:val>
          <c:extLst>
            <c:ext xmlns:c16="http://schemas.microsoft.com/office/drawing/2014/chart" uri="{C3380CC4-5D6E-409C-BE32-E72D297353CC}">
              <c16:uniqueId val="{00000004-772E-4EE7-AB46-63000159AF07}"/>
            </c:ext>
          </c:extLst>
        </c:ser>
        <c:ser>
          <c:idx val="5"/>
          <c:order val="5"/>
          <c:tx>
            <c:strRef>
              <c:f>'rides per weekday'!$AE$33</c:f>
              <c:strCache>
                <c:ptCount val="1"/>
                <c:pt idx="0">
                  <c:v>Friday</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weekday'!$Y$46</c:f>
              <c:strCache>
                <c:ptCount val="1"/>
                <c:pt idx="0">
                  <c:v>Total</c:v>
                </c:pt>
              </c:strCache>
            </c:strRef>
          </c:cat>
          <c:val>
            <c:numRef>
              <c:f>'rides per weekday'!$AE$46</c:f>
              <c:numCache>
                <c:formatCode>0</c:formatCode>
                <c:ptCount val="1"/>
                <c:pt idx="0">
                  <c:v>385257</c:v>
                </c:pt>
              </c:numCache>
            </c:numRef>
          </c:val>
          <c:extLst>
            <c:ext xmlns:c16="http://schemas.microsoft.com/office/drawing/2014/chart" uri="{C3380CC4-5D6E-409C-BE32-E72D297353CC}">
              <c16:uniqueId val="{00000005-772E-4EE7-AB46-63000159AF07}"/>
            </c:ext>
          </c:extLst>
        </c:ser>
        <c:ser>
          <c:idx val="6"/>
          <c:order val="6"/>
          <c:tx>
            <c:strRef>
              <c:f>'rides per weekday'!$AF$33</c:f>
              <c:strCache>
                <c:ptCount val="1"/>
                <c:pt idx="0">
                  <c:v>Saturday</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'rides per weekday'!$Y$46</c:f>
              <c:strCache>
                <c:ptCount val="1"/>
                <c:pt idx="0">
                  <c:v>Total</c:v>
                </c:pt>
              </c:strCache>
            </c:strRef>
          </c:cat>
          <c:val>
            <c:numRef>
              <c:f>'rides per weekday'!$AF$46</c:f>
              <c:numCache>
                <c:formatCode>0</c:formatCode>
                <c:ptCount val="1"/>
                <c:pt idx="0">
                  <c:v>346960</c:v>
                </c:pt>
              </c:numCache>
            </c:numRef>
          </c:val>
          <c:extLst>
            <c:ext xmlns:c16="http://schemas.microsoft.com/office/drawing/2014/chart" uri="{C3380CC4-5D6E-409C-BE32-E72D297353CC}">
              <c16:uniqueId val="{00000006-772E-4EE7-AB46-63000159AF07}"/>
            </c:ext>
          </c:extLst>
        </c:ser>
        <c:dLbls>
          <c:dLblPos val="inBase"/>
          <c:showLegendKey val="0"/>
          <c:showVal val="1"/>
          <c:showCatName val="0"/>
          <c:showSerName val="0"/>
          <c:showPercent val="0"/>
          <c:showBubbleSize val="0"/>
        </c:dLbls>
        <c:gapWidth val="182"/>
        <c:axId val="1114424992"/>
        <c:axId val="1114427872"/>
      </c:barChart>
      <c:catAx>
        <c:axId val="1114424992"/>
        <c:scaling>
          <c:orientation val="minMax"/>
        </c:scaling>
        <c:delete val="1"/>
        <c:axPos val="l"/>
        <c:numFmt formatCode="General" sourceLinked="1"/>
        <c:majorTickMark val="none"/>
        <c:minorTickMark val="none"/>
        <c:tickLblPos val="nextTo"/>
        <c:crossAx val="1114427872"/>
        <c:crosses val="autoZero"/>
        <c:auto val="1"/>
        <c:lblAlgn val="ctr"/>
        <c:lblOffset val="100"/>
        <c:noMultiLvlLbl val="0"/>
      </c:catAx>
      <c:valAx>
        <c:axId val="111442787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44249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Temperatures In Chicago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temp</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May</c:v>
                </c:pt>
                <c:pt idx="1">
                  <c:v>June</c:v>
                </c:pt>
                <c:pt idx="2">
                  <c:v>July</c:v>
                </c:pt>
                <c:pt idx="3">
                  <c:v>August</c:v>
                </c:pt>
                <c:pt idx="4">
                  <c:v>September</c:v>
                </c:pt>
                <c:pt idx="5">
                  <c:v>October</c:v>
                </c:pt>
                <c:pt idx="6">
                  <c:v>November</c:v>
                </c:pt>
                <c:pt idx="7">
                  <c:v>December</c:v>
                </c:pt>
                <c:pt idx="8">
                  <c:v>January</c:v>
                </c:pt>
                <c:pt idx="9">
                  <c:v>Februray</c:v>
                </c:pt>
                <c:pt idx="10">
                  <c:v>March</c:v>
                </c:pt>
                <c:pt idx="11">
                  <c:v>April</c:v>
                </c:pt>
              </c:strCache>
            </c:strRef>
          </c:cat>
          <c:val>
            <c:numRef>
              <c:f>Sheet1!$B$2:$B$13</c:f>
              <c:numCache>
                <c:formatCode>General</c:formatCode>
                <c:ptCount val="12"/>
                <c:pt idx="0">
                  <c:v>63.7</c:v>
                </c:pt>
                <c:pt idx="1">
                  <c:v>72.2</c:v>
                </c:pt>
                <c:pt idx="2">
                  <c:v>75.3</c:v>
                </c:pt>
                <c:pt idx="3">
                  <c:v>74.400000000000006</c:v>
                </c:pt>
                <c:pt idx="4">
                  <c:v>67.400000000000006</c:v>
                </c:pt>
                <c:pt idx="5">
                  <c:v>54</c:v>
                </c:pt>
                <c:pt idx="6">
                  <c:v>43.4</c:v>
                </c:pt>
                <c:pt idx="7">
                  <c:v>29.1</c:v>
                </c:pt>
                <c:pt idx="8">
                  <c:v>32.299999999999997</c:v>
                </c:pt>
                <c:pt idx="9">
                  <c:v>33.9</c:v>
                </c:pt>
                <c:pt idx="10">
                  <c:v>38.799999999999997</c:v>
                </c:pt>
                <c:pt idx="11">
                  <c:v>51.8</c:v>
                </c:pt>
              </c:numCache>
            </c:numRef>
          </c:val>
          <c:smooth val="0"/>
          <c:extLst>
            <c:ext xmlns:c16="http://schemas.microsoft.com/office/drawing/2014/chart" uri="{C3380CC4-5D6E-409C-BE32-E72D297353CC}">
              <c16:uniqueId val="{00000000-5E89-40C5-934B-7DD157E2276B}"/>
            </c:ext>
          </c:extLst>
        </c:ser>
        <c:dLbls>
          <c:dLblPos val="t"/>
          <c:showLegendKey val="0"/>
          <c:showVal val="1"/>
          <c:showCatName val="0"/>
          <c:showSerName val="0"/>
          <c:showPercent val="0"/>
          <c:showBubbleSize val="0"/>
        </c:dLbls>
        <c:smooth val="0"/>
        <c:axId val="980095200"/>
        <c:axId val="980072160"/>
      </c:lineChart>
      <c:catAx>
        <c:axId val="980095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0072160"/>
        <c:crosses val="autoZero"/>
        <c:auto val="1"/>
        <c:lblAlgn val="ctr"/>
        <c:lblOffset val="100"/>
        <c:noMultiLvlLbl val="0"/>
      </c:catAx>
      <c:valAx>
        <c:axId val="98007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0095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'ride start times'!$AR$1</c:f>
              <c:strCache>
                <c:ptCount val="1"/>
                <c:pt idx="0">
                  <c:v>Total Rides</c:v>
                </c:pt>
              </c:strCache>
            </c:strRef>
          </c:tx>
          <c:spPr>
            <a:ln w="19050" cap="rnd">
              <a:solidFill>
                <a:schemeClr val="accent1"/>
              </a:solidFill>
              <a:round/>
            </a:ln>
            <a:effectLst/>
          </c:spPr>
          <c:marker>
            <c:symbol val="none"/>
          </c:marker>
          <c:cat>
            <c:numRef>
              <c:f>'ride start times'!$AE$2:$AE$25</c:f>
              <c:numCache>
                <c:formatCode>h:mm\ AM/PM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cat>
          <c:val>
            <c:numRef>
              <c:f>'ride start times'!$AR$2:$AR$25</c:f>
              <c:numCache>
                <c:formatCode>General</c:formatCode>
                <c:ptCount val="24"/>
                <c:pt idx="0">
                  <c:v>60216</c:v>
                </c:pt>
                <c:pt idx="1">
                  <c:v>37627</c:v>
                </c:pt>
                <c:pt idx="2">
                  <c:v>21848</c:v>
                </c:pt>
                <c:pt idx="3">
                  <c:v>12505</c:v>
                </c:pt>
                <c:pt idx="4">
                  <c:v>10910</c:v>
                </c:pt>
                <c:pt idx="5">
                  <c:v>34937</c:v>
                </c:pt>
                <c:pt idx="6">
                  <c:v>103720</c:v>
                </c:pt>
                <c:pt idx="7">
                  <c:v>189954</c:v>
                </c:pt>
                <c:pt idx="8">
                  <c:v>232366</c:v>
                </c:pt>
                <c:pt idx="9">
                  <c:v>176117</c:v>
                </c:pt>
                <c:pt idx="10">
                  <c:v>183537</c:v>
                </c:pt>
                <c:pt idx="11">
                  <c:v>225703</c:v>
                </c:pt>
                <c:pt idx="12">
                  <c:v>262197</c:v>
                </c:pt>
                <c:pt idx="13">
                  <c:v>265153</c:v>
                </c:pt>
                <c:pt idx="14">
                  <c:v>272086</c:v>
                </c:pt>
                <c:pt idx="15">
                  <c:v>319872</c:v>
                </c:pt>
                <c:pt idx="16">
                  <c:v>403106</c:v>
                </c:pt>
                <c:pt idx="17">
                  <c:v>470865</c:v>
                </c:pt>
                <c:pt idx="18">
                  <c:v>386326</c:v>
                </c:pt>
                <c:pt idx="19">
                  <c:v>282824</c:v>
                </c:pt>
                <c:pt idx="20">
                  <c:v>200453</c:v>
                </c:pt>
                <c:pt idx="21">
                  <c:v>161854</c:v>
                </c:pt>
                <c:pt idx="22">
                  <c:v>130686</c:v>
                </c:pt>
                <c:pt idx="23">
                  <c:v>88987</c:v>
                </c:pt>
              </c:numCache>
            </c:numRef>
          </c:val>
          <c:smooth val="0"/>
          <c:extLst>
            <c:ext xmlns:c16="http://schemas.microsoft.com/office/drawing/2014/chart" uri="{C3380CC4-5D6E-409C-BE32-E72D297353CC}">
              <c16:uniqueId val="{00000000-57BC-4147-B259-943BC0489A45}"/>
            </c:ext>
          </c:extLst>
        </c:ser>
        <c:ser>
          <c:idx val="1"/>
          <c:order val="1"/>
          <c:tx>
            <c:strRef>
              <c:f>'ride start times'!$AS$1</c:f>
              <c:strCache>
                <c:ptCount val="1"/>
                <c:pt idx="0">
                  <c:v>Total Casual Rides</c:v>
                </c:pt>
              </c:strCache>
            </c:strRef>
          </c:tx>
          <c:spPr>
            <a:ln w="19050" cap="rnd">
              <a:solidFill>
                <a:schemeClr val="accent2"/>
              </a:solidFill>
              <a:round/>
            </a:ln>
            <a:effectLst/>
          </c:spPr>
          <c:marker>
            <c:symbol val="none"/>
          </c:marker>
          <c:cat>
            <c:numRef>
              <c:f>'ride start times'!$AE$2:$AE$25</c:f>
              <c:numCache>
                <c:formatCode>h:mm\ AM/PM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cat>
          <c:val>
            <c:numRef>
              <c:f>'ride start times'!$AS$2:$AS$25</c:f>
              <c:numCache>
                <c:formatCode>General</c:formatCode>
                <c:ptCount val="24"/>
                <c:pt idx="0">
                  <c:v>33942</c:v>
                </c:pt>
                <c:pt idx="1">
                  <c:v>21598</c:v>
                </c:pt>
                <c:pt idx="2">
                  <c:v>12901</c:v>
                </c:pt>
                <c:pt idx="3">
                  <c:v>7139</c:v>
                </c:pt>
                <c:pt idx="4">
                  <c:v>4732</c:v>
                </c:pt>
                <c:pt idx="5">
                  <c:v>8768</c:v>
                </c:pt>
                <c:pt idx="6">
                  <c:v>23211</c:v>
                </c:pt>
                <c:pt idx="7">
                  <c:v>40108</c:v>
                </c:pt>
                <c:pt idx="8">
                  <c:v>55166</c:v>
                </c:pt>
                <c:pt idx="9">
                  <c:v>56799</c:v>
                </c:pt>
                <c:pt idx="10">
                  <c:v>73829</c:v>
                </c:pt>
                <c:pt idx="11">
                  <c:v>95573</c:v>
                </c:pt>
                <c:pt idx="12">
                  <c:v>112518</c:v>
                </c:pt>
                <c:pt idx="13">
                  <c:v>117100</c:v>
                </c:pt>
                <c:pt idx="14">
                  <c:v>123774</c:v>
                </c:pt>
                <c:pt idx="15">
                  <c:v>137430</c:v>
                </c:pt>
                <c:pt idx="16">
                  <c:v>156007</c:v>
                </c:pt>
                <c:pt idx="17">
                  <c:v>173871</c:v>
                </c:pt>
                <c:pt idx="18">
                  <c:v>152300</c:v>
                </c:pt>
                <c:pt idx="19">
                  <c:v>115914</c:v>
                </c:pt>
                <c:pt idx="20">
                  <c:v>84662</c:v>
                </c:pt>
                <c:pt idx="21">
                  <c:v>72390</c:v>
                </c:pt>
                <c:pt idx="22">
                  <c:v>64289</c:v>
                </c:pt>
                <c:pt idx="23">
                  <c:v>46989</c:v>
                </c:pt>
              </c:numCache>
            </c:numRef>
          </c:val>
          <c:smooth val="0"/>
          <c:extLst>
            <c:ext xmlns:c16="http://schemas.microsoft.com/office/drawing/2014/chart" uri="{C3380CC4-5D6E-409C-BE32-E72D297353CC}">
              <c16:uniqueId val="{00000001-57BC-4147-B259-943BC0489A45}"/>
            </c:ext>
          </c:extLst>
        </c:ser>
        <c:ser>
          <c:idx val="2"/>
          <c:order val="2"/>
          <c:tx>
            <c:strRef>
              <c:f>'ride start times'!$AT$1</c:f>
              <c:strCache>
                <c:ptCount val="1"/>
                <c:pt idx="0">
                  <c:v>Total Member Rides</c:v>
                </c:pt>
              </c:strCache>
            </c:strRef>
          </c:tx>
          <c:spPr>
            <a:ln w="19050" cap="rnd">
              <a:solidFill>
                <a:schemeClr val="accent3"/>
              </a:solidFill>
              <a:round/>
            </a:ln>
            <a:effectLst/>
          </c:spPr>
          <c:marker>
            <c:symbol val="none"/>
          </c:marker>
          <c:cat>
            <c:numRef>
              <c:f>'ride start times'!$AE$2:$AE$25</c:f>
              <c:numCache>
                <c:formatCode>h:mm\ AM/PM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cat>
          <c:val>
            <c:numRef>
              <c:f>'ride start times'!$AT$2:$AT$25</c:f>
              <c:numCache>
                <c:formatCode>General</c:formatCode>
                <c:ptCount val="24"/>
                <c:pt idx="0">
                  <c:v>26274</c:v>
                </c:pt>
                <c:pt idx="1">
                  <c:v>16029</c:v>
                </c:pt>
                <c:pt idx="2">
                  <c:v>8947</c:v>
                </c:pt>
                <c:pt idx="3">
                  <c:v>5366</c:v>
                </c:pt>
                <c:pt idx="4">
                  <c:v>6178</c:v>
                </c:pt>
                <c:pt idx="5">
                  <c:v>26169</c:v>
                </c:pt>
                <c:pt idx="6">
                  <c:v>80509</c:v>
                </c:pt>
                <c:pt idx="7">
                  <c:v>149846</c:v>
                </c:pt>
                <c:pt idx="8">
                  <c:v>177200</c:v>
                </c:pt>
                <c:pt idx="9">
                  <c:v>119318</c:v>
                </c:pt>
                <c:pt idx="10">
                  <c:v>109708</c:v>
                </c:pt>
                <c:pt idx="11">
                  <c:v>130130</c:v>
                </c:pt>
                <c:pt idx="12">
                  <c:v>149679</c:v>
                </c:pt>
                <c:pt idx="13">
                  <c:v>148053</c:v>
                </c:pt>
                <c:pt idx="14">
                  <c:v>148312</c:v>
                </c:pt>
                <c:pt idx="15">
                  <c:v>182442</c:v>
                </c:pt>
                <c:pt idx="16">
                  <c:v>247099</c:v>
                </c:pt>
                <c:pt idx="17">
                  <c:v>296994</c:v>
                </c:pt>
                <c:pt idx="18">
                  <c:v>234026</c:v>
                </c:pt>
                <c:pt idx="19">
                  <c:v>166910</c:v>
                </c:pt>
                <c:pt idx="20">
                  <c:v>115791</c:v>
                </c:pt>
                <c:pt idx="21">
                  <c:v>89464</c:v>
                </c:pt>
                <c:pt idx="22">
                  <c:v>66397</c:v>
                </c:pt>
                <c:pt idx="23">
                  <c:v>41998</c:v>
                </c:pt>
              </c:numCache>
            </c:numRef>
          </c:val>
          <c:smooth val="0"/>
          <c:extLst>
            <c:ext xmlns:c16="http://schemas.microsoft.com/office/drawing/2014/chart" uri="{C3380CC4-5D6E-409C-BE32-E72D297353CC}">
              <c16:uniqueId val="{00000002-57BC-4147-B259-943BC0489A45}"/>
            </c:ext>
          </c:extLst>
        </c:ser>
        <c:dLbls>
          <c:showLegendKey val="0"/>
          <c:showVal val="0"/>
          <c:showCatName val="0"/>
          <c:showSerName val="0"/>
          <c:showPercent val="0"/>
          <c:showBubbleSize val="0"/>
        </c:dLbls>
        <c:smooth val="0"/>
        <c:axId val="980096640"/>
        <c:axId val="980089920"/>
      </c:lineChart>
      <c:catAx>
        <c:axId val="980096640"/>
        <c:scaling>
          <c:orientation val="minMax"/>
        </c:scaling>
        <c:delete val="0"/>
        <c:axPos val="b"/>
        <c:numFmt formatCode="h:mm\ AM/P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0089920"/>
        <c:crosses val="autoZero"/>
        <c:auto val="1"/>
        <c:lblAlgn val="ctr"/>
        <c:lblOffset val="100"/>
        <c:noMultiLvlLbl val="0"/>
      </c:catAx>
      <c:valAx>
        <c:axId val="980089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00966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494455465863751"/>
          <c:y val="2.9934518241347054E-2"/>
          <c:w val="0.84013007111074089"/>
          <c:h val="0.67550820179283011"/>
        </c:manualLayout>
      </c:layout>
      <c:barChart>
        <c:barDir val="col"/>
        <c:grouping val="clustered"/>
        <c:varyColors val="0"/>
        <c:ser>
          <c:idx val="0"/>
          <c:order val="0"/>
          <c:tx>
            <c:strRef>
              <c:f>'average ride length per day'!$T$3</c:f>
              <c:strCache>
                <c:ptCount val="1"/>
                <c:pt idx="0">
                  <c:v>Sunday</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'average ride length per day'!$S$4:$S$15</c:f>
              <c:strCache>
                <c:ptCount val="12"/>
                <c:pt idx="0">
                  <c:v>May</c:v>
                </c:pt>
                <c:pt idx="1">
                  <c:v>June</c:v>
                </c:pt>
                <c:pt idx="2">
                  <c:v>July</c:v>
                </c:pt>
                <c:pt idx="3">
                  <c:v>August</c:v>
                </c:pt>
                <c:pt idx="4">
                  <c:v>September</c:v>
                </c:pt>
                <c:pt idx="5">
                  <c:v>October</c:v>
                </c:pt>
                <c:pt idx="6">
                  <c:v>November</c:v>
                </c:pt>
                <c:pt idx="7">
                  <c:v>December</c:v>
                </c:pt>
                <c:pt idx="8">
                  <c:v>January</c:v>
                </c:pt>
                <c:pt idx="9">
                  <c:v>Feburary</c:v>
                </c:pt>
                <c:pt idx="10">
                  <c:v>March</c:v>
                </c:pt>
                <c:pt idx="11">
                  <c:v>April</c:v>
                </c:pt>
              </c:strCache>
            </c:strRef>
          </c:cat>
          <c:val>
            <c:numRef>
              <c:f>'average ride length per day'!$T$4:$T$15</c:f>
              <c:numCache>
                <c:formatCode>[h]:mm:ss;@</c:formatCode>
                <c:ptCount val="12"/>
                <c:pt idx="0">
                  <c:v>1.6045227235709274E-2</c:v>
                </c:pt>
                <c:pt idx="1">
                  <c:v>1.5941952446754008E-2</c:v>
                </c:pt>
                <c:pt idx="2">
                  <c:v>1.5438753507476527E-2</c:v>
                </c:pt>
                <c:pt idx="3">
                  <c:v>1.4093379564624989E-2</c:v>
                </c:pt>
                <c:pt idx="4">
                  <c:v>1.3155973422142385E-2</c:v>
                </c:pt>
                <c:pt idx="5">
                  <c:v>1.2606747237832795E-2</c:v>
                </c:pt>
                <c:pt idx="6">
                  <c:v>1.01583967448736E-2</c:v>
                </c:pt>
                <c:pt idx="7">
                  <c:v>8.3470510254252256E-3</c:v>
                </c:pt>
                <c:pt idx="8">
                  <c:v>9.4078046927689469E-3</c:v>
                </c:pt>
                <c:pt idx="9">
                  <c:v>1.1082856924276884E-2</c:v>
                </c:pt>
                <c:pt idx="10">
                  <c:v>9.4345458227660644E-3</c:v>
                </c:pt>
                <c:pt idx="11">
                  <c:v>1.2180031733017854E-2</c:v>
                </c:pt>
              </c:numCache>
            </c:numRef>
          </c:val>
          <c:extLst>
            <c:ext xmlns:c16="http://schemas.microsoft.com/office/drawing/2014/chart" uri="{C3380CC4-5D6E-409C-BE32-E72D297353CC}">
              <c16:uniqueId val="{00000000-2DA3-41F5-809B-06C457E19D05}"/>
            </c:ext>
          </c:extLst>
        </c:ser>
        <c:ser>
          <c:idx val="1"/>
          <c:order val="1"/>
          <c:tx>
            <c:strRef>
              <c:f>'average ride length per day'!$U$3</c:f>
              <c:strCache>
                <c:ptCount val="1"/>
                <c:pt idx="0">
                  <c:v>Monday</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'average ride length per day'!$S$4:$S$15</c:f>
              <c:strCache>
                <c:ptCount val="12"/>
                <c:pt idx="0">
                  <c:v>May</c:v>
                </c:pt>
                <c:pt idx="1">
                  <c:v>June</c:v>
                </c:pt>
                <c:pt idx="2">
                  <c:v>July</c:v>
                </c:pt>
                <c:pt idx="3">
                  <c:v>August</c:v>
                </c:pt>
                <c:pt idx="4">
                  <c:v>September</c:v>
                </c:pt>
                <c:pt idx="5">
                  <c:v>October</c:v>
                </c:pt>
                <c:pt idx="6">
                  <c:v>November</c:v>
                </c:pt>
                <c:pt idx="7">
                  <c:v>December</c:v>
                </c:pt>
                <c:pt idx="8">
                  <c:v>January</c:v>
                </c:pt>
                <c:pt idx="9">
                  <c:v>Feburary</c:v>
                </c:pt>
                <c:pt idx="10">
                  <c:v>March</c:v>
                </c:pt>
                <c:pt idx="11">
                  <c:v>April</c:v>
                </c:pt>
              </c:strCache>
            </c:strRef>
          </c:cat>
          <c:val>
            <c:numRef>
              <c:f>'average ride length per day'!$U$4:$U$15</c:f>
              <c:numCache>
                <c:formatCode>[h]:mm:ss;@</c:formatCode>
                <c:ptCount val="12"/>
                <c:pt idx="0">
                  <c:v>1.409444215290551E-2</c:v>
                </c:pt>
                <c:pt idx="1">
                  <c:v>1.2640687052893279E-2</c:v>
                </c:pt>
                <c:pt idx="2">
                  <c:v>1.3233327783927582E-2</c:v>
                </c:pt>
                <c:pt idx="3">
                  <c:v>1.1249017319614446E-2</c:v>
                </c:pt>
                <c:pt idx="4">
                  <c:v>1.1250901509113018E-2</c:v>
                </c:pt>
                <c:pt idx="5">
                  <c:v>9.4854210931561832E-3</c:v>
                </c:pt>
                <c:pt idx="6">
                  <c:v>7.9278388016859238E-3</c:v>
                </c:pt>
                <c:pt idx="7">
                  <c:v>7.4396829363096526E-3</c:v>
                </c:pt>
                <c:pt idx="8">
                  <c:v>7.3299335078362655E-3</c:v>
                </c:pt>
                <c:pt idx="9">
                  <c:v>7.9204953151358493E-3</c:v>
                </c:pt>
                <c:pt idx="10">
                  <c:v>7.6751320029708392E-3</c:v>
                </c:pt>
                <c:pt idx="11">
                  <c:v>8.8058103043560394E-3</c:v>
                </c:pt>
              </c:numCache>
            </c:numRef>
          </c:val>
          <c:extLst>
            <c:ext xmlns:c16="http://schemas.microsoft.com/office/drawing/2014/chart" uri="{C3380CC4-5D6E-409C-BE32-E72D297353CC}">
              <c16:uniqueId val="{00000001-2DA3-41F5-809B-06C457E19D05}"/>
            </c:ext>
          </c:extLst>
        </c:ser>
        <c:ser>
          <c:idx val="2"/>
          <c:order val="2"/>
          <c:tx>
            <c:strRef>
              <c:f>'average ride length per day'!$V$3</c:f>
              <c:strCache>
                <c:ptCount val="1"/>
                <c:pt idx="0">
                  <c:v>Tuesday</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'average ride length per day'!$S$4:$S$15</c:f>
              <c:strCache>
                <c:ptCount val="12"/>
                <c:pt idx="0">
                  <c:v>May</c:v>
                </c:pt>
                <c:pt idx="1">
                  <c:v>June</c:v>
                </c:pt>
                <c:pt idx="2">
                  <c:v>July</c:v>
                </c:pt>
                <c:pt idx="3">
                  <c:v>August</c:v>
                </c:pt>
                <c:pt idx="4">
                  <c:v>September</c:v>
                </c:pt>
                <c:pt idx="5">
                  <c:v>October</c:v>
                </c:pt>
                <c:pt idx="6">
                  <c:v>November</c:v>
                </c:pt>
                <c:pt idx="7">
                  <c:v>December</c:v>
                </c:pt>
                <c:pt idx="8">
                  <c:v>January</c:v>
                </c:pt>
                <c:pt idx="9">
                  <c:v>Feburary</c:v>
                </c:pt>
                <c:pt idx="10">
                  <c:v>March</c:v>
                </c:pt>
                <c:pt idx="11">
                  <c:v>April</c:v>
                </c:pt>
              </c:strCache>
            </c:strRef>
          </c:cat>
          <c:val>
            <c:numRef>
              <c:f>'average ride length per day'!$V$4:$V$15</c:f>
              <c:numCache>
                <c:formatCode>[h]:mm:ss;@</c:formatCode>
                <c:ptCount val="12"/>
                <c:pt idx="0">
                  <c:v>1.1801053274399538E-2</c:v>
                </c:pt>
                <c:pt idx="1">
                  <c:v>1.190165389728522E-2</c:v>
                </c:pt>
                <c:pt idx="2">
                  <c:v>1.1517948871828051E-2</c:v>
                </c:pt>
                <c:pt idx="3">
                  <c:v>1.1474984024225785E-2</c:v>
                </c:pt>
                <c:pt idx="4">
                  <c:v>9.828490703246099E-3</c:v>
                </c:pt>
                <c:pt idx="5">
                  <c:v>8.350454744687175E-3</c:v>
                </c:pt>
                <c:pt idx="6">
                  <c:v>8.0999014142455472E-3</c:v>
                </c:pt>
                <c:pt idx="7">
                  <c:v>7.2234271199675447E-3</c:v>
                </c:pt>
                <c:pt idx="8">
                  <c:v>7.2877661049848249E-3</c:v>
                </c:pt>
                <c:pt idx="9">
                  <c:v>7.3356570550873936E-3</c:v>
                </c:pt>
                <c:pt idx="10">
                  <c:v>8.141372561044892E-3</c:v>
                </c:pt>
                <c:pt idx="11">
                  <c:v>9.4932446433753891E-3</c:v>
                </c:pt>
              </c:numCache>
            </c:numRef>
          </c:val>
          <c:extLst>
            <c:ext xmlns:c16="http://schemas.microsoft.com/office/drawing/2014/chart" uri="{C3380CC4-5D6E-409C-BE32-E72D297353CC}">
              <c16:uniqueId val="{00000002-2DA3-41F5-809B-06C457E19D05}"/>
            </c:ext>
          </c:extLst>
        </c:ser>
        <c:ser>
          <c:idx val="3"/>
          <c:order val="3"/>
          <c:tx>
            <c:strRef>
              <c:f>'average ride length per day'!$W$3</c:f>
              <c:strCache>
                <c:ptCount val="1"/>
                <c:pt idx="0">
                  <c:v>Wednesday</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cat>
            <c:strRef>
              <c:f>'average ride length per day'!$S$4:$S$15</c:f>
              <c:strCache>
                <c:ptCount val="12"/>
                <c:pt idx="0">
                  <c:v>May</c:v>
                </c:pt>
                <c:pt idx="1">
                  <c:v>June</c:v>
                </c:pt>
                <c:pt idx="2">
                  <c:v>July</c:v>
                </c:pt>
                <c:pt idx="3">
                  <c:v>August</c:v>
                </c:pt>
                <c:pt idx="4">
                  <c:v>September</c:v>
                </c:pt>
                <c:pt idx="5">
                  <c:v>October</c:v>
                </c:pt>
                <c:pt idx="6">
                  <c:v>November</c:v>
                </c:pt>
                <c:pt idx="7">
                  <c:v>December</c:v>
                </c:pt>
                <c:pt idx="8">
                  <c:v>January</c:v>
                </c:pt>
                <c:pt idx="9">
                  <c:v>Feburary</c:v>
                </c:pt>
                <c:pt idx="10">
                  <c:v>March</c:v>
                </c:pt>
                <c:pt idx="11">
                  <c:v>April</c:v>
                </c:pt>
              </c:strCache>
            </c:strRef>
          </c:cat>
          <c:val>
            <c:numRef>
              <c:f>'average ride length per day'!$W$4:$W$15</c:f>
              <c:numCache>
                <c:formatCode>[h]:mm:ss;@</c:formatCode>
                <c:ptCount val="12"/>
                <c:pt idx="0">
                  <c:v>1.106381645843596E-2</c:v>
                </c:pt>
                <c:pt idx="1">
                  <c:v>1.1364221251303826E-2</c:v>
                </c:pt>
                <c:pt idx="2">
                  <c:v>1.133265411250566E-2</c:v>
                </c:pt>
                <c:pt idx="3">
                  <c:v>1.0982227862829085E-2</c:v>
                </c:pt>
                <c:pt idx="4">
                  <c:v>1.0033062686684982E-2</c:v>
                </c:pt>
                <c:pt idx="5">
                  <c:v>8.568512774116124E-3</c:v>
                </c:pt>
                <c:pt idx="6">
                  <c:v>8.3810029554049655E-3</c:v>
                </c:pt>
                <c:pt idx="7">
                  <c:v>7.643223569196592E-3</c:v>
                </c:pt>
                <c:pt idx="8">
                  <c:v>7.4042102282319954E-3</c:v>
                </c:pt>
                <c:pt idx="9">
                  <c:v>7.0147765759854515E-3</c:v>
                </c:pt>
                <c:pt idx="10">
                  <c:v>7.9048860980992681E-3</c:v>
                </c:pt>
                <c:pt idx="11">
                  <c:v>9.5609784055004487E-3</c:v>
                </c:pt>
              </c:numCache>
            </c:numRef>
          </c:val>
          <c:extLst>
            <c:ext xmlns:c16="http://schemas.microsoft.com/office/drawing/2014/chart" uri="{C3380CC4-5D6E-409C-BE32-E72D297353CC}">
              <c16:uniqueId val="{00000003-2DA3-41F5-809B-06C457E19D05}"/>
            </c:ext>
          </c:extLst>
        </c:ser>
        <c:ser>
          <c:idx val="4"/>
          <c:order val="4"/>
          <c:tx>
            <c:strRef>
              <c:f>'average ride length per day'!$X$3</c:f>
              <c:strCache>
                <c:ptCount val="1"/>
                <c:pt idx="0">
                  <c:v>Thrusday</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invertIfNegative val="0"/>
          <c:cat>
            <c:strRef>
              <c:f>'average ride length per day'!$S$4:$S$15</c:f>
              <c:strCache>
                <c:ptCount val="12"/>
                <c:pt idx="0">
                  <c:v>May</c:v>
                </c:pt>
                <c:pt idx="1">
                  <c:v>June</c:v>
                </c:pt>
                <c:pt idx="2">
                  <c:v>July</c:v>
                </c:pt>
                <c:pt idx="3">
                  <c:v>August</c:v>
                </c:pt>
                <c:pt idx="4">
                  <c:v>September</c:v>
                </c:pt>
                <c:pt idx="5">
                  <c:v>October</c:v>
                </c:pt>
                <c:pt idx="6">
                  <c:v>November</c:v>
                </c:pt>
                <c:pt idx="7">
                  <c:v>December</c:v>
                </c:pt>
                <c:pt idx="8">
                  <c:v>January</c:v>
                </c:pt>
                <c:pt idx="9">
                  <c:v>Feburary</c:v>
                </c:pt>
                <c:pt idx="10">
                  <c:v>March</c:v>
                </c:pt>
                <c:pt idx="11">
                  <c:v>April</c:v>
                </c:pt>
              </c:strCache>
            </c:strRef>
          </c:cat>
          <c:val>
            <c:numRef>
              <c:f>'average ride length per day'!$X$4:$X$15</c:f>
              <c:numCache>
                <c:formatCode>[h]:mm:ss;@</c:formatCode>
                <c:ptCount val="12"/>
                <c:pt idx="0">
                  <c:v>1.2237043680875741E-2</c:v>
                </c:pt>
                <c:pt idx="1">
                  <c:v>1.2206554740534439E-2</c:v>
                </c:pt>
                <c:pt idx="2">
                  <c:v>1.1342913603072177E-2</c:v>
                </c:pt>
                <c:pt idx="3">
                  <c:v>1.1336974372974158E-2</c:v>
                </c:pt>
                <c:pt idx="4">
                  <c:v>1.0158982649804556E-2</c:v>
                </c:pt>
                <c:pt idx="5">
                  <c:v>8.5863449191062764E-3</c:v>
                </c:pt>
                <c:pt idx="6">
                  <c:v>9.2915565406600301E-3</c:v>
                </c:pt>
                <c:pt idx="7">
                  <c:v>7.7046113240947806E-3</c:v>
                </c:pt>
                <c:pt idx="8">
                  <c:v>6.89312224541815E-3</c:v>
                </c:pt>
                <c:pt idx="9">
                  <c:v>7.2483320092751368E-3</c:v>
                </c:pt>
                <c:pt idx="10">
                  <c:v>7.4634945666341591E-3</c:v>
                </c:pt>
                <c:pt idx="11">
                  <c:v>9.9639130769836066E-3</c:v>
                </c:pt>
              </c:numCache>
            </c:numRef>
          </c:val>
          <c:extLst>
            <c:ext xmlns:c16="http://schemas.microsoft.com/office/drawing/2014/chart" uri="{C3380CC4-5D6E-409C-BE32-E72D297353CC}">
              <c16:uniqueId val="{00000004-2DA3-41F5-809B-06C457E19D05}"/>
            </c:ext>
          </c:extLst>
        </c:ser>
        <c:ser>
          <c:idx val="5"/>
          <c:order val="5"/>
          <c:tx>
            <c:strRef>
              <c:f>'average ride length per day'!$Y$3</c:f>
              <c:strCache>
                <c:ptCount val="1"/>
                <c:pt idx="0">
                  <c:v>Friday</c:v>
                </c:pt>
              </c:strCache>
            </c:strRef>
          </c:tx>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invertIfNegative val="0"/>
          <c:cat>
            <c:strRef>
              <c:f>'average ride length per day'!$S$4:$S$15</c:f>
              <c:strCache>
                <c:ptCount val="12"/>
                <c:pt idx="0">
                  <c:v>May</c:v>
                </c:pt>
                <c:pt idx="1">
                  <c:v>June</c:v>
                </c:pt>
                <c:pt idx="2">
                  <c:v>July</c:v>
                </c:pt>
                <c:pt idx="3">
                  <c:v>August</c:v>
                </c:pt>
                <c:pt idx="4">
                  <c:v>September</c:v>
                </c:pt>
                <c:pt idx="5">
                  <c:v>October</c:v>
                </c:pt>
                <c:pt idx="6">
                  <c:v>November</c:v>
                </c:pt>
                <c:pt idx="7">
                  <c:v>December</c:v>
                </c:pt>
                <c:pt idx="8">
                  <c:v>January</c:v>
                </c:pt>
                <c:pt idx="9">
                  <c:v>Feburary</c:v>
                </c:pt>
                <c:pt idx="10">
                  <c:v>March</c:v>
                </c:pt>
                <c:pt idx="11">
                  <c:v>April</c:v>
                </c:pt>
              </c:strCache>
            </c:strRef>
          </c:cat>
          <c:val>
            <c:numRef>
              <c:f>'average ride length per day'!$Y$4:$Y$15</c:f>
              <c:numCache>
                <c:formatCode>[h]:mm:ss;@</c:formatCode>
                <c:ptCount val="12"/>
                <c:pt idx="0">
                  <c:v>1.2256544445018724E-2</c:v>
                </c:pt>
                <c:pt idx="1">
                  <c:v>1.3060192730268648E-2</c:v>
                </c:pt>
                <c:pt idx="2">
                  <c:v>1.1980681330134404E-2</c:v>
                </c:pt>
                <c:pt idx="3">
                  <c:v>1.2669464364648374E-2</c:v>
                </c:pt>
                <c:pt idx="4">
                  <c:v>1.1241486703309498E-2</c:v>
                </c:pt>
                <c:pt idx="5">
                  <c:v>9.7630915365797509E-3</c:v>
                </c:pt>
                <c:pt idx="6">
                  <c:v>8.8892544508198772E-3</c:v>
                </c:pt>
                <c:pt idx="7">
                  <c:v>8.2021339889078258E-3</c:v>
                </c:pt>
                <c:pt idx="8">
                  <c:v>7.2110032251025248E-3</c:v>
                </c:pt>
                <c:pt idx="9">
                  <c:v>7.6205529005711811E-3</c:v>
                </c:pt>
                <c:pt idx="10">
                  <c:v>7.8399562801423697E-3</c:v>
                </c:pt>
                <c:pt idx="11">
                  <c:v>1.0699379690609167E-2</c:v>
                </c:pt>
              </c:numCache>
            </c:numRef>
          </c:val>
          <c:extLst>
            <c:ext xmlns:c16="http://schemas.microsoft.com/office/drawing/2014/chart" uri="{C3380CC4-5D6E-409C-BE32-E72D297353CC}">
              <c16:uniqueId val="{00000005-2DA3-41F5-809B-06C457E19D05}"/>
            </c:ext>
          </c:extLst>
        </c:ser>
        <c:ser>
          <c:idx val="6"/>
          <c:order val="6"/>
          <c:tx>
            <c:strRef>
              <c:f>'average ride length per day'!$Z$3</c:f>
              <c:strCache>
                <c:ptCount val="1"/>
                <c:pt idx="0">
                  <c:v>Saturday</c:v>
                </c:pt>
              </c:strCache>
            </c:strRef>
          </c:tx>
          <c:spPr>
            <a:gradFill rotWithShape="1">
              <a:gsLst>
                <a:gs pos="0">
                  <a:schemeClr val="accent1">
                    <a:lumMod val="60000"/>
                    <a:lumMod val="110000"/>
                    <a:satMod val="105000"/>
                    <a:tint val="67000"/>
                  </a:schemeClr>
                </a:gs>
                <a:gs pos="50000">
                  <a:schemeClr val="accent1">
                    <a:lumMod val="60000"/>
                    <a:lumMod val="105000"/>
                    <a:satMod val="103000"/>
                    <a:tint val="73000"/>
                  </a:schemeClr>
                </a:gs>
                <a:gs pos="100000">
                  <a:schemeClr val="accent1">
                    <a:lumMod val="60000"/>
                    <a:lumMod val="105000"/>
                    <a:satMod val="109000"/>
                    <a:tint val="81000"/>
                  </a:schemeClr>
                </a:gs>
              </a:gsLst>
              <a:lin ang="5400000" scaled="0"/>
            </a:gradFill>
            <a:ln w="9525" cap="flat" cmpd="sng" algn="ctr">
              <a:solidFill>
                <a:schemeClr val="accent1">
                  <a:lumMod val="60000"/>
                  <a:shade val="95000"/>
                </a:schemeClr>
              </a:solidFill>
              <a:round/>
            </a:ln>
            <a:effectLst/>
          </c:spPr>
          <c:invertIfNegative val="0"/>
          <c:cat>
            <c:strRef>
              <c:f>'average ride length per day'!$S$4:$S$15</c:f>
              <c:strCache>
                <c:ptCount val="12"/>
                <c:pt idx="0">
                  <c:v>May</c:v>
                </c:pt>
                <c:pt idx="1">
                  <c:v>June</c:v>
                </c:pt>
                <c:pt idx="2">
                  <c:v>July</c:v>
                </c:pt>
                <c:pt idx="3">
                  <c:v>August</c:v>
                </c:pt>
                <c:pt idx="4">
                  <c:v>September</c:v>
                </c:pt>
                <c:pt idx="5">
                  <c:v>October</c:v>
                </c:pt>
                <c:pt idx="6">
                  <c:v>November</c:v>
                </c:pt>
                <c:pt idx="7">
                  <c:v>December</c:v>
                </c:pt>
                <c:pt idx="8">
                  <c:v>January</c:v>
                </c:pt>
                <c:pt idx="9">
                  <c:v>Feburary</c:v>
                </c:pt>
                <c:pt idx="10">
                  <c:v>March</c:v>
                </c:pt>
                <c:pt idx="11">
                  <c:v>April</c:v>
                </c:pt>
              </c:strCache>
            </c:strRef>
          </c:cat>
          <c:val>
            <c:numRef>
              <c:f>'average ride length per day'!$Z$4:$Z$15</c:f>
              <c:numCache>
                <c:formatCode>[h]:mm:ss;@</c:formatCode>
                <c:ptCount val="12"/>
                <c:pt idx="0">
                  <c:v>1.5888309707232949E-2</c:v>
                </c:pt>
                <c:pt idx="1">
                  <c:v>1.4990604792529789E-2</c:v>
                </c:pt>
                <c:pt idx="2">
                  <c:v>1.5534621681609352E-2</c:v>
                </c:pt>
                <c:pt idx="3">
                  <c:v>1.4273679770670542E-2</c:v>
                </c:pt>
                <c:pt idx="4">
                  <c:v>1.4146562314986061E-2</c:v>
                </c:pt>
                <c:pt idx="5">
                  <c:v>1.2573009532277546E-2</c:v>
                </c:pt>
                <c:pt idx="6">
                  <c:v>9.4609513217227149E-3</c:v>
                </c:pt>
                <c:pt idx="7">
                  <c:v>8.5392828999199775E-3</c:v>
                </c:pt>
                <c:pt idx="8">
                  <c:v>8.2844346370531171E-3</c:v>
                </c:pt>
                <c:pt idx="9">
                  <c:v>9.8221719685743381E-3</c:v>
                </c:pt>
                <c:pt idx="10">
                  <c:v>9.3534701682045709E-3</c:v>
                </c:pt>
                <c:pt idx="11">
                  <c:v>1.3063390571779659E-2</c:v>
                </c:pt>
              </c:numCache>
            </c:numRef>
          </c:val>
          <c:extLst>
            <c:ext xmlns:c16="http://schemas.microsoft.com/office/drawing/2014/chart" uri="{C3380CC4-5D6E-409C-BE32-E72D297353CC}">
              <c16:uniqueId val="{00000006-2DA3-41F5-809B-06C457E19D05}"/>
            </c:ext>
          </c:extLst>
        </c:ser>
        <c:dLbls>
          <c:showLegendKey val="0"/>
          <c:showVal val="0"/>
          <c:showCatName val="0"/>
          <c:showSerName val="0"/>
          <c:showPercent val="0"/>
          <c:showBubbleSize val="0"/>
        </c:dLbls>
        <c:gapWidth val="150"/>
        <c:axId val="1022778208"/>
        <c:axId val="1022783008"/>
      </c:barChart>
      <c:lineChart>
        <c:grouping val="standard"/>
        <c:varyColors val="0"/>
        <c:ser>
          <c:idx val="7"/>
          <c:order val="7"/>
          <c:tx>
            <c:strRef>
              <c:f>'average ride length per day'!$AA$3</c:f>
              <c:strCache>
                <c:ptCount val="1"/>
                <c:pt idx="0">
                  <c:v>Average Ride Length Per Month</c:v>
                </c:pt>
              </c:strCache>
            </c:strRef>
          </c:tx>
          <c:spPr>
            <a:ln w="57150" cap="rnd">
              <a:solidFill>
                <a:schemeClr val="accent4"/>
              </a:solidFill>
              <a:round/>
            </a:ln>
            <a:effectLst/>
          </c:spPr>
          <c:marker>
            <c:symbol val="none"/>
          </c:marker>
          <c:cat>
            <c:strRef>
              <c:f>'average ride length per day'!$S$4:$S$15</c:f>
              <c:strCache>
                <c:ptCount val="12"/>
                <c:pt idx="0">
                  <c:v>May</c:v>
                </c:pt>
                <c:pt idx="1">
                  <c:v>June</c:v>
                </c:pt>
                <c:pt idx="2">
                  <c:v>July</c:v>
                </c:pt>
                <c:pt idx="3">
                  <c:v>August</c:v>
                </c:pt>
                <c:pt idx="4">
                  <c:v>September</c:v>
                </c:pt>
                <c:pt idx="5">
                  <c:v>October</c:v>
                </c:pt>
                <c:pt idx="6">
                  <c:v>November</c:v>
                </c:pt>
                <c:pt idx="7">
                  <c:v>December</c:v>
                </c:pt>
                <c:pt idx="8">
                  <c:v>January</c:v>
                </c:pt>
                <c:pt idx="9">
                  <c:v>Feburary</c:v>
                </c:pt>
                <c:pt idx="10">
                  <c:v>March</c:v>
                </c:pt>
                <c:pt idx="11">
                  <c:v>April</c:v>
                </c:pt>
              </c:strCache>
            </c:strRef>
          </c:cat>
          <c:val>
            <c:numRef>
              <c:f>'average ride length per day'!$AA$4:$AA$15</c:f>
              <c:numCache>
                <c:formatCode>[h]:mm:ss;@</c:formatCode>
                <c:ptCount val="12"/>
                <c:pt idx="0">
                  <c:v>1.3340919564939673E-2</c:v>
                </c:pt>
                <c:pt idx="1">
                  <c:v>1.3157980987367032E-2</c:v>
                </c:pt>
                <c:pt idx="2">
                  <c:v>1.2911557270079107E-2</c:v>
                </c:pt>
                <c:pt idx="3">
                  <c:v>1.2297103897083911E-2</c:v>
                </c:pt>
                <c:pt idx="4">
                  <c:v>1.1402208569898086E-2</c:v>
                </c:pt>
                <c:pt idx="5">
                  <c:v>9.9905116911079804E-3</c:v>
                </c:pt>
                <c:pt idx="6">
                  <c:v>8.8869860327732367E-3</c:v>
                </c:pt>
                <c:pt idx="7">
                  <c:v>7.8713446948316564E-3</c:v>
                </c:pt>
                <c:pt idx="8">
                  <c:v>7.6883249487708335E-3</c:v>
                </c:pt>
                <c:pt idx="9">
                  <c:v>8.2921203927008909E-3</c:v>
                </c:pt>
                <c:pt idx="10">
                  <c:v>8.2589796428374513E-3</c:v>
                </c:pt>
                <c:pt idx="11">
                  <c:v>1.0538106917946025E-2</c:v>
                </c:pt>
              </c:numCache>
            </c:numRef>
          </c:val>
          <c:smooth val="0"/>
          <c:extLst>
            <c:ext xmlns:c16="http://schemas.microsoft.com/office/drawing/2014/chart" uri="{C3380CC4-5D6E-409C-BE32-E72D297353CC}">
              <c16:uniqueId val="{00000007-2DA3-41F5-809B-06C457E19D05}"/>
            </c:ext>
          </c:extLst>
        </c:ser>
        <c:ser>
          <c:idx val="8"/>
          <c:order val="8"/>
          <c:tx>
            <c:strRef>
              <c:f>'average ride length per day'!$AB$3</c:f>
              <c:strCache>
                <c:ptCount val="1"/>
                <c:pt idx="0">
                  <c:v>Average Casual Ride Length</c:v>
                </c:pt>
              </c:strCache>
            </c:strRef>
          </c:tx>
          <c:spPr>
            <a:ln w="57150" cap="rnd">
              <a:solidFill>
                <a:schemeClr val="accent2"/>
              </a:solidFill>
              <a:round/>
            </a:ln>
            <a:effectLst/>
          </c:spPr>
          <c:marker>
            <c:symbol val="none"/>
          </c:marker>
          <c:cat>
            <c:strRef>
              <c:f>'average ride length per day'!$S$4:$S$15</c:f>
              <c:strCache>
                <c:ptCount val="12"/>
                <c:pt idx="0">
                  <c:v>May</c:v>
                </c:pt>
                <c:pt idx="1">
                  <c:v>June</c:v>
                </c:pt>
                <c:pt idx="2">
                  <c:v>July</c:v>
                </c:pt>
                <c:pt idx="3">
                  <c:v>August</c:v>
                </c:pt>
                <c:pt idx="4">
                  <c:v>September</c:v>
                </c:pt>
                <c:pt idx="5">
                  <c:v>October</c:v>
                </c:pt>
                <c:pt idx="6">
                  <c:v>November</c:v>
                </c:pt>
                <c:pt idx="7">
                  <c:v>December</c:v>
                </c:pt>
                <c:pt idx="8">
                  <c:v>January</c:v>
                </c:pt>
                <c:pt idx="9">
                  <c:v>Feburary</c:v>
                </c:pt>
                <c:pt idx="10">
                  <c:v>March</c:v>
                </c:pt>
                <c:pt idx="11">
                  <c:v>April</c:v>
                </c:pt>
              </c:strCache>
            </c:strRef>
          </c:cat>
          <c:val>
            <c:numRef>
              <c:f>'average ride length per day'!$AB$4:$AB$15</c:f>
              <c:numCache>
                <c:formatCode>[h]:mm:ss;@</c:formatCode>
                <c:ptCount val="12"/>
                <c:pt idx="0">
                  <c:v>1.858352931433507E-2</c:v>
                </c:pt>
                <c:pt idx="1">
                  <c:v>1.7138707184214081E-2</c:v>
                </c:pt>
                <c:pt idx="2">
                  <c:v>1.6747887183403417E-2</c:v>
                </c:pt>
                <c:pt idx="3">
                  <c:v>1.6028815292245844E-2</c:v>
                </c:pt>
                <c:pt idx="4">
                  <c:v>1.4889222462968785E-2</c:v>
                </c:pt>
                <c:pt idx="5">
                  <c:v>1.3241068929482278E-2</c:v>
                </c:pt>
                <c:pt idx="6">
                  <c:v>1.1904745994558329E-2</c:v>
                </c:pt>
                <c:pt idx="7">
                  <c:v>1.0171385854883974E-2</c:v>
                </c:pt>
                <c:pt idx="8">
                  <c:v>1.0201709618841362E-2</c:v>
                </c:pt>
                <c:pt idx="9">
                  <c:v>1.1550198526361622E-2</c:v>
                </c:pt>
                <c:pt idx="10">
                  <c:v>1.1689703279288153E-2</c:v>
                </c:pt>
                <c:pt idx="11">
                  <c:v>1.5277957294037192E-2</c:v>
                </c:pt>
              </c:numCache>
            </c:numRef>
          </c:val>
          <c:smooth val="0"/>
          <c:extLst>
            <c:ext xmlns:c16="http://schemas.microsoft.com/office/drawing/2014/chart" uri="{C3380CC4-5D6E-409C-BE32-E72D297353CC}">
              <c16:uniqueId val="{00000008-2DA3-41F5-809B-06C457E19D05}"/>
            </c:ext>
          </c:extLst>
        </c:ser>
        <c:ser>
          <c:idx val="9"/>
          <c:order val="9"/>
          <c:tx>
            <c:strRef>
              <c:f>'average ride length per day'!$AC$3</c:f>
              <c:strCache>
                <c:ptCount val="1"/>
                <c:pt idx="0">
                  <c:v>Average Member Ride Length</c:v>
                </c:pt>
              </c:strCache>
            </c:strRef>
          </c:tx>
          <c:spPr>
            <a:ln w="57150" cap="rnd">
              <a:solidFill>
                <a:srgbClr val="00B0F0"/>
              </a:solidFill>
              <a:round/>
            </a:ln>
            <a:effectLst/>
          </c:spPr>
          <c:marker>
            <c:symbol val="none"/>
          </c:marker>
          <c:cat>
            <c:strRef>
              <c:f>'average ride length per day'!$S$4:$S$15</c:f>
              <c:strCache>
                <c:ptCount val="12"/>
                <c:pt idx="0">
                  <c:v>May</c:v>
                </c:pt>
                <c:pt idx="1">
                  <c:v>June</c:v>
                </c:pt>
                <c:pt idx="2">
                  <c:v>July</c:v>
                </c:pt>
                <c:pt idx="3">
                  <c:v>August</c:v>
                </c:pt>
                <c:pt idx="4">
                  <c:v>September</c:v>
                </c:pt>
                <c:pt idx="5">
                  <c:v>October</c:v>
                </c:pt>
                <c:pt idx="6">
                  <c:v>November</c:v>
                </c:pt>
                <c:pt idx="7">
                  <c:v>December</c:v>
                </c:pt>
                <c:pt idx="8">
                  <c:v>January</c:v>
                </c:pt>
                <c:pt idx="9">
                  <c:v>Feburary</c:v>
                </c:pt>
                <c:pt idx="10">
                  <c:v>March</c:v>
                </c:pt>
                <c:pt idx="11">
                  <c:v>April</c:v>
                </c:pt>
              </c:strCache>
            </c:strRef>
          </c:cat>
          <c:val>
            <c:numRef>
              <c:f>'average ride length per day'!$AC$4:$AC$15</c:f>
              <c:numCache>
                <c:formatCode>[h]:mm:ss;@</c:formatCode>
                <c:ptCount val="12"/>
                <c:pt idx="0">
                  <c:v>9.2413379850175732E-3</c:v>
                </c:pt>
                <c:pt idx="1">
                  <c:v>9.5666209434611404E-3</c:v>
                </c:pt>
                <c:pt idx="2">
                  <c:v>9.3465135756754161E-3</c:v>
                </c:pt>
                <c:pt idx="3">
                  <c:v>9.1723812511366916E-3</c:v>
                </c:pt>
                <c:pt idx="4">
                  <c:v>8.8394032741476707E-3</c:v>
                </c:pt>
                <c:pt idx="5">
                  <c:v>8.0657072094117311E-3</c:v>
                </c:pt>
                <c:pt idx="6">
                  <c:v>7.53626607219182E-3</c:v>
                </c:pt>
                <c:pt idx="7">
                  <c:v>7.1171171649576119E-3</c:v>
                </c:pt>
                <c:pt idx="8">
                  <c:v>6.9674098119357538E-3</c:v>
                </c:pt>
                <c:pt idx="9">
                  <c:v>7.2670425016068112E-3</c:v>
                </c:pt>
                <c:pt idx="10">
                  <c:v>7.1176116552854616E-3</c:v>
                </c:pt>
                <c:pt idx="11">
                  <c:v>8.0351917969937545E-3</c:v>
                </c:pt>
              </c:numCache>
            </c:numRef>
          </c:val>
          <c:smooth val="0"/>
          <c:extLst>
            <c:ext xmlns:c16="http://schemas.microsoft.com/office/drawing/2014/chart" uri="{C3380CC4-5D6E-409C-BE32-E72D297353CC}">
              <c16:uniqueId val="{00000009-2DA3-41F5-809B-06C457E19D05}"/>
            </c:ext>
          </c:extLst>
        </c:ser>
        <c:dLbls>
          <c:showLegendKey val="0"/>
          <c:showVal val="0"/>
          <c:showCatName val="0"/>
          <c:showSerName val="0"/>
          <c:showPercent val="0"/>
          <c:showBubbleSize val="0"/>
        </c:dLbls>
        <c:marker val="1"/>
        <c:smooth val="0"/>
        <c:axId val="1022778208"/>
        <c:axId val="1022783008"/>
      </c:lineChart>
      <c:catAx>
        <c:axId val="1022778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22783008"/>
        <c:crosses val="autoZero"/>
        <c:auto val="1"/>
        <c:lblAlgn val="ctr"/>
        <c:lblOffset val="100"/>
        <c:noMultiLvlLbl val="0"/>
      </c:catAx>
      <c:valAx>
        <c:axId val="1022783008"/>
        <c:scaling>
          <c:orientation val="minMax"/>
        </c:scaling>
        <c:delete val="0"/>
        <c:axPos val="l"/>
        <c:majorGridlines>
          <c:spPr>
            <a:ln w="9525" cap="flat" cmpd="sng" algn="ctr">
              <a:solidFill>
                <a:schemeClr val="tx1">
                  <a:lumMod val="15000"/>
                  <a:lumOff val="85000"/>
                </a:schemeClr>
              </a:solidFill>
              <a:round/>
            </a:ln>
            <a:effectLst/>
          </c:spPr>
        </c:majorGridlines>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22778208"/>
        <c:crosses val="autoZero"/>
        <c:crossBetween val="between"/>
      </c:valAx>
      <c:spPr>
        <a:noFill/>
        <a:ln>
          <a:noFill/>
        </a:ln>
        <a:effectLst/>
      </c:spPr>
    </c:plotArea>
    <c:legend>
      <c:legendPos val="b"/>
      <c:layout>
        <c:manualLayout>
          <c:xMode val="edge"/>
          <c:yMode val="edge"/>
          <c:x val="0.15930603789834152"/>
          <c:y val="0.79289523226254177"/>
          <c:w val="0.68138779680536909"/>
          <c:h val="0.1177633386889839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'bike type'!$G$3</c:f>
              <c:strCache>
                <c:ptCount val="1"/>
                <c:pt idx="0">
                  <c:v>Classic Bike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'bike type'!$T$2</c:f>
              <c:strCache>
                <c:ptCount val="1"/>
                <c:pt idx="0">
                  <c:v>Total</c:v>
                </c:pt>
              </c:strCache>
              <c:extLst/>
            </c:strRef>
          </c:cat>
          <c:val>
            <c:numRef>
              <c:f>'bike type'!$T$3</c:f>
              <c:numCache>
                <c:formatCode>General</c:formatCode>
                <c:ptCount val="1"/>
                <c:pt idx="0">
                  <c:v>2639007</c:v>
                </c:pt>
              </c:numCache>
              <c:extLst/>
            </c:numRef>
          </c:val>
          <c:extLst>
            <c:ext xmlns:c16="http://schemas.microsoft.com/office/drawing/2014/chart" uri="{C3380CC4-5D6E-409C-BE32-E72D297353CC}">
              <c16:uniqueId val="{00000000-08C3-4471-AC20-3830CA9154E1}"/>
            </c:ext>
          </c:extLst>
        </c:ser>
        <c:ser>
          <c:idx val="1"/>
          <c:order val="1"/>
          <c:tx>
            <c:strRef>
              <c:f>'bike type'!$G$4</c:f>
              <c:strCache>
                <c:ptCount val="1"/>
                <c:pt idx="0">
                  <c:v>Docked Bike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'bike type'!$T$2</c:f>
              <c:strCache>
                <c:ptCount val="1"/>
                <c:pt idx="0">
                  <c:v>Total</c:v>
                </c:pt>
              </c:strCache>
              <c:extLst/>
            </c:strRef>
          </c:cat>
          <c:val>
            <c:numRef>
              <c:f>'bike type'!$T$4</c:f>
              <c:numCache>
                <c:formatCode>General</c:formatCode>
                <c:ptCount val="1"/>
                <c:pt idx="0">
                  <c:v>167762</c:v>
                </c:pt>
              </c:numCache>
              <c:extLst/>
            </c:numRef>
          </c:val>
          <c:extLst>
            <c:ext xmlns:c16="http://schemas.microsoft.com/office/drawing/2014/chart" uri="{C3380CC4-5D6E-409C-BE32-E72D297353CC}">
              <c16:uniqueId val="{00000001-08C3-4471-AC20-3830CA9154E1}"/>
            </c:ext>
          </c:extLst>
        </c:ser>
        <c:ser>
          <c:idx val="2"/>
          <c:order val="2"/>
          <c:tx>
            <c:strRef>
              <c:f>'bike type'!$G$5</c:f>
              <c:strCache>
                <c:ptCount val="1"/>
                <c:pt idx="0">
                  <c:v>Electric Bike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'bike type'!$T$2</c:f>
              <c:strCache>
                <c:ptCount val="1"/>
                <c:pt idx="0">
                  <c:v>Total</c:v>
                </c:pt>
              </c:strCache>
              <c:extLst/>
            </c:strRef>
          </c:cat>
          <c:val>
            <c:numRef>
              <c:f>'bike type'!$T$5</c:f>
              <c:numCache>
                <c:formatCode>General</c:formatCode>
                <c:ptCount val="1"/>
                <c:pt idx="0">
                  <c:v>1727080</c:v>
                </c:pt>
              </c:numCache>
              <c:extLst/>
            </c:numRef>
          </c:val>
          <c:extLst>
            <c:ext xmlns:c16="http://schemas.microsoft.com/office/drawing/2014/chart" uri="{C3380CC4-5D6E-409C-BE32-E72D297353CC}">
              <c16:uniqueId val="{00000002-08C3-4471-AC20-3830CA9154E1}"/>
            </c:ext>
          </c:extLst>
        </c:ser>
        <c:dLbls>
          <c:dLblPos val="outEnd"/>
          <c:showLegendKey val="0"/>
          <c:showVal val="1"/>
          <c:showCatName val="0"/>
          <c:showSerName val="0"/>
          <c:showPercent val="0"/>
          <c:showBubbleSize val="0"/>
        </c:dLbls>
        <c:gapWidth val="219"/>
        <c:overlap val="-27"/>
        <c:axId val="1022766688"/>
        <c:axId val="1022783488"/>
      </c:barChart>
      <c:catAx>
        <c:axId val="1022766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2783488"/>
        <c:crosses val="autoZero"/>
        <c:auto val="1"/>
        <c:lblAlgn val="ctr"/>
        <c:lblOffset val="100"/>
        <c:noMultiLvlLbl val="0"/>
      </c:catAx>
      <c:valAx>
        <c:axId val="102278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2766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ysClr val="window" lastClr="FFFFFF"/>
    </a:soli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25">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75000"/>
            <a:lumOff val="25000"/>
          </a:schemeClr>
        </a:solidFill>
      </a:ln>
    </cs:spPr>
  </cs:downBar>
  <cs:dropLine>
    <cs:lnRef idx="0"/>
    <cs:fillRef idx="0"/>
    <cs:effectRef idx="0"/>
    <cs:fontRef idx="minor">
      <a:schemeClr val="dk1"/>
    </cs:fontRef>
    <cs:spPr>
      <a:ln w="9525">
        <a:solidFill>
          <a:schemeClr val="tx1">
            <a:lumMod val="75000"/>
            <a:lumOff val="25000"/>
          </a:schemeClr>
        </a:solidFill>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75000"/>
            <a:lumOff val="2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CB39E08-E0E5-4B1A-8F7D-08FE7678A3B6}" type="slidenum">
              <a:rPr lang="en-US" smtClean="0"/>
              <a:t>‹#›</a:t>
            </a:fld>
            <a:endParaRPr lang="en-US"/>
          </a:p>
        </p:txBody>
      </p:sp>
    </p:spTree>
    <p:extLst>
      <p:ext uri="{BB962C8B-B14F-4D97-AF65-F5344CB8AC3E}">
        <p14:creationId xmlns:p14="http://schemas.microsoft.com/office/powerpoint/2010/main" val="22228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72325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84734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916495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CDE23C7-78A4-413A-A84B-93D4CC0A9EB1}" type="datetimeFigureOut">
              <a:rPr lang="en-US" smtClean="0"/>
              <a:t>8/1/2023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CB39E08-E0E5-4B1A-8F7D-08FE7678A3B6}" type="slidenum">
              <a:rPr lang="en-US" smtClean="0"/>
              <a:t>‹#›</a:t>
            </a:fld>
            <a:endParaRPr lang="en-US"/>
          </a:p>
        </p:txBody>
      </p:sp>
    </p:spTree>
    <p:extLst>
      <p:ext uri="{BB962C8B-B14F-4D97-AF65-F5344CB8AC3E}">
        <p14:creationId xmlns:p14="http://schemas.microsoft.com/office/powerpoint/2010/main" val="102901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E23C7-78A4-413A-A84B-93D4CC0A9EB1}"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153091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E23C7-78A4-413A-A84B-93D4CC0A9EB1}" type="datetimeFigureOut">
              <a:rPr lang="en-US" smtClean="0"/>
              <a:t>8/1/2023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730215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DE23C7-78A4-413A-A84B-93D4CC0A9EB1}" type="datetimeFigureOut">
              <a:rPr lang="en-US" smtClean="0"/>
              <a:t>8/1/2023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22100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E23C7-78A4-413A-A84B-93D4CC0A9EB1}" type="datetimeFigureOut">
              <a:rPr lang="en-US" smtClean="0"/>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7176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97740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8/1/2023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6857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CDE23C7-78A4-413A-A84B-93D4CC0A9EB1}" type="datetimeFigureOut">
              <a:rPr lang="en-US" smtClean="0"/>
              <a:pPr/>
              <a:t>8/1/2023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2272100343"/>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image" Target="../media/image1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hyperlink" Target="file:///E:\Case%20study\Case%20study%201\aacF81H_TsWnBfNR_x7FIg_36299b28fa0c4a5aba836111daad12f1_DAC8-Case-Study-1.pdf"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divvy-tripdata.s3.amazonaws.com/index.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emf"/><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59CE4-E408-8AD4-3022-53BC2CA952DA}"/>
              </a:ext>
            </a:extLst>
          </p:cNvPr>
          <p:cNvSpPr>
            <a:spLocks noGrp="1"/>
          </p:cNvSpPr>
          <p:nvPr>
            <p:ph type="ctrTitle"/>
          </p:nvPr>
        </p:nvSpPr>
        <p:spPr>
          <a:xfrm>
            <a:off x="7534654" y="702365"/>
            <a:ext cx="3896264" cy="3765666"/>
          </a:xfrm>
        </p:spPr>
        <p:txBody>
          <a:bodyPr anchor="b">
            <a:normAutofit/>
          </a:bodyPr>
          <a:lstStyle/>
          <a:p>
            <a:r>
              <a:rPr lang="en-US" sz="7200"/>
              <a:t>Divvy Bike Share Analysis</a:t>
            </a:r>
          </a:p>
        </p:txBody>
      </p:sp>
      <p:sp>
        <p:nvSpPr>
          <p:cNvPr id="3" name="Subtitle 2">
            <a:extLst>
              <a:ext uri="{FF2B5EF4-FFF2-40B4-BE49-F238E27FC236}">
                <a16:creationId xmlns:a16="http://schemas.microsoft.com/office/drawing/2014/main" id="{92B8AD07-C4DD-F429-508B-FA80E3628C6D}"/>
              </a:ext>
            </a:extLst>
          </p:cNvPr>
          <p:cNvSpPr>
            <a:spLocks noGrp="1"/>
          </p:cNvSpPr>
          <p:nvPr>
            <p:ph type="subTitle" idx="1"/>
          </p:nvPr>
        </p:nvSpPr>
        <p:spPr>
          <a:xfrm>
            <a:off x="7534652" y="4389120"/>
            <a:ext cx="3867073" cy="1069848"/>
          </a:xfrm>
        </p:spPr>
        <p:txBody>
          <a:bodyPr>
            <a:normAutofit/>
          </a:bodyPr>
          <a:lstStyle/>
          <a:p>
            <a:r>
              <a:rPr lang="en-US"/>
              <a:t>Samantha Rockey</a:t>
            </a:r>
          </a:p>
        </p:txBody>
      </p:sp>
      <p:pic>
        <p:nvPicPr>
          <p:cNvPr id="21" name="Picture 20">
            <a:extLst>
              <a:ext uri="{FF2B5EF4-FFF2-40B4-BE49-F238E27FC236}">
                <a16:creationId xmlns:a16="http://schemas.microsoft.com/office/drawing/2014/main" id="{D4BE610F-1CDB-0419-7816-6EDD9682AE25}"/>
              </a:ext>
            </a:extLst>
          </p:cNvPr>
          <p:cNvPicPr>
            <a:picLocks noChangeAspect="1"/>
          </p:cNvPicPr>
          <p:nvPr/>
        </p:nvPicPr>
        <p:blipFill rotWithShape="1">
          <a:blip r:embed="rId4"/>
          <a:srcRect l="19908" r="23489"/>
          <a:stretch/>
        </p:blipFill>
        <p:spPr>
          <a:xfrm>
            <a:off x="20" y="10"/>
            <a:ext cx="6901088" cy="6857990"/>
          </a:xfrm>
          <a:prstGeom prst="rect">
            <a:avLst/>
          </a:prstGeom>
        </p:spPr>
      </p:pic>
      <p:grpSp>
        <p:nvGrpSpPr>
          <p:cNvPr id="29" name="Group 28">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30" name="Oval 29">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0200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94320-C94C-A46C-F6A2-B3A3A4D26706}"/>
              </a:ext>
            </a:extLst>
          </p:cNvPr>
          <p:cNvSpPr>
            <a:spLocks noGrp="1"/>
          </p:cNvSpPr>
          <p:nvPr>
            <p:ph type="title"/>
          </p:nvPr>
        </p:nvSpPr>
        <p:spPr>
          <a:xfrm>
            <a:off x="382280" y="484632"/>
            <a:ext cx="6743844" cy="1609344"/>
          </a:xfrm>
        </p:spPr>
        <p:txBody>
          <a:bodyPr>
            <a:normAutofit/>
          </a:bodyPr>
          <a:lstStyle/>
          <a:p>
            <a:r>
              <a:rPr lang="en-US" sz="4800"/>
              <a:t>Rides per month</a:t>
            </a:r>
          </a:p>
        </p:txBody>
      </p:sp>
      <p:sp>
        <p:nvSpPr>
          <p:cNvPr id="3" name="Content Placeholder 2">
            <a:extLst>
              <a:ext uri="{FF2B5EF4-FFF2-40B4-BE49-F238E27FC236}">
                <a16:creationId xmlns:a16="http://schemas.microsoft.com/office/drawing/2014/main" id="{0528EDED-21D1-3D74-2391-B7E9F3221543}"/>
              </a:ext>
            </a:extLst>
          </p:cNvPr>
          <p:cNvSpPr>
            <a:spLocks noGrp="1"/>
          </p:cNvSpPr>
          <p:nvPr>
            <p:ph idx="1"/>
          </p:nvPr>
        </p:nvSpPr>
        <p:spPr>
          <a:xfrm>
            <a:off x="382279" y="1711842"/>
            <a:ext cx="3895081" cy="2851875"/>
          </a:xfrm>
        </p:spPr>
        <p:txBody>
          <a:bodyPr>
            <a:normAutofit/>
          </a:bodyPr>
          <a:lstStyle/>
          <a:p>
            <a:pPr marL="0" indent="0">
              <a:buNone/>
            </a:pPr>
            <a:r>
              <a:rPr lang="en-US" sz="1800" dirty="0"/>
              <a:t>There are more total rides per month during the late spring through early fall months. The casual riders typically ride more frequently in the summer months. Members are more likely to ride earlier in the spring and slow down in late fall. This trend is most likely due to the average daily temperatures in Chicago. </a:t>
            </a:r>
          </a:p>
        </p:txBody>
      </p:sp>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4" name="Picture 13">
            <a:extLst>
              <a:ext uri="{FF2B5EF4-FFF2-40B4-BE49-F238E27FC236}">
                <a16:creationId xmlns:a16="http://schemas.microsoft.com/office/drawing/2014/main" id="{7208854C-12C5-4221-E7A7-DDC93BE571A9}"/>
              </a:ext>
            </a:extLst>
          </p:cNvPr>
          <p:cNvPicPr>
            <a:picLocks noChangeAspect="1"/>
          </p:cNvPicPr>
          <p:nvPr/>
        </p:nvPicPr>
        <p:blipFill rotWithShape="1">
          <a:blip r:embed="rId5"/>
          <a:srcRect r="10203"/>
          <a:stretch/>
        </p:blipFill>
        <p:spPr>
          <a:xfrm>
            <a:off x="5018193" y="3211484"/>
            <a:ext cx="6985423" cy="2847079"/>
          </a:xfrm>
          <a:prstGeom prst="rect">
            <a:avLst/>
          </a:prstGeom>
        </p:spPr>
      </p:pic>
      <p:graphicFrame>
        <p:nvGraphicFramePr>
          <p:cNvPr id="15" name="Chart 14">
            <a:extLst>
              <a:ext uri="{FF2B5EF4-FFF2-40B4-BE49-F238E27FC236}">
                <a16:creationId xmlns:a16="http://schemas.microsoft.com/office/drawing/2014/main" id="{EDC2D0E3-1903-F424-B6DC-B53C52CEDD4C}"/>
              </a:ext>
            </a:extLst>
          </p:cNvPr>
          <p:cNvGraphicFramePr>
            <a:graphicFrameLocks/>
          </p:cNvGraphicFramePr>
          <p:nvPr>
            <p:extLst>
              <p:ext uri="{D42A27DB-BD31-4B8C-83A1-F6EECF244321}">
                <p14:modId xmlns:p14="http://schemas.microsoft.com/office/powerpoint/2010/main" val="72329289"/>
              </p:ext>
            </p:extLst>
          </p:nvPr>
        </p:nvGraphicFramePr>
        <p:xfrm>
          <a:off x="387176" y="4764026"/>
          <a:ext cx="4272463" cy="1893664"/>
        </p:xfrm>
        <a:graphic>
          <a:graphicData uri="http://schemas.openxmlformats.org/drawingml/2006/chart">
            <c:chart xmlns:c="http://schemas.openxmlformats.org/drawingml/2006/chart" xmlns:r="http://schemas.openxmlformats.org/officeDocument/2006/relationships" r:id="rId6"/>
          </a:graphicData>
        </a:graphic>
      </p:graphicFrame>
      <p:pic>
        <p:nvPicPr>
          <p:cNvPr id="16" name="Picture 15">
            <a:extLst>
              <a:ext uri="{FF2B5EF4-FFF2-40B4-BE49-F238E27FC236}">
                <a16:creationId xmlns:a16="http://schemas.microsoft.com/office/drawing/2014/main" id="{5A2B37BE-B625-D43C-ADBF-215DB10B0406}"/>
              </a:ext>
            </a:extLst>
          </p:cNvPr>
          <p:cNvPicPr>
            <a:picLocks noChangeAspect="1"/>
          </p:cNvPicPr>
          <p:nvPr/>
        </p:nvPicPr>
        <p:blipFill>
          <a:blip r:embed="rId7"/>
          <a:stretch>
            <a:fillRect/>
          </a:stretch>
        </p:blipFill>
        <p:spPr>
          <a:xfrm>
            <a:off x="5016994" y="370502"/>
            <a:ext cx="6986622" cy="2840982"/>
          </a:xfrm>
          <a:prstGeom prst="rect">
            <a:avLst/>
          </a:prstGeom>
        </p:spPr>
      </p:pic>
    </p:spTree>
    <p:extLst>
      <p:ext uri="{BB962C8B-B14F-4D97-AF65-F5344CB8AC3E}">
        <p14:creationId xmlns:p14="http://schemas.microsoft.com/office/powerpoint/2010/main" val="315171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F3003D-2F42-1C30-14EA-651E893D5FD3}"/>
              </a:ext>
            </a:extLst>
          </p:cNvPr>
          <p:cNvSpPr>
            <a:spLocks noGrp="1"/>
          </p:cNvSpPr>
          <p:nvPr>
            <p:ph type="title"/>
          </p:nvPr>
        </p:nvSpPr>
        <p:spPr>
          <a:xfrm>
            <a:off x="1069848" y="484632"/>
            <a:ext cx="10058400" cy="1609344"/>
          </a:xfrm>
        </p:spPr>
        <p:txBody>
          <a:bodyPr>
            <a:normAutofit/>
          </a:bodyPr>
          <a:lstStyle/>
          <a:p>
            <a:r>
              <a:rPr lang="en-US" dirty="0"/>
              <a:t>Start times</a:t>
            </a:r>
          </a:p>
        </p:txBody>
      </p:sp>
      <p:sp>
        <p:nvSpPr>
          <p:cNvPr id="3" name="Content Placeholder 2">
            <a:extLst>
              <a:ext uri="{FF2B5EF4-FFF2-40B4-BE49-F238E27FC236}">
                <a16:creationId xmlns:a16="http://schemas.microsoft.com/office/drawing/2014/main" id="{871CD11D-44F7-7BF7-B6B4-598928D09036}"/>
              </a:ext>
            </a:extLst>
          </p:cNvPr>
          <p:cNvSpPr>
            <a:spLocks noGrp="1"/>
          </p:cNvSpPr>
          <p:nvPr>
            <p:ph idx="1"/>
          </p:nvPr>
        </p:nvSpPr>
        <p:spPr>
          <a:xfrm>
            <a:off x="1069848" y="5609124"/>
            <a:ext cx="10058400" cy="1077757"/>
          </a:xfrm>
        </p:spPr>
        <p:txBody>
          <a:bodyPr>
            <a:normAutofit/>
          </a:bodyPr>
          <a:lstStyle/>
          <a:p>
            <a:pPr marL="0" indent="0">
              <a:buNone/>
            </a:pPr>
            <a:r>
              <a:rPr lang="en-US" dirty="0"/>
              <a:t>The average start time has a strong peak at 5 pm with a second one at 12 pm and lastly 8 am. This is likely due to the typical 9 to 5 work schedule. This is something to keep in mind while making our marketing strategy.</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aphicFrame>
        <p:nvGraphicFramePr>
          <p:cNvPr id="4" name="Chart 3">
            <a:extLst>
              <a:ext uri="{FF2B5EF4-FFF2-40B4-BE49-F238E27FC236}">
                <a16:creationId xmlns:a16="http://schemas.microsoft.com/office/drawing/2014/main" id="{B6E9D437-A4FA-2812-63AE-E8D40B5E810F}"/>
              </a:ext>
            </a:extLst>
          </p:cNvPr>
          <p:cNvGraphicFramePr>
            <a:graphicFrameLocks/>
          </p:cNvGraphicFramePr>
          <p:nvPr>
            <p:extLst>
              <p:ext uri="{D42A27DB-BD31-4B8C-83A1-F6EECF244321}">
                <p14:modId xmlns:p14="http://schemas.microsoft.com/office/powerpoint/2010/main" val="4063141182"/>
              </p:ext>
            </p:extLst>
          </p:nvPr>
        </p:nvGraphicFramePr>
        <p:xfrm>
          <a:off x="73573" y="2170167"/>
          <a:ext cx="11785354" cy="322415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1629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98270226-0D7D-589E-274B-19DE877D80A8}"/>
              </a:ext>
            </a:extLst>
          </p:cNvPr>
          <p:cNvSpPr>
            <a:spLocks noGrp="1"/>
          </p:cNvSpPr>
          <p:nvPr>
            <p:ph type="title"/>
          </p:nvPr>
        </p:nvSpPr>
        <p:spPr>
          <a:xfrm>
            <a:off x="965201" y="318990"/>
            <a:ext cx="3686312" cy="880534"/>
          </a:xfrm>
        </p:spPr>
        <p:txBody>
          <a:bodyPr>
            <a:normAutofit/>
          </a:bodyPr>
          <a:lstStyle/>
          <a:p>
            <a:pPr algn="r"/>
            <a:r>
              <a:rPr lang="en-US" sz="4800" dirty="0">
                <a:solidFill>
                  <a:srgbClr val="FFFFFF"/>
                </a:solidFill>
              </a:rPr>
              <a:t>Ride Length</a:t>
            </a:r>
          </a:p>
        </p:txBody>
      </p:sp>
      <p:sp>
        <p:nvSpPr>
          <p:cNvPr id="3" name="Content Placeholder 2">
            <a:extLst>
              <a:ext uri="{FF2B5EF4-FFF2-40B4-BE49-F238E27FC236}">
                <a16:creationId xmlns:a16="http://schemas.microsoft.com/office/drawing/2014/main" id="{9890624C-D826-C2C9-6EE7-B07AFBBD5969}"/>
              </a:ext>
            </a:extLst>
          </p:cNvPr>
          <p:cNvSpPr>
            <a:spLocks noGrp="1"/>
          </p:cNvSpPr>
          <p:nvPr>
            <p:ph idx="1"/>
          </p:nvPr>
        </p:nvSpPr>
        <p:spPr>
          <a:xfrm>
            <a:off x="1833756" y="1312143"/>
            <a:ext cx="2817757" cy="4233714"/>
          </a:xfrm>
          <a:solidFill>
            <a:schemeClr val="tx2"/>
          </a:solidFill>
        </p:spPr>
        <p:txBody>
          <a:bodyPr anchor="ctr">
            <a:normAutofit/>
          </a:bodyPr>
          <a:lstStyle/>
          <a:p>
            <a:pPr marL="0" indent="0">
              <a:buNone/>
            </a:pPr>
            <a:r>
              <a:rPr lang="en-US" dirty="0">
                <a:solidFill>
                  <a:schemeClr val="bg1"/>
                </a:solidFill>
              </a:rPr>
              <a:t>Members average ride length is significantly longer than casual riders. Further investigation should be conducted to see the reason why members typically ride longer than casual riders. </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aphicFrame>
        <p:nvGraphicFramePr>
          <p:cNvPr id="4" name="Chart 3">
            <a:extLst>
              <a:ext uri="{FF2B5EF4-FFF2-40B4-BE49-F238E27FC236}">
                <a16:creationId xmlns:a16="http://schemas.microsoft.com/office/drawing/2014/main" id="{AA320639-A3FA-EA4A-EDFC-2937FF515A8E}"/>
              </a:ext>
            </a:extLst>
          </p:cNvPr>
          <p:cNvGraphicFramePr>
            <a:graphicFrameLocks/>
          </p:cNvGraphicFramePr>
          <p:nvPr>
            <p:extLst>
              <p:ext uri="{D42A27DB-BD31-4B8C-83A1-F6EECF244321}">
                <p14:modId xmlns:p14="http://schemas.microsoft.com/office/powerpoint/2010/main" val="877511149"/>
              </p:ext>
            </p:extLst>
          </p:nvPr>
        </p:nvGraphicFramePr>
        <p:xfrm>
          <a:off x="4236720" y="34924"/>
          <a:ext cx="7849420" cy="711771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11325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9E36F-614B-9052-4E97-5CC98499477E}"/>
              </a:ext>
            </a:extLst>
          </p:cNvPr>
          <p:cNvSpPr>
            <a:spLocks noGrp="1"/>
          </p:cNvSpPr>
          <p:nvPr>
            <p:ph type="title"/>
          </p:nvPr>
        </p:nvSpPr>
        <p:spPr>
          <a:xfrm>
            <a:off x="4970109" y="484632"/>
            <a:ext cx="6730277" cy="1609344"/>
          </a:xfrm>
          <a:ln>
            <a:noFill/>
          </a:ln>
        </p:spPr>
        <p:txBody>
          <a:bodyPr>
            <a:normAutofit/>
          </a:bodyPr>
          <a:lstStyle/>
          <a:p>
            <a:r>
              <a:rPr lang="en-US" sz="4800" dirty="0"/>
              <a:t>Types of bikes</a:t>
            </a:r>
          </a:p>
        </p:txBody>
      </p:sp>
      <p:sp>
        <p:nvSpPr>
          <p:cNvPr id="3" name="Content Placeholder 2">
            <a:extLst>
              <a:ext uri="{FF2B5EF4-FFF2-40B4-BE49-F238E27FC236}">
                <a16:creationId xmlns:a16="http://schemas.microsoft.com/office/drawing/2014/main" id="{2DFE67E3-B50A-B5AB-BEC4-30BC6609F75E}"/>
              </a:ext>
            </a:extLst>
          </p:cNvPr>
          <p:cNvSpPr>
            <a:spLocks noGrp="1"/>
          </p:cNvSpPr>
          <p:nvPr>
            <p:ph idx="1"/>
          </p:nvPr>
        </p:nvSpPr>
        <p:spPr>
          <a:xfrm>
            <a:off x="4970109" y="2121408"/>
            <a:ext cx="6730276" cy="4050792"/>
          </a:xfrm>
        </p:spPr>
        <p:txBody>
          <a:bodyPr>
            <a:normAutofit/>
          </a:bodyPr>
          <a:lstStyle/>
          <a:p>
            <a:pPr marL="0" indent="0">
              <a:buNone/>
            </a:pPr>
            <a:r>
              <a:rPr lang="en-US" dirty="0"/>
              <a:t>The classic bike had the most rides with the electric bike coming in second. The docked bike was only ridden by casual riders, and the reasoning should be further investigated. This could be due to the membership not including the docked bike or that there may be an issue with the technology involved in renting the bike. </a:t>
            </a: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4" name="Chart 3">
            <a:extLst>
              <a:ext uri="{FF2B5EF4-FFF2-40B4-BE49-F238E27FC236}">
                <a16:creationId xmlns:a16="http://schemas.microsoft.com/office/drawing/2014/main" id="{AA297C6E-E120-6811-88A4-B3448A40057B}"/>
              </a:ext>
            </a:extLst>
          </p:cNvPr>
          <p:cNvGraphicFramePr>
            <a:graphicFrameLocks/>
          </p:cNvGraphicFramePr>
          <p:nvPr>
            <p:extLst>
              <p:ext uri="{D42A27DB-BD31-4B8C-83A1-F6EECF244321}">
                <p14:modId xmlns:p14="http://schemas.microsoft.com/office/powerpoint/2010/main" val="347340159"/>
              </p:ext>
            </p:extLst>
          </p:nvPr>
        </p:nvGraphicFramePr>
        <p:xfrm>
          <a:off x="244927" y="138223"/>
          <a:ext cx="4560989" cy="654865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9718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619CE-6E60-DBD4-0D98-B297612A12D4}"/>
              </a:ext>
            </a:extLst>
          </p:cNvPr>
          <p:cNvSpPr>
            <a:spLocks noGrp="1"/>
          </p:cNvSpPr>
          <p:nvPr>
            <p:ph type="title"/>
          </p:nvPr>
        </p:nvSpPr>
        <p:spPr>
          <a:xfrm>
            <a:off x="6587544" y="1382165"/>
            <a:ext cx="4869179" cy="1517984"/>
          </a:xfrm>
        </p:spPr>
        <p:txBody>
          <a:bodyPr>
            <a:normAutofit/>
          </a:bodyPr>
          <a:lstStyle/>
          <a:p>
            <a:r>
              <a:rPr lang="en-US" sz="4800">
                <a:solidFill>
                  <a:srgbClr val="000000"/>
                </a:solidFill>
              </a:rPr>
              <a:t>Final thoughts</a:t>
            </a:r>
          </a:p>
        </p:txBody>
      </p:sp>
      <p:pic>
        <p:nvPicPr>
          <p:cNvPr id="5" name="Picture 4">
            <a:extLst>
              <a:ext uri="{FF2B5EF4-FFF2-40B4-BE49-F238E27FC236}">
                <a16:creationId xmlns:a16="http://schemas.microsoft.com/office/drawing/2014/main" id="{C16A6824-4F4D-9344-69DD-419796959FF1}"/>
              </a:ext>
            </a:extLst>
          </p:cNvPr>
          <p:cNvPicPr>
            <a:picLocks noChangeAspect="1"/>
          </p:cNvPicPr>
          <p:nvPr/>
        </p:nvPicPr>
        <p:blipFill rotWithShape="1">
          <a:blip r:embed="rId2"/>
          <a:srcRect l="20971" r="25743"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9CEF1D63-0162-2D89-4911-4A87E096B162}"/>
              </a:ext>
            </a:extLst>
          </p:cNvPr>
          <p:cNvSpPr>
            <a:spLocks noGrp="1"/>
          </p:cNvSpPr>
          <p:nvPr>
            <p:ph idx="1"/>
          </p:nvPr>
        </p:nvSpPr>
        <p:spPr>
          <a:xfrm>
            <a:off x="6587545" y="3007389"/>
            <a:ext cx="4869179" cy="3065865"/>
          </a:xfrm>
        </p:spPr>
        <p:txBody>
          <a:bodyPr anchor="t">
            <a:normAutofit/>
          </a:bodyPr>
          <a:lstStyle/>
          <a:p>
            <a:pPr marL="0" indent="0">
              <a:buNone/>
            </a:pPr>
            <a:r>
              <a:rPr lang="en-US" sz="1500">
                <a:solidFill>
                  <a:srgbClr val="000000"/>
                </a:solidFill>
              </a:rPr>
              <a:t>Based on my analysis, I believe that the following items should be taken into consideration when creating a targeted marketing campaign for casual riders:</a:t>
            </a:r>
          </a:p>
          <a:p>
            <a:r>
              <a:rPr lang="en-US" sz="1500">
                <a:solidFill>
                  <a:srgbClr val="000000"/>
                </a:solidFill>
              </a:rPr>
              <a:t>Start the campaign in the late winter to early spring when rides start to pick up in frequency</a:t>
            </a:r>
          </a:p>
          <a:p>
            <a:r>
              <a:rPr lang="en-US" sz="1500">
                <a:solidFill>
                  <a:srgbClr val="000000"/>
                </a:solidFill>
              </a:rPr>
              <a:t>Most riders rent bikes at 8 am, 12 pm, and 5 pm</a:t>
            </a:r>
          </a:p>
          <a:p>
            <a:r>
              <a:rPr lang="en-US" sz="1500">
                <a:solidFill>
                  <a:srgbClr val="000000"/>
                </a:solidFill>
              </a:rPr>
              <a:t>Casual riders have shorter ride lengths then members</a:t>
            </a:r>
          </a:p>
          <a:p>
            <a:r>
              <a:rPr lang="en-US" sz="1500">
                <a:solidFill>
                  <a:srgbClr val="000000"/>
                </a:solidFill>
              </a:rPr>
              <a:t>Only casual riders rent docked bikes</a:t>
            </a:r>
          </a:p>
          <a:p>
            <a:endParaRPr lang="en-US" sz="1500">
              <a:solidFill>
                <a:srgbClr val="000000"/>
              </a:solidFill>
            </a:endParaRPr>
          </a:p>
          <a:p>
            <a:endParaRPr lang="en-US" sz="1500">
              <a:solidFill>
                <a:srgbClr val="000000"/>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244940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orking space background">
            <a:extLst>
              <a:ext uri="{FF2B5EF4-FFF2-40B4-BE49-F238E27FC236}">
                <a16:creationId xmlns:a16="http://schemas.microsoft.com/office/drawing/2014/main" id="{487458D9-C9CE-A1B5-C7F2-9D6ED96821ED}"/>
              </a:ext>
            </a:extLst>
          </p:cNvPr>
          <p:cNvPicPr>
            <a:picLocks noChangeAspect="1"/>
          </p:cNvPicPr>
          <p:nvPr/>
        </p:nvPicPr>
        <p:blipFill rotWithShape="1">
          <a:blip r:embed="rId2">
            <a:alphaModFix amt="50000"/>
          </a:blip>
          <a:srcRect t="5743" b="9987"/>
          <a:stretch/>
        </p:blipFill>
        <p:spPr>
          <a:xfrm>
            <a:off x="-1" y="1"/>
            <a:ext cx="12192000" cy="6858000"/>
          </a:xfrm>
          <a:prstGeom prst="rect">
            <a:avLst/>
          </a:prstGeom>
          <a:noFill/>
        </p:spPr>
      </p:pic>
      <p:sp>
        <p:nvSpPr>
          <p:cNvPr id="2" name="Title 1">
            <a:extLst>
              <a:ext uri="{FF2B5EF4-FFF2-40B4-BE49-F238E27FC236}">
                <a16:creationId xmlns:a16="http://schemas.microsoft.com/office/drawing/2014/main" id="{FC372511-1C80-888F-A192-DCF1D9B772BF}"/>
              </a:ext>
            </a:extLst>
          </p:cNvPr>
          <p:cNvSpPr>
            <a:spLocks noGrp="1"/>
          </p:cNvSpPr>
          <p:nvPr>
            <p:ph type="title"/>
          </p:nvPr>
        </p:nvSpPr>
        <p:spPr>
          <a:xfrm>
            <a:off x="548640" y="952500"/>
            <a:ext cx="4804105" cy="1828793"/>
          </a:xfrm>
        </p:spPr>
        <p:txBody>
          <a:bodyPr>
            <a:normAutofit/>
          </a:bodyPr>
          <a:lstStyle/>
          <a:p>
            <a:r>
              <a:rPr lang="en-US">
                <a:solidFill>
                  <a:srgbClr val="FFFFFF"/>
                </a:solidFill>
              </a:rPr>
              <a:t>Instructions</a:t>
            </a:r>
          </a:p>
        </p:txBody>
      </p:sp>
      <p:sp>
        <p:nvSpPr>
          <p:cNvPr id="3" name="Content Placeholder 2">
            <a:extLst>
              <a:ext uri="{FF2B5EF4-FFF2-40B4-BE49-F238E27FC236}">
                <a16:creationId xmlns:a16="http://schemas.microsoft.com/office/drawing/2014/main" id="{A1713B28-096A-A339-F0CA-144A7543EAE6}"/>
              </a:ext>
            </a:extLst>
          </p:cNvPr>
          <p:cNvSpPr>
            <a:spLocks noGrp="1"/>
          </p:cNvSpPr>
          <p:nvPr>
            <p:ph idx="1"/>
          </p:nvPr>
        </p:nvSpPr>
        <p:spPr>
          <a:xfrm>
            <a:off x="548640" y="2895600"/>
            <a:ext cx="4804104" cy="3162300"/>
          </a:xfrm>
        </p:spPr>
        <p:txBody>
          <a:bodyPr>
            <a:normAutofit/>
          </a:bodyPr>
          <a:lstStyle/>
          <a:p>
            <a:pPr marL="0" indent="0">
              <a:buNone/>
            </a:pPr>
            <a:r>
              <a:rPr lang="en-US" dirty="0">
                <a:solidFill>
                  <a:srgbClr val="FFFFFF"/>
                </a:solidFill>
              </a:rPr>
              <a:t>The goal of this project was to demonstrate different analysis skills to clean and analyze using various tools. I choose to use Excel and </a:t>
            </a:r>
            <a:r>
              <a:rPr lang="en-US" dirty="0" err="1">
                <a:solidFill>
                  <a:srgbClr val="FFFFFF"/>
                </a:solidFill>
              </a:rPr>
              <a:t>Rstudio</a:t>
            </a:r>
            <a:r>
              <a:rPr lang="en-US" dirty="0">
                <a:solidFill>
                  <a:srgbClr val="FFFFFF"/>
                </a:solidFill>
              </a:rPr>
              <a:t> for my project. The original directions can be found </a:t>
            </a:r>
            <a:r>
              <a:rPr lang="en-US" dirty="0">
                <a:solidFill>
                  <a:schemeClr val="bg1"/>
                </a:solidFill>
                <a:hlinkClick r:id="rId3" action="ppaction://hlinkfile">
                  <a:extLst>
                    <a:ext uri="{A12FA001-AC4F-418D-AE19-62706E023703}">
                      <ahyp:hlinkClr xmlns:ahyp="http://schemas.microsoft.com/office/drawing/2018/hyperlinkcolor" val="tx"/>
                    </a:ext>
                  </a:extLst>
                </a:hlinkClick>
              </a:rPr>
              <a:t>here</a:t>
            </a:r>
            <a:r>
              <a:rPr lang="en-US" dirty="0">
                <a:solidFill>
                  <a:srgbClr val="FFFFFF"/>
                </a:solidFill>
              </a:rPr>
              <a:t>. The data sets can be downloaded from </a:t>
            </a:r>
            <a:r>
              <a:rPr lang="en-US" dirty="0">
                <a:solidFill>
                  <a:schemeClr val="bg1"/>
                </a:solidFill>
                <a:hlinkClick r:id="rId4">
                  <a:extLst>
                    <a:ext uri="{A12FA001-AC4F-418D-AE19-62706E023703}">
                      <ahyp:hlinkClr xmlns:ahyp="http://schemas.microsoft.com/office/drawing/2018/hyperlinkcolor" val="tx"/>
                    </a:ext>
                  </a:extLst>
                </a:hlinkClick>
              </a:rPr>
              <a:t>here</a:t>
            </a:r>
            <a:r>
              <a:rPr lang="en-US" dirty="0">
                <a:solidFill>
                  <a:srgbClr val="FFFFFF"/>
                </a:solidFill>
              </a:rPr>
              <a:t>.</a:t>
            </a:r>
          </a:p>
        </p:txBody>
      </p:sp>
      <p:sp>
        <p:nvSpPr>
          <p:cNvPr id="11" name="Date Placeholder 3">
            <a:extLst>
              <a:ext uri="{FF2B5EF4-FFF2-40B4-BE49-F238E27FC236}">
                <a16:creationId xmlns:a16="http://schemas.microsoft.com/office/drawing/2014/main" id="{A60C28C0-EFDC-4047-81BA-16DBA9A9132E}"/>
              </a:ext>
            </a:extLst>
          </p:cNvPr>
          <p:cNvSpPr>
            <a:spLocks noGrp="1"/>
          </p:cNvSpPr>
          <p:nvPr>
            <p:ph type="dt" sz="half" idx="10"/>
          </p:nvPr>
        </p:nvSpPr>
        <p:spPr/>
        <p:txBody>
          <a:bodyPr/>
          <a:lstStyle/>
          <a:p>
            <a:pPr>
              <a:spcAft>
                <a:spcPts val="600"/>
              </a:spcAft>
            </a:pPr>
            <a:fld id="{966F84F2-8A04-4430-BDD5-201029A017D9}" type="datetime1">
              <a:rPr lang="en-US" smtClean="0">
                <a:solidFill>
                  <a:srgbClr val="FFFFFF"/>
                </a:solidFill>
                <a:effectLst>
                  <a:outerShdw blurRad="38100" dist="38100" dir="2700000" algn="tl">
                    <a:srgbClr val="000000">
                      <a:alpha val="43137"/>
                    </a:srgbClr>
                  </a:outerShdw>
                </a:effectLst>
              </a:rPr>
              <a:pPr>
                <a:spcAft>
                  <a:spcPts val="600"/>
                </a:spcAft>
              </a:pPr>
              <a:t>8/1/2023</a:t>
            </a:fld>
            <a:endParaRPr lang="en-US">
              <a:solidFill>
                <a:srgbClr val="FFFFFF"/>
              </a:solidFill>
              <a:effectLst>
                <a:outerShdw blurRad="38100" dist="38100" dir="2700000" algn="tl">
                  <a:srgbClr val="000000">
                    <a:alpha val="43137"/>
                  </a:srgbClr>
                </a:outerShdw>
              </a:effectLst>
            </a:endParaRPr>
          </a:p>
        </p:txBody>
      </p:sp>
      <p:sp>
        <p:nvSpPr>
          <p:cNvPr id="13" name="Slide Number Placeholder 5">
            <a:extLst>
              <a:ext uri="{FF2B5EF4-FFF2-40B4-BE49-F238E27FC236}">
                <a16:creationId xmlns:a16="http://schemas.microsoft.com/office/drawing/2014/main" id="{6D4D1CD5-79A4-491C-85F0-0EE21E8849CB}"/>
              </a:ext>
            </a:extLst>
          </p:cNvPr>
          <p:cNvSpPr>
            <a:spLocks noGrp="1"/>
          </p:cNvSpPr>
          <p:nvPr>
            <p:ph type="sldNum" sz="quarter" idx="12"/>
          </p:nvPr>
        </p:nvSpPr>
        <p:spPr/>
        <p:txBody>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2</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7319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E481-3F2B-77C0-A962-E4A7451CB06A}"/>
              </a:ext>
            </a:extLst>
          </p:cNvPr>
          <p:cNvSpPr>
            <a:spLocks noGrp="1"/>
          </p:cNvSpPr>
          <p:nvPr>
            <p:ph type="title"/>
          </p:nvPr>
        </p:nvSpPr>
        <p:spPr/>
        <p:txBody>
          <a:bodyPr/>
          <a:lstStyle/>
          <a:p>
            <a:r>
              <a:rPr lang="en-US" dirty="0"/>
              <a:t>Download and Organize the Datasets</a:t>
            </a:r>
          </a:p>
        </p:txBody>
      </p:sp>
      <p:sp>
        <p:nvSpPr>
          <p:cNvPr id="3" name="Content Placeholder 2">
            <a:extLst>
              <a:ext uri="{FF2B5EF4-FFF2-40B4-BE49-F238E27FC236}">
                <a16:creationId xmlns:a16="http://schemas.microsoft.com/office/drawing/2014/main" id="{4B28F730-498B-13A9-42D2-691780F836B8}"/>
              </a:ext>
            </a:extLst>
          </p:cNvPr>
          <p:cNvSpPr>
            <a:spLocks noGrp="1"/>
          </p:cNvSpPr>
          <p:nvPr>
            <p:ph idx="1"/>
          </p:nvPr>
        </p:nvSpPr>
        <p:spPr/>
        <p:txBody>
          <a:bodyPr/>
          <a:lstStyle/>
          <a:p>
            <a:pPr marL="0" indent="0">
              <a:buNone/>
            </a:pPr>
            <a:r>
              <a:rPr lang="en-US" dirty="0"/>
              <a:t>I downloaded the datasets from May 2022 through April 2023. I kept original copies of the raw data in one folder and made copies in another to clean and analyze. This helps make sure that if there are any issues with data integrity later, I still have copies of the raw information.</a:t>
            </a:r>
          </a:p>
        </p:txBody>
      </p:sp>
      <p:pic>
        <p:nvPicPr>
          <p:cNvPr id="5" name="Picture 4">
            <a:extLst>
              <a:ext uri="{FF2B5EF4-FFF2-40B4-BE49-F238E27FC236}">
                <a16:creationId xmlns:a16="http://schemas.microsoft.com/office/drawing/2014/main" id="{844F5353-FC08-081C-A944-9238BEB7B243}"/>
              </a:ext>
            </a:extLst>
          </p:cNvPr>
          <p:cNvPicPr>
            <a:picLocks noChangeAspect="1"/>
          </p:cNvPicPr>
          <p:nvPr/>
        </p:nvPicPr>
        <p:blipFill>
          <a:blip r:embed="rId2"/>
          <a:stretch>
            <a:fillRect/>
          </a:stretch>
        </p:blipFill>
        <p:spPr>
          <a:xfrm>
            <a:off x="647699" y="3346704"/>
            <a:ext cx="3518938" cy="2560320"/>
          </a:xfrm>
          <a:prstGeom prst="rect">
            <a:avLst/>
          </a:prstGeom>
        </p:spPr>
      </p:pic>
      <p:pic>
        <p:nvPicPr>
          <p:cNvPr id="7" name="Picture 6">
            <a:extLst>
              <a:ext uri="{FF2B5EF4-FFF2-40B4-BE49-F238E27FC236}">
                <a16:creationId xmlns:a16="http://schemas.microsoft.com/office/drawing/2014/main" id="{53C29412-B51F-8046-C9DD-2B733B02052C}"/>
              </a:ext>
            </a:extLst>
          </p:cNvPr>
          <p:cNvPicPr>
            <a:picLocks noChangeAspect="1"/>
          </p:cNvPicPr>
          <p:nvPr/>
        </p:nvPicPr>
        <p:blipFill>
          <a:blip r:embed="rId3"/>
          <a:stretch>
            <a:fillRect/>
          </a:stretch>
        </p:blipFill>
        <p:spPr>
          <a:xfrm>
            <a:off x="4483067" y="3346704"/>
            <a:ext cx="3366561" cy="2560320"/>
          </a:xfrm>
          <a:prstGeom prst="rect">
            <a:avLst/>
          </a:prstGeom>
        </p:spPr>
      </p:pic>
      <p:pic>
        <p:nvPicPr>
          <p:cNvPr id="9" name="Picture 8">
            <a:extLst>
              <a:ext uri="{FF2B5EF4-FFF2-40B4-BE49-F238E27FC236}">
                <a16:creationId xmlns:a16="http://schemas.microsoft.com/office/drawing/2014/main" id="{DBF04D9C-6568-6BA1-1302-3C0A05831C1A}"/>
              </a:ext>
            </a:extLst>
          </p:cNvPr>
          <p:cNvPicPr>
            <a:picLocks noChangeAspect="1"/>
          </p:cNvPicPr>
          <p:nvPr/>
        </p:nvPicPr>
        <p:blipFill>
          <a:blip r:embed="rId4"/>
          <a:stretch>
            <a:fillRect/>
          </a:stretch>
        </p:blipFill>
        <p:spPr>
          <a:xfrm>
            <a:off x="8166058" y="3346704"/>
            <a:ext cx="3378240" cy="2560320"/>
          </a:xfrm>
          <a:prstGeom prst="rect">
            <a:avLst/>
          </a:prstGeom>
        </p:spPr>
      </p:pic>
    </p:spTree>
    <p:extLst>
      <p:ext uri="{BB962C8B-B14F-4D97-AF65-F5344CB8AC3E}">
        <p14:creationId xmlns:p14="http://schemas.microsoft.com/office/powerpoint/2010/main" val="2322077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55594-412D-6D20-06BD-59754A3EAB9E}"/>
              </a:ext>
            </a:extLst>
          </p:cNvPr>
          <p:cNvSpPr>
            <a:spLocks noGrp="1"/>
          </p:cNvSpPr>
          <p:nvPr>
            <p:ph type="title"/>
          </p:nvPr>
        </p:nvSpPr>
        <p:spPr>
          <a:xfrm>
            <a:off x="8479777" y="639763"/>
            <a:ext cx="3046073" cy="5177377"/>
          </a:xfrm>
          <a:ln>
            <a:noFill/>
          </a:ln>
        </p:spPr>
        <p:txBody>
          <a:bodyPr>
            <a:normAutofit/>
          </a:bodyPr>
          <a:lstStyle/>
          <a:p>
            <a:r>
              <a:rPr lang="en-US" sz="4000"/>
              <a:t>Stake Holder Goals</a:t>
            </a:r>
          </a:p>
        </p:txBody>
      </p:sp>
      <p:grpSp>
        <p:nvGrpSpPr>
          <p:cNvPr id="21" name="Group 13">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15">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Content Placeholder 2">
            <a:extLst>
              <a:ext uri="{FF2B5EF4-FFF2-40B4-BE49-F238E27FC236}">
                <a16:creationId xmlns:a16="http://schemas.microsoft.com/office/drawing/2014/main" id="{6E70C02F-1A87-C904-F0C6-6F0135F22112}"/>
              </a:ext>
            </a:extLst>
          </p:cNvPr>
          <p:cNvSpPr>
            <a:spLocks noGrp="1"/>
          </p:cNvSpPr>
          <p:nvPr>
            <p:ph idx="1"/>
          </p:nvPr>
        </p:nvSpPr>
        <p:spPr>
          <a:xfrm>
            <a:off x="622300" y="812801"/>
            <a:ext cx="6572250" cy="2357708"/>
          </a:xfrm>
        </p:spPr>
        <p:txBody>
          <a:bodyPr>
            <a:normAutofit/>
          </a:bodyPr>
          <a:lstStyle/>
          <a:p>
            <a:pPr marL="0" indent="0" defTabSz="539496">
              <a:spcBef>
                <a:spcPts val="708"/>
              </a:spcBef>
              <a:buNone/>
            </a:pPr>
            <a:r>
              <a:rPr lang="en-US" sz="1800" kern="1200" dirty="0">
                <a:solidFill>
                  <a:schemeClr val="tx1"/>
                </a:solidFill>
                <a:latin typeface="+mn-lt"/>
                <a:ea typeface="+mn-ea"/>
                <a:cs typeface="+mn-cs"/>
              </a:rPr>
              <a:t>The stakeholders would like an in-depth analysis of the past year of bike-share data that will assist them with making a marketing strategy for encouraging casual riders to opt into the membership program that they offer. With this goal in mind, I hope to answer the following questions:</a:t>
            </a:r>
            <a:endParaRPr lang="en-US" sz="1800" dirty="0"/>
          </a:p>
        </p:txBody>
      </p:sp>
      <p:sp>
        <p:nvSpPr>
          <p:cNvPr id="5" name="TextBox 4">
            <a:extLst>
              <a:ext uri="{FF2B5EF4-FFF2-40B4-BE49-F238E27FC236}">
                <a16:creationId xmlns:a16="http://schemas.microsoft.com/office/drawing/2014/main" id="{77C91037-6206-A8DF-6E6C-628B4EB7544E}"/>
              </a:ext>
            </a:extLst>
          </p:cNvPr>
          <p:cNvSpPr txBox="1"/>
          <p:nvPr/>
        </p:nvSpPr>
        <p:spPr>
          <a:xfrm>
            <a:off x="692006" y="2520223"/>
            <a:ext cx="6513039" cy="1231106"/>
          </a:xfrm>
          <a:prstGeom prst="rect">
            <a:avLst/>
          </a:prstGeom>
          <a:noFill/>
        </p:spPr>
        <p:txBody>
          <a:bodyPr wrap="square">
            <a:spAutoFit/>
          </a:bodyPr>
          <a:lstStyle/>
          <a:p>
            <a:pPr marL="168593" indent="-168593" defTabSz="269748">
              <a:spcAft>
                <a:spcPts val="600"/>
              </a:spcAft>
              <a:buFont typeface="Arial" panose="020B0604020202020204" pitchFamily="34" charset="0"/>
              <a:buChar char="•"/>
            </a:pPr>
            <a:r>
              <a:rPr lang="en-US" sz="1600" kern="1200" dirty="0">
                <a:solidFill>
                  <a:schemeClr val="tx1"/>
                </a:solidFill>
                <a:latin typeface="+mn-lt"/>
                <a:ea typeface="+mn-ea"/>
                <a:cs typeface="+mn-cs"/>
              </a:rPr>
              <a:t>When are the bikes used the most? Morning or evening? Mondays or Thursdays? Does the time of year make a difference?</a:t>
            </a:r>
          </a:p>
          <a:p>
            <a:pPr marL="168593" indent="-168593" defTabSz="269748">
              <a:spcAft>
                <a:spcPts val="600"/>
              </a:spcAft>
              <a:buFont typeface="Arial" panose="020B0604020202020204" pitchFamily="34" charset="0"/>
              <a:buChar char="•"/>
            </a:pPr>
            <a:r>
              <a:rPr lang="en-US" sz="1600" kern="1200" dirty="0">
                <a:solidFill>
                  <a:schemeClr val="tx1"/>
                </a:solidFill>
                <a:latin typeface="+mn-lt"/>
                <a:ea typeface="+mn-ea"/>
                <a:cs typeface="+mn-cs"/>
              </a:rPr>
              <a:t>Are there currently more membership users or casual users?</a:t>
            </a:r>
          </a:p>
          <a:p>
            <a:pPr marL="168593" indent="-168593" defTabSz="269748">
              <a:spcAft>
                <a:spcPts val="600"/>
              </a:spcAft>
              <a:buFont typeface="Arial" panose="020B0604020202020204" pitchFamily="34" charset="0"/>
              <a:buChar char="•"/>
            </a:pPr>
            <a:r>
              <a:rPr lang="en-US" sz="1600" kern="1200" dirty="0">
                <a:solidFill>
                  <a:schemeClr val="tx1"/>
                </a:solidFill>
                <a:latin typeface="+mn-lt"/>
                <a:ea typeface="+mn-ea"/>
                <a:cs typeface="+mn-cs"/>
              </a:rPr>
              <a:t>What type of bikes are used the most?</a:t>
            </a:r>
            <a:endParaRPr lang="en-US" sz="1600" dirty="0"/>
          </a:p>
        </p:txBody>
      </p:sp>
      <p:sp>
        <p:nvSpPr>
          <p:cNvPr id="7" name="TextBox 6">
            <a:extLst>
              <a:ext uri="{FF2B5EF4-FFF2-40B4-BE49-F238E27FC236}">
                <a16:creationId xmlns:a16="http://schemas.microsoft.com/office/drawing/2014/main" id="{9A503883-A0CB-AD2B-DF81-4AB71015FFE9}"/>
              </a:ext>
            </a:extLst>
          </p:cNvPr>
          <p:cNvSpPr txBox="1"/>
          <p:nvPr/>
        </p:nvSpPr>
        <p:spPr>
          <a:xfrm>
            <a:off x="622300" y="4271736"/>
            <a:ext cx="6572249" cy="923330"/>
          </a:xfrm>
          <a:prstGeom prst="rect">
            <a:avLst/>
          </a:prstGeom>
          <a:noFill/>
        </p:spPr>
        <p:txBody>
          <a:bodyPr wrap="square">
            <a:spAutoFit/>
          </a:bodyPr>
          <a:lstStyle/>
          <a:p>
            <a:pPr defTabSz="269748">
              <a:spcAft>
                <a:spcPts val="600"/>
              </a:spcAft>
            </a:pPr>
            <a:r>
              <a:rPr lang="en-US" kern="1200" dirty="0">
                <a:solidFill>
                  <a:schemeClr val="tx1"/>
                </a:solidFill>
                <a:latin typeface="+mn-lt"/>
                <a:ea typeface="+mn-ea"/>
                <a:cs typeface="+mn-cs"/>
              </a:rPr>
              <a:t>The answers to these questions will help our stakeholders develop an appropriate marketing strategy to expand their business. </a:t>
            </a:r>
            <a:endParaRPr lang="en-US" dirty="0"/>
          </a:p>
        </p:txBody>
      </p:sp>
    </p:spTree>
    <p:extLst>
      <p:ext uri="{BB962C8B-B14F-4D97-AF65-F5344CB8AC3E}">
        <p14:creationId xmlns:p14="http://schemas.microsoft.com/office/powerpoint/2010/main" val="63961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8BD60-C515-AD9B-9662-E389614188B5}"/>
              </a:ext>
            </a:extLst>
          </p:cNvPr>
          <p:cNvSpPr>
            <a:spLocks noGrp="1"/>
          </p:cNvSpPr>
          <p:nvPr>
            <p:ph type="title"/>
          </p:nvPr>
        </p:nvSpPr>
        <p:spPr>
          <a:xfrm>
            <a:off x="8479777" y="639763"/>
            <a:ext cx="3046073" cy="5177377"/>
          </a:xfrm>
          <a:ln>
            <a:noFill/>
          </a:ln>
        </p:spPr>
        <p:txBody>
          <a:bodyPr>
            <a:normAutofit/>
          </a:bodyPr>
          <a:lstStyle/>
          <a:p>
            <a:r>
              <a:rPr lang="en-US" sz="6600" dirty="0"/>
              <a:t>Cleaning the Data</a:t>
            </a:r>
          </a:p>
        </p:txBody>
      </p:sp>
      <p:grpSp>
        <p:nvGrpSpPr>
          <p:cNvPr id="12"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Content Placeholder 2">
            <a:extLst>
              <a:ext uri="{FF2B5EF4-FFF2-40B4-BE49-F238E27FC236}">
                <a16:creationId xmlns:a16="http://schemas.microsoft.com/office/drawing/2014/main" id="{E7B16A06-F45F-0D2D-6B0F-67CEF6EF49F0}"/>
              </a:ext>
            </a:extLst>
          </p:cNvPr>
          <p:cNvSpPr>
            <a:spLocks noGrp="1"/>
          </p:cNvSpPr>
          <p:nvPr>
            <p:ph idx="1"/>
          </p:nvPr>
        </p:nvSpPr>
        <p:spPr>
          <a:xfrm>
            <a:off x="498632" y="1483466"/>
            <a:ext cx="6655716" cy="1596423"/>
          </a:xfrm>
        </p:spPr>
        <p:txBody>
          <a:bodyPr numCol="2">
            <a:noAutofit/>
          </a:bodyPr>
          <a:lstStyle/>
          <a:p>
            <a:pPr marL="269748" lvl="1" indent="-107899" defTabSz="539496">
              <a:spcBef>
                <a:spcPts val="236"/>
              </a:spcBef>
              <a:spcAft>
                <a:spcPts val="118"/>
              </a:spcAft>
            </a:pPr>
            <a:r>
              <a:rPr lang="en-US" dirty="0" err="1"/>
              <a:t>Started_at</a:t>
            </a:r>
            <a:endParaRPr lang="en-US" dirty="0"/>
          </a:p>
          <a:p>
            <a:pPr marL="269748" lvl="1" indent="-107899" defTabSz="539496">
              <a:spcBef>
                <a:spcPts val="236"/>
              </a:spcBef>
              <a:spcAft>
                <a:spcPts val="118"/>
              </a:spcAft>
            </a:pPr>
            <a:r>
              <a:rPr lang="en-US" dirty="0" err="1"/>
              <a:t>Start_station_name</a:t>
            </a:r>
            <a:endParaRPr lang="en-US" dirty="0"/>
          </a:p>
          <a:p>
            <a:pPr marL="269748" lvl="1" indent="-107899" defTabSz="539496">
              <a:spcBef>
                <a:spcPts val="236"/>
              </a:spcBef>
              <a:spcAft>
                <a:spcPts val="118"/>
              </a:spcAft>
            </a:pPr>
            <a:r>
              <a:rPr lang="en-US" kern="1200" dirty="0" err="1">
                <a:solidFill>
                  <a:schemeClr val="tx1"/>
                </a:solidFill>
                <a:latin typeface="+mn-lt"/>
                <a:ea typeface="+mn-ea"/>
                <a:cs typeface="+mn-cs"/>
              </a:rPr>
              <a:t>Ride_id</a:t>
            </a:r>
            <a:endParaRPr lang="en-US" kern="1200" dirty="0">
              <a:solidFill>
                <a:schemeClr val="tx1"/>
              </a:solidFill>
              <a:latin typeface="+mn-lt"/>
              <a:ea typeface="+mn-ea"/>
              <a:cs typeface="+mn-cs"/>
            </a:endParaRPr>
          </a:p>
          <a:p>
            <a:pPr marL="269748" lvl="1" indent="-107899" defTabSz="539496">
              <a:spcBef>
                <a:spcPts val="236"/>
              </a:spcBef>
              <a:spcAft>
                <a:spcPts val="118"/>
              </a:spcAft>
            </a:pPr>
            <a:r>
              <a:rPr lang="en-US" kern="1200" dirty="0" err="1">
                <a:solidFill>
                  <a:schemeClr val="tx1"/>
                </a:solidFill>
                <a:latin typeface="+mn-lt"/>
                <a:ea typeface="+mn-ea"/>
                <a:cs typeface="+mn-cs"/>
              </a:rPr>
              <a:t>Rideable_type</a:t>
            </a:r>
            <a:endParaRPr lang="en-US" kern="1200" dirty="0">
              <a:solidFill>
                <a:schemeClr val="tx1"/>
              </a:solidFill>
              <a:latin typeface="+mn-lt"/>
              <a:ea typeface="+mn-ea"/>
              <a:cs typeface="+mn-cs"/>
            </a:endParaRPr>
          </a:p>
          <a:p>
            <a:pPr marL="269748" lvl="1" indent="-107899" defTabSz="539496">
              <a:spcBef>
                <a:spcPts val="236"/>
              </a:spcBef>
              <a:spcAft>
                <a:spcPts val="118"/>
              </a:spcAft>
            </a:pPr>
            <a:r>
              <a:rPr lang="en-US" kern="1200" dirty="0" err="1">
                <a:solidFill>
                  <a:schemeClr val="tx1"/>
                </a:solidFill>
                <a:latin typeface="+mn-lt"/>
                <a:ea typeface="+mn-ea"/>
                <a:cs typeface="+mn-cs"/>
              </a:rPr>
              <a:t>Start_station_id</a:t>
            </a:r>
            <a:endParaRPr lang="en-US" kern="1200" dirty="0">
              <a:solidFill>
                <a:schemeClr val="tx1"/>
              </a:solidFill>
              <a:latin typeface="+mn-lt"/>
              <a:ea typeface="+mn-ea"/>
              <a:cs typeface="+mn-cs"/>
            </a:endParaRPr>
          </a:p>
          <a:p>
            <a:pPr marL="269748" lvl="1" indent="-107899" defTabSz="539496">
              <a:spcBef>
                <a:spcPts val="236"/>
              </a:spcBef>
              <a:spcAft>
                <a:spcPts val="118"/>
              </a:spcAft>
            </a:pPr>
            <a:r>
              <a:rPr lang="en-US" kern="1200" dirty="0" err="1">
                <a:solidFill>
                  <a:schemeClr val="tx1"/>
                </a:solidFill>
                <a:latin typeface="+mn-lt"/>
                <a:ea typeface="+mn-ea"/>
                <a:cs typeface="+mn-cs"/>
              </a:rPr>
              <a:t>End_station_name</a:t>
            </a:r>
            <a:endParaRPr lang="en-US" kern="1200" dirty="0">
              <a:solidFill>
                <a:schemeClr val="tx1"/>
              </a:solidFill>
              <a:latin typeface="+mn-lt"/>
              <a:ea typeface="+mn-ea"/>
              <a:cs typeface="+mn-cs"/>
            </a:endParaRPr>
          </a:p>
          <a:p>
            <a:pPr marL="269748" lvl="1" indent="-107899" defTabSz="539496">
              <a:spcBef>
                <a:spcPts val="236"/>
              </a:spcBef>
              <a:spcAft>
                <a:spcPts val="118"/>
              </a:spcAft>
            </a:pPr>
            <a:r>
              <a:rPr lang="en-US" kern="1200" dirty="0" err="1">
                <a:solidFill>
                  <a:schemeClr val="tx1"/>
                </a:solidFill>
                <a:latin typeface="+mn-lt"/>
                <a:ea typeface="+mn-ea"/>
                <a:cs typeface="+mn-cs"/>
              </a:rPr>
              <a:t>End_station_id</a:t>
            </a:r>
            <a:endParaRPr lang="en-US" kern="1200" dirty="0">
              <a:solidFill>
                <a:schemeClr val="tx1"/>
              </a:solidFill>
              <a:latin typeface="+mn-lt"/>
              <a:ea typeface="+mn-ea"/>
              <a:cs typeface="+mn-cs"/>
            </a:endParaRPr>
          </a:p>
          <a:p>
            <a:pPr marL="269748" lvl="1" indent="-107899" defTabSz="539496">
              <a:spcBef>
                <a:spcPts val="236"/>
              </a:spcBef>
              <a:spcAft>
                <a:spcPts val="118"/>
              </a:spcAft>
            </a:pPr>
            <a:r>
              <a:rPr lang="en-US" kern="1200" dirty="0" err="1">
                <a:solidFill>
                  <a:schemeClr val="tx1"/>
                </a:solidFill>
                <a:latin typeface="+mn-lt"/>
                <a:ea typeface="+mn-ea"/>
                <a:cs typeface="+mn-cs"/>
              </a:rPr>
              <a:t>Start_lat</a:t>
            </a:r>
            <a:endParaRPr lang="en-US" kern="1200" dirty="0">
              <a:solidFill>
                <a:schemeClr val="tx1"/>
              </a:solidFill>
              <a:latin typeface="+mn-lt"/>
              <a:ea typeface="+mn-ea"/>
              <a:cs typeface="+mn-cs"/>
            </a:endParaRPr>
          </a:p>
          <a:p>
            <a:pPr marL="269748" lvl="1" indent="-107899" defTabSz="539496">
              <a:spcBef>
                <a:spcPts val="236"/>
              </a:spcBef>
              <a:spcAft>
                <a:spcPts val="118"/>
              </a:spcAft>
            </a:pPr>
            <a:r>
              <a:rPr lang="en-US" kern="1200" dirty="0" err="1">
                <a:solidFill>
                  <a:schemeClr val="tx1"/>
                </a:solidFill>
                <a:latin typeface="+mn-lt"/>
                <a:ea typeface="+mn-ea"/>
                <a:cs typeface="+mn-cs"/>
              </a:rPr>
              <a:t>Start_lng</a:t>
            </a:r>
            <a:endParaRPr lang="en-US" kern="1200" dirty="0">
              <a:solidFill>
                <a:schemeClr val="tx1"/>
              </a:solidFill>
              <a:latin typeface="+mn-lt"/>
              <a:ea typeface="+mn-ea"/>
              <a:cs typeface="+mn-cs"/>
            </a:endParaRPr>
          </a:p>
          <a:p>
            <a:pPr marL="269748" lvl="1" indent="-107899" defTabSz="539496">
              <a:spcBef>
                <a:spcPts val="236"/>
              </a:spcBef>
              <a:spcAft>
                <a:spcPts val="118"/>
              </a:spcAft>
            </a:pPr>
            <a:r>
              <a:rPr lang="en-US" kern="1200" dirty="0" err="1">
                <a:solidFill>
                  <a:schemeClr val="tx1"/>
                </a:solidFill>
                <a:latin typeface="+mn-lt"/>
                <a:ea typeface="+mn-ea"/>
                <a:cs typeface="+mn-cs"/>
              </a:rPr>
              <a:t>End_lat</a:t>
            </a:r>
            <a:endParaRPr lang="en-US" kern="1200" dirty="0">
              <a:solidFill>
                <a:schemeClr val="tx1"/>
              </a:solidFill>
              <a:latin typeface="+mn-lt"/>
              <a:ea typeface="+mn-ea"/>
              <a:cs typeface="+mn-cs"/>
            </a:endParaRPr>
          </a:p>
          <a:p>
            <a:pPr marL="269748" lvl="1" indent="-107899" defTabSz="539496">
              <a:spcBef>
                <a:spcPts val="236"/>
              </a:spcBef>
              <a:spcAft>
                <a:spcPts val="118"/>
              </a:spcAft>
            </a:pPr>
            <a:r>
              <a:rPr lang="en-US" kern="1200" dirty="0" err="1">
                <a:solidFill>
                  <a:schemeClr val="tx1"/>
                </a:solidFill>
                <a:latin typeface="+mn-lt"/>
                <a:ea typeface="+mn-ea"/>
                <a:cs typeface="+mn-cs"/>
              </a:rPr>
              <a:t>End_lng</a:t>
            </a:r>
            <a:endParaRPr lang="en-US" kern="1200" dirty="0">
              <a:solidFill>
                <a:schemeClr val="tx1"/>
              </a:solidFill>
              <a:latin typeface="+mn-lt"/>
              <a:ea typeface="+mn-ea"/>
              <a:cs typeface="+mn-cs"/>
            </a:endParaRPr>
          </a:p>
          <a:p>
            <a:pPr marL="269748" lvl="1" indent="-107899" defTabSz="539496">
              <a:spcBef>
                <a:spcPts val="236"/>
              </a:spcBef>
              <a:spcAft>
                <a:spcPts val="118"/>
              </a:spcAft>
            </a:pPr>
            <a:r>
              <a:rPr lang="en-US" kern="1200" dirty="0" err="1">
                <a:solidFill>
                  <a:schemeClr val="tx1"/>
                </a:solidFill>
                <a:latin typeface="+mn-lt"/>
                <a:ea typeface="+mn-ea"/>
                <a:cs typeface="+mn-cs"/>
              </a:rPr>
              <a:t>Member_casual</a:t>
            </a:r>
            <a:endParaRPr lang="en-US" dirty="0"/>
          </a:p>
        </p:txBody>
      </p:sp>
      <p:sp>
        <p:nvSpPr>
          <p:cNvPr id="5" name="TextBox 4">
            <a:extLst>
              <a:ext uri="{FF2B5EF4-FFF2-40B4-BE49-F238E27FC236}">
                <a16:creationId xmlns:a16="http://schemas.microsoft.com/office/drawing/2014/main" id="{8639D2E6-9C51-4FE4-DE2F-9D927895353B}"/>
              </a:ext>
            </a:extLst>
          </p:cNvPr>
          <p:cNvSpPr txBox="1"/>
          <p:nvPr/>
        </p:nvSpPr>
        <p:spPr>
          <a:xfrm>
            <a:off x="498632" y="526276"/>
            <a:ext cx="7131528" cy="707886"/>
          </a:xfrm>
          <a:prstGeom prst="rect">
            <a:avLst/>
          </a:prstGeom>
          <a:noFill/>
        </p:spPr>
        <p:txBody>
          <a:bodyPr wrap="square">
            <a:spAutoFit/>
          </a:bodyPr>
          <a:lstStyle/>
          <a:p>
            <a:pPr defTabSz="269748">
              <a:spcAft>
                <a:spcPts val="600"/>
              </a:spcAft>
            </a:pPr>
            <a:r>
              <a:rPr lang="en-US" sz="2000" kern="1200" dirty="0">
                <a:solidFill>
                  <a:schemeClr val="tx1"/>
                </a:solidFill>
                <a:latin typeface="+mn-lt"/>
                <a:ea typeface="+mn-ea"/>
                <a:cs typeface="+mn-cs"/>
              </a:rPr>
              <a:t>I started the cleaning process by reviewing the column names.</a:t>
            </a:r>
            <a:endParaRPr lang="en-US" sz="2000" dirty="0"/>
          </a:p>
        </p:txBody>
      </p:sp>
      <p:sp>
        <p:nvSpPr>
          <p:cNvPr id="4" name="TextBox 3">
            <a:extLst>
              <a:ext uri="{FF2B5EF4-FFF2-40B4-BE49-F238E27FC236}">
                <a16:creationId xmlns:a16="http://schemas.microsoft.com/office/drawing/2014/main" id="{0F5B435A-39F7-E538-2AC6-B8FC85ECBDB3}"/>
              </a:ext>
            </a:extLst>
          </p:cNvPr>
          <p:cNvSpPr txBox="1"/>
          <p:nvPr/>
        </p:nvSpPr>
        <p:spPr>
          <a:xfrm>
            <a:off x="498634" y="3329193"/>
            <a:ext cx="7283926" cy="1323439"/>
          </a:xfrm>
          <a:prstGeom prst="rect">
            <a:avLst/>
          </a:prstGeom>
          <a:noFill/>
        </p:spPr>
        <p:txBody>
          <a:bodyPr wrap="square">
            <a:spAutoFit/>
          </a:bodyPr>
          <a:lstStyle/>
          <a:p>
            <a:r>
              <a:rPr lang="en-US" sz="2000" dirty="0"/>
              <a:t>After reviewing the column names and the analysis questions, I determined that some of the columns were unnecessary for my analysis, so I removed them. The columns that I removed included:</a:t>
            </a:r>
          </a:p>
        </p:txBody>
      </p:sp>
      <p:sp>
        <p:nvSpPr>
          <p:cNvPr id="6" name="Content Placeholder 2">
            <a:extLst>
              <a:ext uri="{FF2B5EF4-FFF2-40B4-BE49-F238E27FC236}">
                <a16:creationId xmlns:a16="http://schemas.microsoft.com/office/drawing/2014/main" id="{A08918EA-F5A3-0BA8-E3AD-2AF105FA2A08}"/>
              </a:ext>
            </a:extLst>
          </p:cNvPr>
          <p:cNvSpPr txBox="1">
            <a:spLocks/>
          </p:cNvSpPr>
          <p:nvPr/>
        </p:nvSpPr>
        <p:spPr>
          <a:xfrm>
            <a:off x="457993" y="4671290"/>
            <a:ext cx="6481287" cy="2012018"/>
          </a:xfrm>
          <a:prstGeom prst="rect">
            <a:avLst/>
          </a:prstGeom>
        </p:spPr>
        <p:txBody>
          <a:bodyPr vert="horz" lIns="91440" tIns="45720" rIns="91440" bIns="45720" numCol="2"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err="1"/>
              <a:t>Start_station_name</a:t>
            </a:r>
            <a:endParaRPr lang="en-US" sz="2000" dirty="0"/>
          </a:p>
          <a:p>
            <a:pPr lvl="1"/>
            <a:r>
              <a:rPr lang="en-US" sz="2000" dirty="0" err="1"/>
              <a:t>Start_station_id</a:t>
            </a:r>
            <a:endParaRPr lang="en-US" sz="2000" dirty="0"/>
          </a:p>
          <a:p>
            <a:pPr lvl="1"/>
            <a:r>
              <a:rPr lang="en-US" sz="2000" dirty="0" err="1"/>
              <a:t>End_station_name</a:t>
            </a:r>
            <a:endParaRPr lang="en-US" sz="2000" dirty="0"/>
          </a:p>
          <a:p>
            <a:pPr lvl="1"/>
            <a:r>
              <a:rPr lang="en-US" sz="2000" dirty="0" err="1"/>
              <a:t>End_station_id</a:t>
            </a:r>
            <a:endParaRPr lang="en-US" sz="2000" dirty="0"/>
          </a:p>
          <a:p>
            <a:pPr lvl="1"/>
            <a:r>
              <a:rPr lang="en-US" sz="2000" dirty="0" err="1"/>
              <a:t>Start_lat</a:t>
            </a:r>
            <a:endParaRPr lang="en-US" sz="2000" dirty="0"/>
          </a:p>
          <a:p>
            <a:pPr lvl="1"/>
            <a:r>
              <a:rPr lang="en-US" sz="2000" dirty="0" err="1"/>
              <a:t>Start_lng</a:t>
            </a:r>
            <a:endParaRPr lang="en-US" sz="2000" dirty="0"/>
          </a:p>
          <a:p>
            <a:pPr lvl="1"/>
            <a:r>
              <a:rPr lang="en-US" sz="2000" dirty="0" err="1"/>
              <a:t>End_lat</a:t>
            </a:r>
            <a:endParaRPr lang="en-US" sz="2000" dirty="0"/>
          </a:p>
          <a:p>
            <a:pPr lvl="1"/>
            <a:r>
              <a:rPr lang="en-US" sz="2000" dirty="0" err="1"/>
              <a:t>End_lng</a:t>
            </a:r>
            <a:endParaRPr lang="en-US" sz="2000" dirty="0"/>
          </a:p>
        </p:txBody>
      </p:sp>
    </p:spTree>
    <p:extLst>
      <p:ext uri="{BB962C8B-B14F-4D97-AF65-F5344CB8AC3E}">
        <p14:creationId xmlns:p14="http://schemas.microsoft.com/office/powerpoint/2010/main" val="145370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5BA068C-C98E-4DE8-B7D4-63454271C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523B3-040D-F68B-4A67-0AA3B1D260B2}"/>
              </a:ext>
            </a:extLst>
          </p:cNvPr>
          <p:cNvSpPr>
            <a:spLocks noGrp="1"/>
          </p:cNvSpPr>
          <p:nvPr>
            <p:ph type="title"/>
          </p:nvPr>
        </p:nvSpPr>
        <p:spPr>
          <a:xfrm>
            <a:off x="644893" y="484632"/>
            <a:ext cx="5168168" cy="1609344"/>
          </a:xfrm>
        </p:spPr>
        <p:txBody>
          <a:bodyPr>
            <a:normAutofit/>
          </a:bodyPr>
          <a:lstStyle/>
          <a:p>
            <a:r>
              <a:rPr lang="en-US" sz="4400"/>
              <a:t>Cleaning the Data</a:t>
            </a:r>
          </a:p>
        </p:txBody>
      </p:sp>
      <p:sp>
        <p:nvSpPr>
          <p:cNvPr id="3" name="Content Placeholder 2">
            <a:extLst>
              <a:ext uri="{FF2B5EF4-FFF2-40B4-BE49-F238E27FC236}">
                <a16:creationId xmlns:a16="http://schemas.microsoft.com/office/drawing/2014/main" id="{338AAE7A-7320-F140-85BF-8F7AB93B39AD}"/>
              </a:ext>
            </a:extLst>
          </p:cNvPr>
          <p:cNvSpPr>
            <a:spLocks noGrp="1"/>
          </p:cNvSpPr>
          <p:nvPr>
            <p:ph idx="1"/>
          </p:nvPr>
        </p:nvSpPr>
        <p:spPr>
          <a:xfrm>
            <a:off x="644893" y="2121408"/>
            <a:ext cx="5168168" cy="3759628"/>
          </a:xfrm>
        </p:spPr>
        <p:txBody>
          <a:bodyPr>
            <a:normAutofit/>
          </a:bodyPr>
          <a:lstStyle/>
          <a:p>
            <a:pPr marL="0" indent="0">
              <a:buNone/>
            </a:pPr>
            <a:r>
              <a:rPr lang="en-US" sz="1800"/>
              <a:t>Next, I applied filters to each column and removed any rows with empty cells. Normally, I would discuss with stakeholders how they would like the empty cells to be handled but since this is just a project, I chose to remove those specific rows. After that, I added the columns ride_length and day_of_week. </a:t>
            </a:r>
          </a:p>
        </p:txBody>
      </p:sp>
      <p:sp>
        <p:nvSpPr>
          <p:cNvPr id="18" name="Rectangle 17">
            <a:extLst>
              <a:ext uri="{FF2B5EF4-FFF2-40B4-BE49-F238E27FC236}">
                <a16:creationId xmlns:a16="http://schemas.microsoft.com/office/drawing/2014/main" id="{735F797E-E9D5-4B5D-B190-D092A376D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776089" y="321733"/>
            <a:ext cx="3091859" cy="1844147"/>
          </a:xfrm>
          <a:prstGeom prst="rect">
            <a:avLst/>
          </a:prstGeom>
          <a:blipFill dpi="0" rotWithShape="1">
            <a:blip r:embed="rId3">
              <a:duotone>
                <a:schemeClr val="accent5">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sp>
        <p:nvSpPr>
          <p:cNvPr id="20" name="Rectangle 19">
            <a:extLst>
              <a:ext uri="{FF2B5EF4-FFF2-40B4-BE49-F238E27FC236}">
                <a16:creationId xmlns:a16="http://schemas.microsoft.com/office/drawing/2014/main" id="{8CE24FE0-EDE0-4109-AD44-B7B715DFE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0000" y="3324678"/>
            <a:ext cx="2361497" cy="2777740"/>
          </a:xfrm>
          <a:prstGeom prst="rect">
            <a:avLst/>
          </a:prstGeom>
          <a:blipFill dpi="0" rotWithShape="1">
            <a:blip r:embed="rId3">
              <a:duotone>
                <a:schemeClr val="bg2">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pic>
        <p:nvPicPr>
          <p:cNvPr id="9" name="Picture 8">
            <a:extLst>
              <a:ext uri="{FF2B5EF4-FFF2-40B4-BE49-F238E27FC236}">
                <a16:creationId xmlns:a16="http://schemas.microsoft.com/office/drawing/2014/main" id="{70889D47-098D-7964-1D6B-73D68BC15ABC}"/>
              </a:ext>
            </a:extLst>
          </p:cNvPr>
          <p:cNvPicPr>
            <a:picLocks noChangeAspect="1"/>
          </p:cNvPicPr>
          <p:nvPr/>
        </p:nvPicPr>
        <p:blipFill rotWithShape="1">
          <a:blip r:embed="rId4"/>
          <a:srcRect t="5555"/>
          <a:stretch/>
        </p:blipFill>
        <p:spPr>
          <a:xfrm>
            <a:off x="7528964" y="2946779"/>
            <a:ext cx="4338984" cy="1199244"/>
          </a:xfrm>
          <a:prstGeom prst="rect">
            <a:avLst/>
          </a:prstGeom>
        </p:spPr>
      </p:pic>
      <p:grpSp>
        <p:nvGrpSpPr>
          <p:cNvPr id="22" name="Group 21">
            <a:extLst>
              <a:ext uri="{FF2B5EF4-FFF2-40B4-BE49-F238E27FC236}">
                <a16:creationId xmlns:a16="http://schemas.microsoft.com/office/drawing/2014/main" id="{9377FF41-1AA3-41D8-BB4F-F6AF92EEA3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49091991-97E8-4D0D-B5DA-D583688C6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24E97B1E-7667-4E88-9A8E-F0A272158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1" name="Picture 10">
            <a:extLst>
              <a:ext uri="{FF2B5EF4-FFF2-40B4-BE49-F238E27FC236}">
                <a16:creationId xmlns:a16="http://schemas.microsoft.com/office/drawing/2014/main" id="{2319B567-0C4D-B2D1-C2DC-CE380E46C686}"/>
              </a:ext>
            </a:extLst>
          </p:cNvPr>
          <p:cNvPicPr>
            <a:picLocks noChangeAspect="1"/>
          </p:cNvPicPr>
          <p:nvPr/>
        </p:nvPicPr>
        <p:blipFill rotWithShape="1">
          <a:blip r:embed="rId6"/>
          <a:srcRect t="5745"/>
          <a:stretch/>
        </p:blipFill>
        <p:spPr>
          <a:xfrm>
            <a:off x="6250000" y="1344535"/>
            <a:ext cx="5096932" cy="1199244"/>
          </a:xfrm>
          <a:prstGeom prst="rect">
            <a:avLst/>
          </a:prstGeom>
        </p:spPr>
      </p:pic>
    </p:spTree>
    <p:extLst>
      <p:ext uri="{BB962C8B-B14F-4D97-AF65-F5344CB8AC3E}">
        <p14:creationId xmlns:p14="http://schemas.microsoft.com/office/powerpoint/2010/main" val="3262844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0D3A0-0843-94EB-7533-712BC3FA5CCA}"/>
              </a:ext>
            </a:extLst>
          </p:cNvPr>
          <p:cNvSpPr>
            <a:spLocks noGrp="1"/>
          </p:cNvSpPr>
          <p:nvPr>
            <p:ph type="title"/>
          </p:nvPr>
        </p:nvSpPr>
        <p:spPr>
          <a:xfrm>
            <a:off x="1069848" y="4846002"/>
            <a:ext cx="10058400" cy="1522993"/>
          </a:xfrm>
        </p:spPr>
        <p:txBody>
          <a:bodyPr>
            <a:normAutofit/>
          </a:bodyPr>
          <a:lstStyle/>
          <a:p>
            <a:r>
              <a:rPr lang="en-US" sz="6000"/>
              <a:t>Analysis</a:t>
            </a:r>
          </a:p>
        </p:txBody>
      </p:sp>
      <p:grpSp>
        <p:nvGrpSpPr>
          <p:cNvPr id="18" name="Group 17">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0" name="Oval 19">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3" name="Content Placeholder 2">
            <a:extLst>
              <a:ext uri="{FF2B5EF4-FFF2-40B4-BE49-F238E27FC236}">
                <a16:creationId xmlns:a16="http://schemas.microsoft.com/office/drawing/2014/main" id="{16F0C8EF-EC30-D7D3-0E8C-C11A721AD43C}"/>
              </a:ext>
            </a:extLst>
          </p:cNvPr>
          <p:cNvSpPr>
            <a:spLocks noGrp="1"/>
          </p:cNvSpPr>
          <p:nvPr>
            <p:ph idx="1"/>
          </p:nvPr>
        </p:nvSpPr>
        <p:spPr>
          <a:xfrm>
            <a:off x="455684" y="351353"/>
            <a:ext cx="7733276" cy="1689071"/>
          </a:xfrm>
        </p:spPr>
        <p:txBody>
          <a:bodyPr/>
          <a:lstStyle/>
          <a:p>
            <a:pPr marL="0" indent="0" defTabSz="557784">
              <a:spcBef>
                <a:spcPts val="732"/>
              </a:spcBef>
              <a:buNone/>
            </a:pPr>
            <a:r>
              <a:rPr lang="en-US" kern="1200" dirty="0">
                <a:solidFill>
                  <a:schemeClr val="tx1"/>
                </a:solidFill>
                <a:latin typeface="+mn-lt"/>
                <a:ea typeface="+mn-ea"/>
                <a:cs typeface="+mn-cs"/>
              </a:rPr>
              <a:t>Let’s answer the first question: When are the bikes used the most? Morning or evening? Mondays or Thursdays? Does the time of year make a difference?</a:t>
            </a:r>
          </a:p>
          <a:p>
            <a:pPr marL="0" indent="0">
              <a:buNone/>
            </a:pPr>
            <a:endParaRPr lang="en-US" dirty="0"/>
          </a:p>
        </p:txBody>
      </p:sp>
      <p:sp>
        <p:nvSpPr>
          <p:cNvPr id="5" name="Content Placeholder 2">
            <a:extLst>
              <a:ext uri="{FF2B5EF4-FFF2-40B4-BE49-F238E27FC236}">
                <a16:creationId xmlns:a16="http://schemas.microsoft.com/office/drawing/2014/main" id="{7D2276FF-A385-E2DE-399A-D299625988FC}"/>
              </a:ext>
            </a:extLst>
          </p:cNvPr>
          <p:cNvSpPr txBox="1">
            <a:spLocks/>
          </p:cNvSpPr>
          <p:nvPr/>
        </p:nvSpPr>
        <p:spPr>
          <a:xfrm>
            <a:off x="455684" y="2302360"/>
            <a:ext cx="4563356" cy="200770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57784">
              <a:spcBef>
                <a:spcPts val="610"/>
              </a:spcBef>
              <a:buNone/>
            </a:pPr>
            <a:r>
              <a:rPr lang="en-US" sz="1800" kern="1200" dirty="0">
                <a:solidFill>
                  <a:schemeClr val="tx1"/>
                </a:solidFill>
                <a:latin typeface="+mn-lt"/>
                <a:ea typeface="+mn-ea"/>
                <a:cs typeface="+mn-cs"/>
              </a:rPr>
              <a:t>To answer this question, I made some pivot tables and charts to go along with them, that compare different numbers of rides per hour, rides per day of the week, and rides per day of the month. To break those numbers down further, I also added members and casual riders. </a:t>
            </a:r>
          </a:p>
          <a:p>
            <a:pPr marL="0" indent="0">
              <a:buFont typeface="Arial" panose="020B0604020202020204" pitchFamily="34" charset="0"/>
              <a:buNone/>
            </a:pPr>
            <a:endParaRPr lang="en-US" dirty="0"/>
          </a:p>
        </p:txBody>
      </p:sp>
      <p:pic>
        <p:nvPicPr>
          <p:cNvPr id="7" name="Picture 6">
            <a:extLst>
              <a:ext uri="{FF2B5EF4-FFF2-40B4-BE49-F238E27FC236}">
                <a16:creationId xmlns:a16="http://schemas.microsoft.com/office/drawing/2014/main" id="{1DA014ED-AFF6-74FA-7429-D91A55B1A246}"/>
              </a:ext>
            </a:extLst>
          </p:cNvPr>
          <p:cNvPicPr>
            <a:picLocks noChangeAspect="1"/>
          </p:cNvPicPr>
          <p:nvPr/>
        </p:nvPicPr>
        <p:blipFill>
          <a:blip r:embed="rId6"/>
          <a:stretch>
            <a:fillRect/>
          </a:stretch>
        </p:blipFill>
        <p:spPr>
          <a:xfrm>
            <a:off x="9727302" y="224378"/>
            <a:ext cx="2009014" cy="3953031"/>
          </a:xfrm>
          <a:prstGeom prst="rect">
            <a:avLst/>
          </a:prstGeom>
        </p:spPr>
      </p:pic>
      <p:pic>
        <p:nvPicPr>
          <p:cNvPr id="9" name="Picture 8">
            <a:extLst>
              <a:ext uri="{FF2B5EF4-FFF2-40B4-BE49-F238E27FC236}">
                <a16:creationId xmlns:a16="http://schemas.microsoft.com/office/drawing/2014/main" id="{5670DB45-99F7-2BE0-FCB3-6813DDBEEEB7}"/>
              </a:ext>
            </a:extLst>
          </p:cNvPr>
          <p:cNvPicPr>
            <a:picLocks noChangeAspect="1"/>
          </p:cNvPicPr>
          <p:nvPr/>
        </p:nvPicPr>
        <p:blipFill>
          <a:blip r:embed="rId7"/>
          <a:stretch>
            <a:fillRect/>
          </a:stretch>
        </p:blipFill>
        <p:spPr>
          <a:xfrm>
            <a:off x="7630160" y="2416977"/>
            <a:ext cx="3340251" cy="2007704"/>
          </a:xfrm>
          <a:prstGeom prst="rect">
            <a:avLst/>
          </a:prstGeom>
        </p:spPr>
      </p:pic>
    </p:spTree>
    <p:extLst>
      <p:ext uri="{BB962C8B-B14F-4D97-AF65-F5344CB8AC3E}">
        <p14:creationId xmlns:p14="http://schemas.microsoft.com/office/powerpoint/2010/main" val="241372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5" name="Oval 14">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Title 1">
            <a:extLst>
              <a:ext uri="{FF2B5EF4-FFF2-40B4-BE49-F238E27FC236}">
                <a16:creationId xmlns:a16="http://schemas.microsoft.com/office/drawing/2014/main" id="{F322F48D-C216-7A27-B18F-00A4E2B0506F}"/>
              </a:ext>
            </a:extLst>
          </p:cNvPr>
          <p:cNvSpPr txBox="1">
            <a:spLocks/>
          </p:cNvSpPr>
          <p:nvPr/>
        </p:nvSpPr>
        <p:spPr>
          <a:xfrm rot="16200000">
            <a:off x="-2442498" y="1931415"/>
            <a:ext cx="6654804" cy="3035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6000" dirty="0">
                <a:solidFill>
                  <a:schemeClr val="bg1">
                    <a:lumMod val="95000"/>
                  </a:schemeClr>
                </a:solidFill>
              </a:rPr>
              <a:t>Members vs casuals</a:t>
            </a:r>
          </a:p>
        </p:txBody>
      </p:sp>
      <p:graphicFrame>
        <p:nvGraphicFramePr>
          <p:cNvPr id="5" name="Chart 4">
            <a:extLst>
              <a:ext uri="{FF2B5EF4-FFF2-40B4-BE49-F238E27FC236}">
                <a16:creationId xmlns:a16="http://schemas.microsoft.com/office/drawing/2014/main" id="{D4E4A82E-C214-DA76-8F5B-F2C9DA29A55C}"/>
              </a:ext>
            </a:extLst>
          </p:cNvPr>
          <p:cNvGraphicFramePr>
            <a:graphicFrameLocks/>
          </p:cNvGraphicFramePr>
          <p:nvPr>
            <p:extLst>
              <p:ext uri="{D42A27DB-BD31-4B8C-83A1-F6EECF244321}">
                <p14:modId xmlns:p14="http://schemas.microsoft.com/office/powerpoint/2010/main" val="3751320579"/>
              </p:ext>
            </p:extLst>
          </p:nvPr>
        </p:nvGraphicFramePr>
        <p:xfrm>
          <a:off x="6211564" y="299720"/>
          <a:ext cx="5858256" cy="5758842"/>
        </p:xfrm>
        <a:graphic>
          <a:graphicData uri="http://schemas.openxmlformats.org/drawingml/2006/chart">
            <c:chart xmlns:c="http://schemas.openxmlformats.org/drawingml/2006/chart" xmlns:r="http://schemas.openxmlformats.org/officeDocument/2006/relationships" r:id="rId6"/>
          </a:graphicData>
        </a:graphic>
      </p:graphicFrame>
      <p:sp>
        <p:nvSpPr>
          <p:cNvPr id="9" name="Content Placeholder 2">
            <a:extLst>
              <a:ext uri="{FF2B5EF4-FFF2-40B4-BE49-F238E27FC236}">
                <a16:creationId xmlns:a16="http://schemas.microsoft.com/office/drawing/2014/main" id="{1E74E51B-FA7C-6305-C042-BD77A0B50FC7}"/>
              </a:ext>
            </a:extLst>
          </p:cNvPr>
          <p:cNvSpPr>
            <a:spLocks noGrp="1"/>
          </p:cNvSpPr>
          <p:nvPr>
            <p:ph idx="1"/>
          </p:nvPr>
        </p:nvSpPr>
        <p:spPr>
          <a:xfrm>
            <a:off x="1557788" y="351353"/>
            <a:ext cx="4233412" cy="5707209"/>
          </a:xfrm>
        </p:spPr>
        <p:txBody>
          <a:bodyPr/>
          <a:lstStyle/>
          <a:p>
            <a:pPr marL="0" indent="0" defTabSz="557784">
              <a:spcBef>
                <a:spcPts val="732"/>
              </a:spcBef>
              <a:buNone/>
            </a:pPr>
            <a:r>
              <a:rPr lang="en-US" dirty="0"/>
              <a:t>Let’s start with the number of members and casual riders. There are 10% more members than casual riders. The number of casual riders is where we need to be targeting our marketing strategy to convert casual riders to membership riders. </a:t>
            </a:r>
            <a:endParaRPr lang="en-US" kern="1200" dirty="0">
              <a:solidFill>
                <a:schemeClr val="tx1"/>
              </a:solidFill>
              <a:latin typeface="+mn-lt"/>
              <a:ea typeface="+mn-ea"/>
              <a:cs typeface="+mn-cs"/>
            </a:endParaRPr>
          </a:p>
        </p:txBody>
      </p:sp>
    </p:spTree>
    <p:extLst>
      <p:ext uri="{BB962C8B-B14F-4D97-AF65-F5344CB8AC3E}">
        <p14:creationId xmlns:p14="http://schemas.microsoft.com/office/powerpoint/2010/main" val="401414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1446-60B5-57C6-6DFE-A5FA6AF1080A}"/>
              </a:ext>
            </a:extLst>
          </p:cNvPr>
          <p:cNvSpPr>
            <a:spLocks noGrp="1"/>
          </p:cNvSpPr>
          <p:nvPr>
            <p:ph type="title"/>
          </p:nvPr>
        </p:nvSpPr>
        <p:spPr>
          <a:xfrm>
            <a:off x="167114" y="95750"/>
            <a:ext cx="10058400" cy="1609344"/>
          </a:xfrm>
        </p:spPr>
        <p:txBody>
          <a:bodyPr/>
          <a:lstStyle/>
          <a:p>
            <a:r>
              <a:rPr lang="en-US" dirty="0"/>
              <a:t>Total Rides per weekday</a:t>
            </a:r>
          </a:p>
        </p:txBody>
      </p:sp>
      <p:sp>
        <p:nvSpPr>
          <p:cNvPr id="3" name="Content Placeholder 2">
            <a:extLst>
              <a:ext uri="{FF2B5EF4-FFF2-40B4-BE49-F238E27FC236}">
                <a16:creationId xmlns:a16="http://schemas.microsoft.com/office/drawing/2014/main" id="{78AD0F27-155A-C569-690C-22FF27EC5F61}"/>
              </a:ext>
            </a:extLst>
          </p:cNvPr>
          <p:cNvSpPr>
            <a:spLocks noGrp="1"/>
          </p:cNvSpPr>
          <p:nvPr>
            <p:ph idx="1"/>
          </p:nvPr>
        </p:nvSpPr>
        <p:spPr>
          <a:xfrm>
            <a:off x="8829039" y="1366344"/>
            <a:ext cx="3079181" cy="1534511"/>
          </a:xfrm>
        </p:spPr>
        <p:txBody>
          <a:bodyPr>
            <a:normAutofit/>
          </a:bodyPr>
          <a:lstStyle/>
          <a:p>
            <a:pPr marL="0" indent="0">
              <a:buNone/>
            </a:pPr>
            <a:r>
              <a:rPr lang="en-US" sz="1900" dirty="0"/>
              <a:t>This looks at the average daily rides per day over the course of the past year. Sundays have the most rides per day. </a:t>
            </a:r>
          </a:p>
        </p:txBody>
      </p:sp>
      <p:graphicFrame>
        <p:nvGraphicFramePr>
          <p:cNvPr id="5" name="Chart 4">
            <a:extLst>
              <a:ext uri="{FF2B5EF4-FFF2-40B4-BE49-F238E27FC236}">
                <a16:creationId xmlns:a16="http://schemas.microsoft.com/office/drawing/2014/main" id="{69BBE908-4096-1BB8-5CA8-5029299704E6}"/>
              </a:ext>
            </a:extLst>
          </p:cNvPr>
          <p:cNvGraphicFramePr>
            <a:graphicFrameLocks/>
          </p:cNvGraphicFramePr>
          <p:nvPr>
            <p:extLst>
              <p:ext uri="{D42A27DB-BD31-4B8C-83A1-F6EECF244321}">
                <p14:modId xmlns:p14="http://schemas.microsoft.com/office/powerpoint/2010/main" val="1550992323"/>
              </p:ext>
            </p:extLst>
          </p:nvPr>
        </p:nvGraphicFramePr>
        <p:xfrm>
          <a:off x="167114" y="1366344"/>
          <a:ext cx="7808485" cy="5562776"/>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a:extLst>
              <a:ext uri="{FF2B5EF4-FFF2-40B4-BE49-F238E27FC236}">
                <a16:creationId xmlns:a16="http://schemas.microsoft.com/office/drawing/2014/main" id="{DCF5D5A3-32AF-C244-54C4-7F807B4485D2}"/>
              </a:ext>
            </a:extLst>
          </p:cNvPr>
          <p:cNvSpPr txBox="1">
            <a:spLocks/>
          </p:cNvSpPr>
          <p:nvPr/>
        </p:nvSpPr>
        <p:spPr>
          <a:xfrm>
            <a:off x="8829039" y="2900855"/>
            <a:ext cx="3079181" cy="153451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1900" dirty="0"/>
              <a:t>This is a look at the total number of rider for casual riders. Their most popular ride day is Sundays and Saturdays. </a:t>
            </a:r>
          </a:p>
        </p:txBody>
      </p:sp>
      <p:graphicFrame>
        <p:nvGraphicFramePr>
          <p:cNvPr id="7" name="Chart 6">
            <a:extLst>
              <a:ext uri="{FF2B5EF4-FFF2-40B4-BE49-F238E27FC236}">
                <a16:creationId xmlns:a16="http://schemas.microsoft.com/office/drawing/2014/main" id="{3107891D-ECA3-A5F7-D6E0-2D525B94C6B7}"/>
              </a:ext>
            </a:extLst>
          </p:cNvPr>
          <p:cNvGraphicFramePr>
            <a:graphicFrameLocks/>
          </p:cNvGraphicFramePr>
          <p:nvPr>
            <p:extLst>
              <p:ext uri="{D42A27DB-BD31-4B8C-83A1-F6EECF244321}">
                <p14:modId xmlns:p14="http://schemas.microsoft.com/office/powerpoint/2010/main" val="4139637634"/>
              </p:ext>
            </p:extLst>
          </p:nvPr>
        </p:nvGraphicFramePr>
        <p:xfrm>
          <a:off x="167114" y="1208146"/>
          <a:ext cx="7706886" cy="5355213"/>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2">
            <a:extLst>
              <a:ext uri="{FF2B5EF4-FFF2-40B4-BE49-F238E27FC236}">
                <a16:creationId xmlns:a16="http://schemas.microsoft.com/office/drawing/2014/main" id="{5675E51D-8DE0-0A37-9596-EA8216C416D8}"/>
              </a:ext>
            </a:extLst>
          </p:cNvPr>
          <p:cNvSpPr txBox="1">
            <a:spLocks/>
          </p:cNvSpPr>
          <p:nvPr/>
        </p:nvSpPr>
        <p:spPr>
          <a:xfrm>
            <a:off x="8829039" y="4435366"/>
            <a:ext cx="3079181" cy="1534511"/>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dirty="0"/>
              <a:t>Members have a more even number of rides per day. Their most popular day is surprisingly Tuesdays and Wednesdays. We will investigate this further. </a:t>
            </a:r>
          </a:p>
        </p:txBody>
      </p:sp>
      <p:graphicFrame>
        <p:nvGraphicFramePr>
          <p:cNvPr id="9" name="Chart 8">
            <a:extLst>
              <a:ext uri="{FF2B5EF4-FFF2-40B4-BE49-F238E27FC236}">
                <a16:creationId xmlns:a16="http://schemas.microsoft.com/office/drawing/2014/main" id="{1D811C93-E999-1FF7-7F43-60A8ECE030E2}"/>
              </a:ext>
            </a:extLst>
          </p:cNvPr>
          <p:cNvGraphicFramePr>
            <a:graphicFrameLocks/>
          </p:cNvGraphicFramePr>
          <p:nvPr>
            <p:extLst>
              <p:ext uri="{D42A27DB-BD31-4B8C-83A1-F6EECF244321}">
                <p14:modId xmlns:p14="http://schemas.microsoft.com/office/powerpoint/2010/main" val="2857968042"/>
              </p:ext>
            </p:extLst>
          </p:nvPr>
        </p:nvGraphicFramePr>
        <p:xfrm>
          <a:off x="167114" y="1208147"/>
          <a:ext cx="7706886" cy="53552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495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7" grpId="0">
        <p:bldAsOne/>
      </p:bldGraphic>
      <p:bldP spid="8" grpId="0"/>
      <p:bldGraphic spid="9"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TM03090434[[fn=Wood Type]]</Template>
  <TotalTime>4117</TotalTime>
  <Words>930</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Rockwell</vt:lpstr>
      <vt:lpstr>Rockwell Condensed</vt:lpstr>
      <vt:lpstr>Rockwell Extra Bold</vt:lpstr>
      <vt:lpstr>Wingdings</vt:lpstr>
      <vt:lpstr>Wood Type</vt:lpstr>
      <vt:lpstr>Divvy Bike Share Analysis</vt:lpstr>
      <vt:lpstr>Instructions</vt:lpstr>
      <vt:lpstr>Download and Organize the Datasets</vt:lpstr>
      <vt:lpstr>Stake Holder Goals</vt:lpstr>
      <vt:lpstr>Cleaning the Data</vt:lpstr>
      <vt:lpstr>Cleaning the Data</vt:lpstr>
      <vt:lpstr>Analysis</vt:lpstr>
      <vt:lpstr>PowerPoint Presentation</vt:lpstr>
      <vt:lpstr>Total Rides per weekday</vt:lpstr>
      <vt:lpstr>Rides per month</vt:lpstr>
      <vt:lpstr>Start times</vt:lpstr>
      <vt:lpstr>Ride Length</vt:lpstr>
      <vt:lpstr>Types of bikes</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Divvy Bike Share Analysis</dc:title>
  <dc:creator>Samantha Rockey</dc:creator>
  <cp:lastModifiedBy>Samantha Rockey</cp:lastModifiedBy>
  <cp:revision>18</cp:revision>
  <dcterms:created xsi:type="dcterms:W3CDTF">2023-07-28T17:59:56Z</dcterms:created>
  <dcterms:modified xsi:type="dcterms:W3CDTF">2023-08-01T15:58:12Z</dcterms:modified>
</cp:coreProperties>
</file>