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3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3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7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7A9E-7543-46B8-95CC-D8027D2CC4A6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8BAE-8CA7-447B-960F-D6CFFBB7CF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SQL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tables to capture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the original table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25857" y="1741521"/>
            <a:ext cx="1814951" cy="1859806"/>
            <a:chOff x="1551704" y="1052946"/>
            <a:chExt cx="1814951" cy="1859806"/>
          </a:xfrm>
        </p:grpSpPr>
        <p:sp>
          <p:nvSpPr>
            <p:cNvPr id="11" name="TextBox 10"/>
            <p:cNvSpPr txBox="1"/>
            <p:nvPr/>
          </p:nvSpPr>
          <p:spPr>
            <a:xfrm>
              <a:off x="1551708" y="1052946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</a:t>
              </a:r>
              <a:r>
                <a:rPr lang="en-US" smtClean="0"/>
                <a:t>ovie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51704" y="1798183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r>
                <a:rPr lang="en-US" smtClean="0"/>
                <a:t>itle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1704" y="2167515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actors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51704" y="2543420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plot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1705" y="1422278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6533707" y="1149212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Actors is a string with multiple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The string “Keanu </a:t>
            </a:r>
            <a:r>
              <a:rPr lang="en-US" dirty="0"/>
              <a:t>Reeves, Laurence </a:t>
            </a:r>
            <a:r>
              <a:rPr lang="en-US" dirty="0" err="1"/>
              <a:t>Fishburne</a:t>
            </a:r>
            <a:r>
              <a:rPr lang="en-US" dirty="0"/>
              <a:t>, Carrie-Anne </a:t>
            </a:r>
            <a:r>
              <a:rPr lang="en-US" dirty="0" smtClean="0"/>
              <a:t>Moss” has three actor names.</a:t>
            </a:r>
            <a:endParaRPr lang="en-US" dirty="0"/>
          </a:p>
          <a:p>
            <a:r>
              <a:rPr lang="en-US" dirty="0" smtClean="0"/>
              <a:t>Having more </a:t>
            </a:r>
            <a:r>
              <a:rPr lang="en-US" dirty="0" err="1" smtClean="0"/>
              <a:t>then</a:t>
            </a:r>
            <a:r>
              <a:rPr lang="en-US" dirty="0" smtClean="0"/>
              <a:t> one value in a cell makes the tables hard to work with and leads to bugs.</a:t>
            </a:r>
          </a:p>
          <a:p>
            <a:r>
              <a:rPr lang="en-US" dirty="0" smtClean="0"/>
              <a:t>It is better to split the actors out into their own table.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13" idx="3"/>
          </p:cNvCxnSpPr>
          <p:nvPr/>
        </p:nvCxnSpPr>
        <p:spPr>
          <a:xfrm flipH="1">
            <a:off x="3940804" y="1382233"/>
            <a:ext cx="2592903" cy="1658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actors table</a:t>
            </a:r>
            <a:endParaRPr lang="en-US" dirty="0"/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6533707" y="1149212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new actor table has one row for each actor.</a:t>
            </a:r>
          </a:p>
          <a:p>
            <a:r>
              <a:rPr lang="en-US" dirty="0" smtClean="0"/>
              <a:t>This means all the tables have only one value per cell.</a:t>
            </a:r>
          </a:p>
          <a:p>
            <a:r>
              <a:rPr lang="en-US" dirty="0" smtClean="0"/>
              <a:t>The process of breaking out values into their own tables is called normalization.</a:t>
            </a:r>
          </a:p>
          <a:p>
            <a:r>
              <a:rPr lang="en-US" dirty="0" smtClean="0"/>
              <a:t>Normalization makes the database more robust and helps eliminate bugs later on.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774443" y="1350831"/>
            <a:ext cx="1814951" cy="1859806"/>
            <a:chOff x="1551704" y="1052946"/>
            <a:chExt cx="1814951" cy="1859806"/>
          </a:xfrm>
        </p:grpSpPr>
        <p:sp>
          <p:nvSpPr>
            <p:cNvPr id="30" name="TextBox 29"/>
            <p:cNvSpPr txBox="1"/>
            <p:nvPr/>
          </p:nvSpPr>
          <p:spPr>
            <a:xfrm>
              <a:off x="1551708" y="1052946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</a:t>
              </a:r>
              <a:r>
                <a:rPr lang="en-US" smtClean="0"/>
                <a:t>ovie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1704" y="1798183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r>
                <a:rPr lang="en-US" smtClean="0"/>
                <a:t>itle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1704" y="2167515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ear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51704" y="2543420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plot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51705" y="1422278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4443" y="4023222"/>
            <a:ext cx="1814948" cy="1477328"/>
            <a:chOff x="6501886" y="1423655"/>
            <a:chExt cx="1814948" cy="1477328"/>
          </a:xfrm>
        </p:grpSpPr>
        <p:sp>
          <p:nvSpPr>
            <p:cNvPr id="36" name="TextBox 35"/>
            <p:cNvSpPr txBox="1"/>
            <p:nvPr/>
          </p:nvSpPr>
          <p:spPr>
            <a:xfrm>
              <a:off x="6501886" y="1423655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actor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887" y="2162319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first_name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01886" y="2531651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1886" y="1792987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0" y="1792865"/>
            <a:ext cx="1824923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Notice each table</a:t>
            </a:r>
          </a:p>
          <a:p>
            <a:r>
              <a:rPr lang="en-US" dirty="0" smtClean="0"/>
              <a:t>has an id column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34" idx="1"/>
          </p:cNvCxnSpPr>
          <p:nvPr/>
        </p:nvCxnSpPr>
        <p:spPr>
          <a:xfrm flipV="1">
            <a:off x="1824923" y="1904829"/>
            <a:ext cx="949521" cy="2112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39" idx="1"/>
          </p:cNvCxnSpPr>
          <p:nvPr/>
        </p:nvCxnSpPr>
        <p:spPr>
          <a:xfrm>
            <a:off x="1824923" y="2116031"/>
            <a:ext cx="949520" cy="2461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two tables we now need a way to connect actors to movies</a:t>
            </a:r>
          </a:p>
          <a:p>
            <a:r>
              <a:rPr lang="en-US" dirty="0" smtClean="0"/>
              <a:t>That connection is called a relationship.</a:t>
            </a:r>
          </a:p>
          <a:p>
            <a:r>
              <a:rPr lang="en-US" dirty="0" smtClean="0"/>
              <a:t>The way to solve it is to add a new table that captures that relationship.</a:t>
            </a:r>
          </a:p>
          <a:p>
            <a:r>
              <a:rPr lang="en-US" dirty="0" smtClean="0"/>
              <a:t>The relationship is captured with pairs of actor </a:t>
            </a:r>
            <a:r>
              <a:rPr lang="en-US" dirty="0" smtClean="0"/>
              <a:t>ids and </a:t>
            </a:r>
            <a:r>
              <a:rPr lang="en-US" dirty="0" smtClean="0"/>
              <a:t>movie </a:t>
            </a:r>
            <a:r>
              <a:rPr lang="en-US" dirty="0" smtClean="0"/>
              <a:t>ids.</a:t>
            </a:r>
            <a:endParaRPr lang="en-US" dirty="0" smtClean="0"/>
          </a:p>
          <a:p>
            <a:r>
              <a:rPr lang="en-US" dirty="0" smtClean="0"/>
              <a:t>Each pair represents one relationship.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“Keanu Reeves” IN “The Matrix”</a:t>
            </a:r>
          </a:p>
          <a:p>
            <a:r>
              <a:rPr lang="en-US" dirty="0" smtClean="0"/>
              <a:t>The keys come from the actor and the movie tables.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506491" y="2354425"/>
            <a:ext cx="1814948" cy="1113192"/>
            <a:chOff x="1551707" y="1052946"/>
            <a:chExt cx="1814948" cy="1113192"/>
          </a:xfrm>
        </p:grpSpPr>
        <p:sp>
          <p:nvSpPr>
            <p:cNvPr id="18" name="TextBox 17"/>
            <p:cNvSpPr txBox="1"/>
            <p:nvPr/>
          </p:nvSpPr>
          <p:spPr>
            <a:xfrm>
              <a:off x="1551708" y="1052946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actor_in_movie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51708" y="1427474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movie_id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1707" y="1796806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actor_id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73227" y="1465075"/>
            <a:ext cx="1814951" cy="1859806"/>
            <a:chOff x="1551704" y="1052946"/>
            <a:chExt cx="1814951" cy="1859806"/>
          </a:xfrm>
        </p:grpSpPr>
        <p:sp>
          <p:nvSpPr>
            <p:cNvPr id="2" name="TextBox 1"/>
            <p:cNvSpPr txBox="1"/>
            <p:nvPr/>
          </p:nvSpPr>
          <p:spPr>
            <a:xfrm>
              <a:off x="1551708" y="1052946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ovie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51704" y="1798183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r>
                <a:rPr lang="en-US" smtClean="0"/>
                <a:t>itle</a:t>
              </a: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51704" y="2167515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ear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1704" y="2543420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plot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1705" y="1422278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73227" y="4137466"/>
            <a:ext cx="1814948" cy="1477328"/>
            <a:chOff x="6501886" y="1423655"/>
            <a:chExt cx="1814948" cy="1477328"/>
          </a:xfrm>
        </p:grpSpPr>
        <p:sp>
          <p:nvSpPr>
            <p:cNvPr id="8" name="TextBox 7"/>
            <p:cNvSpPr txBox="1"/>
            <p:nvPr/>
          </p:nvSpPr>
          <p:spPr>
            <a:xfrm>
              <a:off x="6501886" y="1423655"/>
              <a:ext cx="181494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actor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1887" y="2162319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first_name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886" y="2531651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1886" y="1792987"/>
              <a:ext cx="18149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cxnSp>
        <p:nvCxnSpPr>
          <p:cNvPr id="26" name="Elbow Connector 25"/>
          <p:cNvCxnSpPr>
            <a:stCxn id="21" idx="3"/>
            <a:endCxn id="19" idx="1"/>
          </p:cNvCxnSpPr>
          <p:nvPr/>
        </p:nvCxnSpPr>
        <p:spPr>
          <a:xfrm>
            <a:off x="2888175" y="2019073"/>
            <a:ext cx="1618317" cy="89454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20" idx="1"/>
          </p:cNvCxnSpPr>
          <p:nvPr/>
        </p:nvCxnSpPr>
        <p:spPr>
          <a:xfrm flipV="1">
            <a:off x="2888174" y="3282951"/>
            <a:ext cx="1618317" cy="1408513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relationships</a:t>
            </a:r>
            <a:endParaRPr lang="en-US" dirty="0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6613451" y="1263456"/>
            <a:ext cx="5357038" cy="5477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actor_in_movie</a:t>
            </a:r>
            <a:r>
              <a:rPr lang="en-US" dirty="0" smtClean="0"/>
              <a:t> table establish a relationship between actors and movies.</a:t>
            </a:r>
          </a:p>
          <a:p>
            <a:r>
              <a:rPr lang="en-US" dirty="0" err="1" smtClean="0"/>
              <a:t>movie_id</a:t>
            </a:r>
            <a:r>
              <a:rPr lang="en-US" dirty="0" smtClean="0"/>
              <a:t> and </a:t>
            </a:r>
            <a:r>
              <a:rPr lang="en-US" dirty="0" err="1" smtClean="0"/>
              <a:t>actor_id</a:t>
            </a:r>
            <a:r>
              <a:rPr lang="en-US" dirty="0" smtClean="0"/>
              <a:t> are called foreign keys because their values come from the other tables.</a:t>
            </a:r>
          </a:p>
          <a:p>
            <a:r>
              <a:rPr lang="en-US" dirty="0" smtClean="0"/>
              <a:t>The two keys together make a connection between one actor and one movie.</a:t>
            </a:r>
          </a:p>
          <a:p>
            <a:r>
              <a:rPr lang="en-US" dirty="0" smtClean="0"/>
              <a:t>There will be one pair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relationship tables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Here’s the SQL to get </a:t>
            </a:r>
            <a:r>
              <a:rPr lang="en-US" dirty="0" err="1" smtClean="0"/>
              <a:t>a</a:t>
            </a:r>
            <a:r>
              <a:rPr lang="en-US" dirty="0" smtClean="0"/>
              <a:t> all the movies an actor was in assuming the actor’s id is 1.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movie.title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movie</a:t>
            </a:r>
            <a:r>
              <a:rPr lang="en-US" dirty="0"/>
              <a:t>, </a:t>
            </a:r>
            <a:r>
              <a:rPr lang="en-US" dirty="0" err="1"/>
              <a:t>actor_in_movie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actor_in_movie.actor_id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AND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actor_in_movie.movie_id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movie.id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type of query is called a join. It joins two or more tables in order to get the relationship between the values in the tables.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9750" y="2254103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Notice it is using two tables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795284" y="2438769"/>
            <a:ext cx="2764466" cy="10274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29108" y="3809262"/>
            <a:ext cx="29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line joins the two tables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79535" y="3993928"/>
            <a:ext cx="1449574" cy="784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Mini SQL Lesson</vt:lpstr>
      <vt:lpstr>A Problem with the original table</vt:lpstr>
      <vt:lpstr>New actors table</vt:lpstr>
      <vt:lpstr>New problem</vt:lpstr>
      <vt:lpstr>Table relationships</vt:lpstr>
      <vt:lpstr>How to work with relationship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Hatch (MSG)</dc:creator>
  <cp:lastModifiedBy>John Hatch</cp:lastModifiedBy>
  <cp:revision>12</cp:revision>
  <dcterms:created xsi:type="dcterms:W3CDTF">2014-09-30T02:16:54Z</dcterms:created>
  <dcterms:modified xsi:type="dcterms:W3CDTF">2014-10-01T07:03:43Z</dcterms:modified>
</cp:coreProperties>
</file>