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9.wmf" ContentType="image/x-wmf"/>
  <Override PartName="/ppt/media/image2.png" ContentType="image/png"/>
  <Override PartName="/ppt/media/image18.wmf" ContentType="image/x-wmf"/>
  <Override PartName="/ppt/media/image17.png" ContentType="image/png"/>
  <Override PartName="/ppt/media/image16.png" ContentType="image/png"/>
  <Override PartName="/ppt/media/image7.png" ContentType="image/png"/>
  <Override PartName="/ppt/media/image1.jpeg" ContentType="image/jpeg"/>
  <Override PartName="/ppt/media/image15.wmf" ContentType="image/x-wmf"/>
  <Override PartName="/ppt/media/image14.png" ContentType="image/png"/>
  <Override PartName="/ppt/media/image5.png" ContentType="image/png"/>
  <Override PartName="/ppt/media/image10.png" ContentType="image/png"/>
  <Override PartName="/ppt/media/image3.wmf" ContentType="image/x-wmf"/>
  <Override PartName="/ppt/media/image4.png" ContentType="image/png"/>
  <Override PartName="/ppt/media/image6.png" ContentType="image/png"/>
  <Override PartName="/ppt/media/image11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897DB9-FCAE-42D0-B2FE-B6ED67E0D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891A63-C5FE-4EC0-A4F1-51BFC282FD8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D1A438-EFDA-444D-B33F-25B98F0D84C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B373A-61BD-4921-AB32-0EEF4CBD1D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53AC5B-6E79-4D2C-8B24-1473605701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2725D0-8EDD-4C77-BF14-E4F4D1CDDD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1B2EBA-ADC9-451D-8883-4C54011141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C85D30-7325-4BFA-8EC7-1EF692BC27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AC6D71C-5A06-4BD5-9208-83AC50A402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6F2B3D-48A0-4030-848A-470CA8F77F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87FAD05-CE6E-47D1-910A-E871E9A015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B13EB6-FA12-4A05-94BF-D15118B917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F66C6D-55A8-4FCF-ADE8-93A06AD638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BAD7E0-189F-4831-B56C-57BAF2B148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74A8D9-F671-4F74-B576-DB3C86634D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411086C-FF14-4581-A876-9062E86F5A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19135BD-9EBE-4B1E-9065-0530DD279F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909ABF-16BD-44C3-9810-B40E45AF38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DC3609-EC6F-4E45-98B5-A56FFCA83E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CFFAA8-A1B4-4C6A-AA89-6A59FCC182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58E04C-0530-426C-A258-2D60B91626E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8798EC-BE24-4B52-8060-BB987B8783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F4C46B-B86A-489B-A7BE-470179DFA2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F0253A-7DB7-4B63-A3B3-F913D46124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</a:t>
            </a:r>
            <a:r>
              <a:rPr b="0" lang="en-US" sz="1800" spc="-1" strike="noStrike">
                <a:latin typeface="Arial"/>
              </a:rPr>
              <a:t>the title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F64907-2117-48F4-BE2F-C241EA9C99EC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2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E41691-7B9F-4BC0-A5DB-A4B43A0A111A}" type="slidenum">
              <a:rPr b="0" lang="en-US" sz="1200" spc="-1" strike="noStrike">
                <a:solidFill>
                  <a:srgbClr val="8b8b8b"/>
                </a:solidFill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Times New Roman"/>
              </a:rPr>
              <a:t>Моделирование падения капли на поверхность жидкости и генерации волн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96612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Студент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Шавиш Тарек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  ИУ7и-54Б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Руководитель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: Волкова Л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. Л.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4" name="TextBox 4"/>
          <p:cNvSpPr/>
          <p:nvPr/>
        </p:nvSpPr>
        <p:spPr>
          <a:xfrm>
            <a:off x="5256720" y="6078240"/>
            <a:ext cx="1677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Москва, 2024 г.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5" name="Picture 6" descr=""/>
          <p:cNvPicPr/>
          <p:nvPr/>
        </p:nvPicPr>
        <p:blipFill>
          <a:blip r:embed="rId1"/>
          <a:stretch/>
        </p:blipFill>
        <p:spPr>
          <a:xfrm>
            <a:off x="951480" y="475560"/>
            <a:ext cx="1144080" cy="1292760"/>
          </a:xfrm>
          <a:prstGeom prst="rect">
            <a:avLst/>
          </a:prstGeom>
          <a:ln w="0">
            <a:noFill/>
          </a:ln>
        </p:spPr>
      </p:pic>
      <p:sp>
        <p:nvSpPr>
          <p:cNvPr id="86" name="TextBox 9"/>
          <p:cNvSpPr/>
          <p:nvPr/>
        </p:nvSpPr>
        <p:spPr>
          <a:xfrm>
            <a:off x="951480" y="463680"/>
            <a:ext cx="10238040" cy="13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Министерство науки и высшего образования Российской Федерации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Федеральное государственное бюджетное образовательное учреждение высшего образования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«Московский государственный технический университет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имени Н.Э. Баумана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601"/>
              </a:spcAft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(национальный исследовательский университет)»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(МГТУ им. Н.Э. Баумана)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61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Интерфейс программы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4" name="Рисунок 4" descr=""/>
          <p:cNvPicPr/>
          <p:nvPr/>
        </p:nvPicPr>
        <p:blipFill>
          <a:blip r:embed="rId1"/>
          <a:stretch/>
        </p:blipFill>
        <p:spPr>
          <a:xfrm>
            <a:off x="2827440" y="1331640"/>
            <a:ext cx="6536520" cy="5525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8184C1-016B-442C-8D46-E50E3E7D33F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069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Примеры работы программы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6" name="Рисунок 7" descr=""/>
          <p:cNvPicPr/>
          <p:nvPr/>
        </p:nvPicPr>
        <p:blipFill>
          <a:blip r:embed="rId1"/>
          <a:stretch/>
        </p:blipFill>
        <p:spPr>
          <a:xfrm>
            <a:off x="2781000" y="1253520"/>
            <a:ext cx="6629400" cy="5603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C6EA1D-F291-48BF-B76D-A3CC86CB9D0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1069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9000"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Зависимость времени пересчета полигонов поверхности жидкости от количества полигонов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8" name="Рисунок 3" descr=""/>
          <p:cNvPicPr/>
          <p:nvPr/>
        </p:nvPicPr>
        <p:blipFill>
          <a:blip r:embed="rId1"/>
          <a:stretch/>
        </p:blipFill>
        <p:spPr>
          <a:xfrm>
            <a:off x="1383480" y="1449720"/>
            <a:ext cx="9424080" cy="5300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E4DCB9-21D2-4E40-A07D-863CF339E1F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10692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000"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Зависимость времени закраски поверхности жидкости от количества полигонов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20" name="Рисунок 4" descr=""/>
          <p:cNvPicPr/>
          <p:nvPr/>
        </p:nvPicPr>
        <p:blipFill>
          <a:blip r:embed="rId1"/>
          <a:stretch/>
        </p:blipFill>
        <p:spPr>
          <a:xfrm>
            <a:off x="1368360" y="1432440"/>
            <a:ext cx="9454320" cy="5317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C6F1D5-DF3A-4C59-89FE-B1FBB3B71F9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Заключение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В рамках курсового проекта было разработано программное обеспечение, позволяющее моделировать генерацию круговых волн на поверхности жидкости.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Были выполнены следующие задачи: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выбраны наиболее подходящие алгоритмы для достижения поставленной цели;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выбраны средства реализации программного обеспечения;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разработано программное обеспечение и реализовать выбранные алгоритмы и структуры данных;</a:t>
            </a:r>
            <a:endParaRPr b="0" lang="en-US" sz="22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imes New Roman"/>
              </a:rPr>
              <a:t>проведены замеры временных характеристик разработанного программного обеспечения.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38A63-3D2D-4516-9759-1B9BCC822A3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Цель и задачи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100" spc="-1" strike="noStrike">
                <a:solidFill>
                  <a:srgbClr val="000000"/>
                </a:solidFill>
                <a:latin typeface="Times New Roman"/>
              </a:rPr>
              <a:t>Целью данного курсового проекта является разработка программного обеспечения, позволяющего моделировать генерацию круговых волн на поверхности жидкости.</a:t>
            </a:r>
            <a:endParaRPr b="0" lang="en-US" sz="3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3100" spc="-1" strike="noStrike">
                <a:solidFill>
                  <a:srgbClr val="000000"/>
                </a:solidFill>
                <a:latin typeface="Times New Roman"/>
              </a:rPr>
              <a:t>Чтобы достигнуть поставленной цели, требуется решить следующие задачи</a:t>
            </a:r>
            <a:r>
              <a:rPr b="0" lang="en-US" sz="3100" spc="-1" strike="noStrike">
                <a:solidFill>
                  <a:srgbClr val="000000"/>
                </a:solidFill>
                <a:latin typeface="Times New Roman"/>
              </a:rPr>
              <a:t>:</a:t>
            </a:r>
            <a:endParaRPr b="0" lang="en-US" sz="31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произвести анализ существующих алгоритмов компьютерной графики;</a:t>
            </a:r>
            <a:endParaRPr b="0" lang="en-US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выбрать наиболее подходящие алгоритмы для достижения поставленной цели;</a:t>
            </a:r>
            <a:endParaRPr b="0" lang="en-US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выбрать средства реализации программного обеспечения;</a:t>
            </a:r>
            <a:endParaRPr b="0" lang="en-US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разработать программное обеспечение и реализовать выбранные алгоритмы и структуры данных;</a:t>
            </a:r>
            <a:endParaRPr b="0" lang="en-US" sz="26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провести замеры временных характеристик разработанного программного обеспечения.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A17580-1943-49EF-8F32-966139DA114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Используемые алгоритмы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Алгоритм, использующий </a:t>
            </a:r>
            <a:r>
              <a:rPr b="0" lang="en" sz="2800" spc="-1" strike="noStrike">
                <a:solidFill>
                  <a:srgbClr val="000000"/>
                </a:solidFill>
                <a:latin typeface="Times New Roman"/>
              </a:rPr>
              <a:t>Z-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буфер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Закраски по методам Гуро и Фонга</a:t>
            </a:r>
            <a:endParaRPr b="0" lang="en-US" sz="2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</a:rPr>
              <a:t>Модели освещения Ламберта и Фонга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0CFD28-9A1A-4D1C-A7B2-A6A4E218301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Модель поверхности жидкости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Объект 4" descr=""/>
          <p:cNvPicPr/>
          <p:nvPr/>
        </p:nvPicPr>
        <p:blipFill>
          <a:blip r:embed="rId1"/>
          <a:srcRect l="15953" t="12840" r="25182" b="5764"/>
          <a:stretch/>
        </p:blipFill>
        <p:spPr>
          <a:xfrm>
            <a:off x="3507840" y="1690560"/>
            <a:ext cx="5175360" cy="4801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1BDCEC-7E86-42C2-A48A-0639C2D62BF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Схема алгоритма, использующего </a:t>
            </a:r>
            <a:r>
              <a:rPr b="0" lang="en" sz="4400" spc="-1" strike="noStrike">
                <a:solidFill>
                  <a:srgbClr val="000000"/>
                </a:solidFill>
                <a:latin typeface="Times New Roman"/>
              </a:rPr>
              <a:t>Z-</a:t>
            </a: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буфер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Рисунок 5" descr=""/>
          <p:cNvPicPr/>
          <p:nvPr/>
        </p:nvPicPr>
        <p:blipFill>
          <a:blip r:embed="rId1"/>
          <a:stretch/>
        </p:blipFill>
        <p:spPr>
          <a:xfrm>
            <a:off x="3523680" y="1690560"/>
            <a:ext cx="5144040" cy="4801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87B51A-720E-4135-946B-6E0712E8D1F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Описание уравнения круговой волны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Объект 4" descr=""/>
          <p:cNvPicPr/>
          <p:nvPr/>
        </p:nvPicPr>
        <p:blipFill>
          <a:blip r:embed="rId1"/>
          <a:stretch/>
        </p:blipFill>
        <p:spPr>
          <a:xfrm>
            <a:off x="3484440" y="1674720"/>
            <a:ext cx="4775760" cy="1324800"/>
          </a:xfrm>
          <a:prstGeom prst="rect">
            <a:avLst/>
          </a:prstGeom>
          <a:ln w="0">
            <a:noFill/>
          </a:ln>
        </p:spPr>
      </p:pic>
      <p:pic>
        <p:nvPicPr>
          <p:cNvPr id="97" name="Рисунок 6" descr=""/>
          <p:cNvPicPr/>
          <p:nvPr/>
        </p:nvPicPr>
        <p:blipFill>
          <a:blip r:embed="rId2"/>
          <a:srcRect l="0" t="0" r="6429" b="0"/>
          <a:stretch/>
        </p:blipFill>
        <p:spPr>
          <a:xfrm>
            <a:off x="3351240" y="2980440"/>
            <a:ext cx="5042520" cy="698400"/>
          </a:xfrm>
          <a:prstGeom prst="rect">
            <a:avLst/>
          </a:prstGeom>
          <a:ln w="0">
            <a:noFill/>
          </a:ln>
        </p:spPr>
      </p:pic>
      <p:pic>
        <p:nvPicPr>
          <p:cNvPr id="98" name="Рисунок 8" descr=""/>
          <p:cNvPicPr/>
          <p:nvPr/>
        </p:nvPicPr>
        <p:blipFill>
          <a:blip r:embed="rId3"/>
          <a:stretch/>
        </p:blipFill>
        <p:spPr>
          <a:xfrm>
            <a:off x="3637080" y="3816360"/>
            <a:ext cx="1635120" cy="1023840"/>
          </a:xfrm>
          <a:prstGeom prst="rect">
            <a:avLst/>
          </a:prstGeom>
          <a:ln w="0">
            <a:noFill/>
          </a:ln>
        </p:spPr>
      </p:pic>
      <p:pic>
        <p:nvPicPr>
          <p:cNvPr id="99" name="Рисунок 10" descr=""/>
          <p:cNvPicPr/>
          <p:nvPr/>
        </p:nvPicPr>
        <p:blipFill>
          <a:blip r:embed="rId4"/>
          <a:stretch/>
        </p:blipFill>
        <p:spPr>
          <a:xfrm>
            <a:off x="5872680" y="3827880"/>
            <a:ext cx="2723760" cy="1000800"/>
          </a:xfrm>
          <a:prstGeom prst="rect">
            <a:avLst/>
          </a:prstGeom>
          <a:ln w="0">
            <a:noFill/>
          </a:ln>
        </p:spPr>
      </p:pic>
      <p:pic>
        <p:nvPicPr>
          <p:cNvPr id="100" name="Рисунок 12" descr=""/>
          <p:cNvPicPr/>
          <p:nvPr/>
        </p:nvPicPr>
        <p:blipFill>
          <a:blip r:embed="rId5"/>
          <a:srcRect l="7686" t="13151" r="0" b="0"/>
          <a:stretch/>
        </p:blipFill>
        <p:spPr>
          <a:xfrm>
            <a:off x="3954960" y="4989240"/>
            <a:ext cx="3834720" cy="1134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96DE56-BAAD-48CC-A8C7-F5036304086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Вычисление нормалей круговой волны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2" name="Рисунок 3" descr=""/>
          <p:cNvPicPr/>
          <p:nvPr/>
        </p:nvPicPr>
        <p:blipFill>
          <a:blip r:embed="rId1"/>
          <a:stretch/>
        </p:blipFill>
        <p:spPr>
          <a:xfrm>
            <a:off x="3169800" y="1522080"/>
            <a:ext cx="5851440" cy="82368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4" descr=""/>
          <p:cNvPicPr/>
          <p:nvPr/>
        </p:nvPicPr>
        <p:blipFill>
          <a:blip r:embed="rId2"/>
          <a:srcRect l="5546" t="15563" r="6313" b="5560"/>
          <a:stretch/>
        </p:blipFill>
        <p:spPr>
          <a:xfrm>
            <a:off x="255240" y="2782440"/>
            <a:ext cx="3547440" cy="1594440"/>
          </a:xfrm>
          <a:prstGeom prst="rect">
            <a:avLst/>
          </a:prstGeom>
          <a:ln w="0">
            <a:noFill/>
          </a:ln>
        </p:spPr>
      </p:pic>
      <p:pic>
        <p:nvPicPr>
          <p:cNvPr id="104" name="Рисунок 6" descr=""/>
          <p:cNvPicPr/>
          <p:nvPr/>
        </p:nvPicPr>
        <p:blipFill>
          <a:blip r:embed="rId3"/>
          <a:srcRect l="3774" t="7250" r="8198" b="7223"/>
          <a:stretch/>
        </p:blipFill>
        <p:spPr>
          <a:xfrm>
            <a:off x="3169800" y="4674600"/>
            <a:ext cx="5856480" cy="1594440"/>
          </a:xfrm>
          <a:prstGeom prst="rect">
            <a:avLst/>
          </a:prstGeom>
          <a:ln w="0">
            <a:noFill/>
          </a:ln>
        </p:spPr>
      </p:pic>
      <p:pic>
        <p:nvPicPr>
          <p:cNvPr id="105" name="Рисунок 7" descr=""/>
          <p:cNvPicPr/>
          <p:nvPr/>
        </p:nvPicPr>
        <p:blipFill>
          <a:blip r:embed="rId4"/>
          <a:srcRect l="4381" t="10026" r="4078" b="11366"/>
          <a:stretch/>
        </p:blipFill>
        <p:spPr>
          <a:xfrm>
            <a:off x="4506480" y="2643480"/>
            <a:ext cx="7429680" cy="1594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751C87-AE57-4B3B-83CC-8E6397B00FC1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Методы закраски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7" name="Объект 12" descr=""/>
          <p:cNvPicPr/>
          <p:nvPr/>
        </p:nvPicPr>
        <p:blipFill>
          <a:blip r:embed="rId1"/>
          <a:srcRect l="11449" t="7959" r="16971" b="3193"/>
          <a:stretch/>
        </p:blipFill>
        <p:spPr>
          <a:xfrm>
            <a:off x="1855800" y="2176200"/>
            <a:ext cx="2800440" cy="386532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5" descr=""/>
          <p:cNvPicPr/>
          <p:nvPr/>
        </p:nvPicPr>
        <p:blipFill>
          <a:blip r:embed="rId2"/>
          <a:srcRect l="9122" t="10864" r="12533" b="2630"/>
          <a:stretch/>
        </p:blipFill>
        <p:spPr>
          <a:xfrm>
            <a:off x="7535160" y="2176200"/>
            <a:ext cx="2800440" cy="3865320"/>
          </a:xfrm>
          <a:prstGeom prst="rect">
            <a:avLst/>
          </a:prstGeom>
          <a:ln w="0">
            <a:noFill/>
          </a:ln>
        </p:spPr>
      </p:pic>
      <p:sp>
        <p:nvSpPr>
          <p:cNvPr id="109" name="TextBox 17"/>
          <p:cNvSpPr/>
          <p:nvPr/>
        </p:nvSpPr>
        <p:spPr>
          <a:xfrm>
            <a:off x="1681920" y="1533240"/>
            <a:ext cx="3147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Метод Гуро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TextBox 18"/>
          <p:cNvSpPr/>
          <p:nvPr/>
        </p:nvSpPr>
        <p:spPr>
          <a:xfrm>
            <a:off x="7361280" y="1533240"/>
            <a:ext cx="3147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Метод Фонга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7AC1E9-795A-463B-B268-1E9F37BDBDA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Times New Roman"/>
              </a:rPr>
              <a:t>Схема классов программы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12" name="Рисунок 6" descr=""/>
          <p:cNvPicPr/>
          <p:nvPr/>
        </p:nvPicPr>
        <p:blipFill>
          <a:blip r:embed="rId1"/>
          <a:stretch/>
        </p:blipFill>
        <p:spPr>
          <a:xfrm>
            <a:off x="3615120" y="1690560"/>
            <a:ext cx="4960800" cy="4671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2B151FC-6895-44CC-8AF4-A69EB972DD7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278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2023-12-16T08:01:29Z</dcterms:created>
  <dc:creator>Microsoft Office User</dc:creator>
  <dc:description/>
  <dc:language>en-US</dc:language>
  <cp:lastModifiedBy/>
  <cp:lastPrinted>2023-12-19T20:58:36Z</cp:lastPrinted>
  <dcterms:modified xsi:type="dcterms:W3CDTF">2024-11-28T22:55:36Z</dcterms:modified>
  <cp:revision>23</cp:revision>
  <dc:subject/>
  <dc:title>Визуализация воды с использованием вокселей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