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6" r:id="rId3"/>
    <p:sldId id="263" r:id="rId4"/>
    <p:sldId id="264" r:id="rId5"/>
    <p:sldId id="267" r:id="rId6"/>
    <p:sldId id="268" r:id="rId7"/>
    <p:sldId id="269" r:id="rId8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79C56-1292-4B49-A997-E08A5CD45FB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82BD8D45-D672-4D1A-BD69-F424D00E97CA}">
      <dgm:prSet phldrT="[Text]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Business Development</a:t>
          </a:r>
          <a:endParaRPr lang="en-US" dirty="0">
            <a:solidFill>
              <a:schemeClr val="bg1"/>
            </a:solidFill>
          </a:endParaRPr>
        </a:p>
      </dgm:t>
    </dgm:pt>
    <dgm:pt modelId="{C6A1B851-AA76-4BE5-8E6F-F9AAA64BD1F5}" type="parTrans" cxnId="{CA4A49C1-E5BF-444D-817A-3B471EF1ADE7}">
      <dgm:prSet/>
      <dgm:spPr/>
      <dgm:t>
        <a:bodyPr/>
        <a:lstStyle/>
        <a:p>
          <a:endParaRPr lang="en-US"/>
        </a:p>
      </dgm:t>
    </dgm:pt>
    <dgm:pt modelId="{DC9F514E-1F31-41AB-B9F6-08A98B920CE2}" type="sibTrans" cxnId="{CA4A49C1-E5BF-444D-817A-3B471EF1ADE7}">
      <dgm:prSet/>
      <dgm:spPr/>
      <dgm:t>
        <a:bodyPr/>
        <a:lstStyle/>
        <a:p>
          <a:endParaRPr lang="en-US"/>
        </a:p>
      </dgm:t>
    </dgm:pt>
    <dgm:pt modelId="{EB877956-404A-4EEC-80C6-8EC91BA31B2A}">
      <dgm:prSet phldrT="[Text]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Development</a:t>
          </a:r>
          <a:endParaRPr lang="en-US" dirty="0">
            <a:solidFill>
              <a:schemeClr val="bg1"/>
            </a:solidFill>
          </a:endParaRPr>
        </a:p>
      </dgm:t>
    </dgm:pt>
    <dgm:pt modelId="{05B189E4-1BC3-4666-986C-90C2792EEF81}" type="parTrans" cxnId="{8CAB2403-AE27-4D5A-B298-A2755D04DF9F}">
      <dgm:prSet/>
      <dgm:spPr/>
      <dgm:t>
        <a:bodyPr/>
        <a:lstStyle/>
        <a:p>
          <a:endParaRPr lang="en-US"/>
        </a:p>
      </dgm:t>
    </dgm:pt>
    <dgm:pt modelId="{4714B463-030D-4A0A-8C8F-D822F3BFC036}" type="sibTrans" cxnId="{8CAB2403-AE27-4D5A-B298-A2755D04DF9F}">
      <dgm:prSet/>
      <dgm:spPr/>
      <dgm:t>
        <a:bodyPr/>
        <a:lstStyle/>
        <a:p>
          <a:endParaRPr lang="en-US"/>
        </a:p>
      </dgm:t>
    </dgm:pt>
    <dgm:pt modelId="{F2AFD5F6-2497-4F7A-94C3-EEA136CBB196}">
      <dgm:prSet phldrT="[Text]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Product &amp; Project Management</a:t>
          </a:r>
          <a:endParaRPr lang="en-US" dirty="0">
            <a:solidFill>
              <a:schemeClr val="bg1"/>
            </a:solidFill>
          </a:endParaRPr>
        </a:p>
      </dgm:t>
    </dgm:pt>
    <dgm:pt modelId="{6A800A3F-1906-4427-B39A-29280AF1BF61}" type="parTrans" cxnId="{09650297-1AC7-486D-BF93-120973E53BF4}">
      <dgm:prSet/>
      <dgm:spPr/>
      <dgm:t>
        <a:bodyPr/>
        <a:lstStyle/>
        <a:p>
          <a:endParaRPr lang="en-US"/>
        </a:p>
      </dgm:t>
    </dgm:pt>
    <dgm:pt modelId="{C2EE131A-4D20-4038-B2AB-C187635CFB10}" type="sibTrans" cxnId="{09650297-1AC7-486D-BF93-120973E53BF4}">
      <dgm:prSet/>
      <dgm:spPr/>
      <dgm:t>
        <a:bodyPr/>
        <a:lstStyle/>
        <a:p>
          <a:endParaRPr lang="en-US"/>
        </a:p>
      </dgm:t>
    </dgm:pt>
    <dgm:pt modelId="{E3FE2D82-1C13-4EBF-9C67-FF322659FD6A}" type="pres">
      <dgm:prSet presAssocID="{5EA79C56-1292-4B49-A997-E08A5CD45FBE}" presName="compositeShape" presStyleCnt="0">
        <dgm:presLayoutVars>
          <dgm:chMax val="7"/>
          <dgm:dir/>
          <dgm:resizeHandles val="exact"/>
        </dgm:presLayoutVars>
      </dgm:prSet>
      <dgm:spPr/>
    </dgm:pt>
    <dgm:pt modelId="{CA6FE404-598E-4C85-B661-9DD5434E6932}" type="pres">
      <dgm:prSet presAssocID="{82BD8D45-D672-4D1A-BD69-F424D00E97CA}" presName="circ1" presStyleLbl="vennNode1" presStyleIdx="0" presStyleCnt="3"/>
      <dgm:spPr/>
    </dgm:pt>
    <dgm:pt modelId="{4A31393D-9F2D-4592-8762-30DBEFC79E12}" type="pres">
      <dgm:prSet presAssocID="{82BD8D45-D672-4D1A-BD69-F424D00E97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5FF7F8B-E3E9-437F-9591-893DA73DBD11}" type="pres">
      <dgm:prSet presAssocID="{EB877956-404A-4EEC-80C6-8EC91BA31B2A}" presName="circ2" presStyleLbl="vennNode1" presStyleIdx="1" presStyleCnt="3"/>
      <dgm:spPr/>
    </dgm:pt>
    <dgm:pt modelId="{C32C1733-8F72-4BD9-8801-06B918D78BA8}" type="pres">
      <dgm:prSet presAssocID="{EB877956-404A-4EEC-80C6-8EC91BA31B2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0164F1-5AEE-4F05-B72F-8282239EB273}" type="pres">
      <dgm:prSet presAssocID="{F2AFD5F6-2497-4F7A-94C3-EEA136CBB196}" presName="circ3" presStyleLbl="vennNode1" presStyleIdx="2" presStyleCnt="3"/>
      <dgm:spPr/>
    </dgm:pt>
    <dgm:pt modelId="{63C03FE0-0F3F-4603-BA94-37C8E2900FF2}" type="pres">
      <dgm:prSet presAssocID="{F2AFD5F6-2497-4F7A-94C3-EEA136CBB1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9650297-1AC7-486D-BF93-120973E53BF4}" srcId="{5EA79C56-1292-4B49-A997-E08A5CD45FBE}" destId="{F2AFD5F6-2497-4F7A-94C3-EEA136CBB196}" srcOrd="2" destOrd="0" parTransId="{6A800A3F-1906-4427-B39A-29280AF1BF61}" sibTransId="{C2EE131A-4D20-4038-B2AB-C187635CFB10}"/>
    <dgm:cxn modelId="{CA4A49C1-E5BF-444D-817A-3B471EF1ADE7}" srcId="{5EA79C56-1292-4B49-A997-E08A5CD45FBE}" destId="{82BD8D45-D672-4D1A-BD69-F424D00E97CA}" srcOrd="0" destOrd="0" parTransId="{C6A1B851-AA76-4BE5-8E6F-F9AAA64BD1F5}" sibTransId="{DC9F514E-1F31-41AB-B9F6-08A98B920CE2}"/>
    <dgm:cxn modelId="{138DEE32-4A92-4CF9-AD26-EF37541B36FA}" type="presOf" srcId="{EB877956-404A-4EEC-80C6-8EC91BA31B2A}" destId="{35FF7F8B-E3E9-437F-9591-893DA73DBD11}" srcOrd="0" destOrd="0" presId="urn:microsoft.com/office/officeart/2005/8/layout/venn1"/>
    <dgm:cxn modelId="{71EDC7F4-1448-4EAA-BE47-4A3C9709AF49}" type="presOf" srcId="{F2AFD5F6-2497-4F7A-94C3-EEA136CBB196}" destId="{63C03FE0-0F3F-4603-BA94-37C8E2900FF2}" srcOrd="1" destOrd="0" presId="urn:microsoft.com/office/officeart/2005/8/layout/venn1"/>
    <dgm:cxn modelId="{79FB8F26-09AA-42D9-B7F8-1063924800B0}" type="presOf" srcId="{82BD8D45-D672-4D1A-BD69-F424D00E97CA}" destId="{4A31393D-9F2D-4592-8762-30DBEFC79E12}" srcOrd="1" destOrd="0" presId="urn:microsoft.com/office/officeart/2005/8/layout/venn1"/>
    <dgm:cxn modelId="{354B7D37-100D-4E80-A8BC-C1417CE5858B}" type="presOf" srcId="{F2AFD5F6-2497-4F7A-94C3-EEA136CBB196}" destId="{460164F1-5AEE-4F05-B72F-8282239EB273}" srcOrd="0" destOrd="0" presId="urn:microsoft.com/office/officeart/2005/8/layout/venn1"/>
    <dgm:cxn modelId="{7F42CA59-EDC2-43E9-90DA-27CBEE214B17}" type="presOf" srcId="{82BD8D45-D672-4D1A-BD69-F424D00E97CA}" destId="{CA6FE404-598E-4C85-B661-9DD5434E6932}" srcOrd="0" destOrd="0" presId="urn:microsoft.com/office/officeart/2005/8/layout/venn1"/>
    <dgm:cxn modelId="{8CAB2403-AE27-4D5A-B298-A2755D04DF9F}" srcId="{5EA79C56-1292-4B49-A997-E08A5CD45FBE}" destId="{EB877956-404A-4EEC-80C6-8EC91BA31B2A}" srcOrd="1" destOrd="0" parTransId="{05B189E4-1BC3-4666-986C-90C2792EEF81}" sibTransId="{4714B463-030D-4A0A-8C8F-D822F3BFC036}"/>
    <dgm:cxn modelId="{CF3EF5C8-2B9D-45E0-A962-8B65DEAA41E4}" type="presOf" srcId="{EB877956-404A-4EEC-80C6-8EC91BA31B2A}" destId="{C32C1733-8F72-4BD9-8801-06B918D78BA8}" srcOrd="1" destOrd="0" presId="urn:microsoft.com/office/officeart/2005/8/layout/venn1"/>
    <dgm:cxn modelId="{12CF113A-6189-4207-8394-6B5DF7C6E90D}" type="presOf" srcId="{5EA79C56-1292-4B49-A997-E08A5CD45FBE}" destId="{E3FE2D82-1C13-4EBF-9C67-FF322659FD6A}" srcOrd="0" destOrd="0" presId="urn:microsoft.com/office/officeart/2005/8/layout/venn1"/>
    <dgm:cxn modelId="{6DF4129F-9D96-49BC-9020-E8BC49E30D55}" type="presParOf" srcId="{E3FE2D82-1C13-4EBF-9C67-FF322659FD6A}" destId="{CA6FE404-598E-4C85-B661-9DD5434E6932}" srcOrd="0" destOrd="0" presId="urn:microsoft.com/office/officeart/2005/8/layout/venn1"/>
    <dgm:cxn modelId="{1BAD1AE1-C4AF-4B89-AC80-C6B6632B69ED}" type="presParOf" srcId="{E3FE2D82-1C13-4EBF-9C67-FF322659FD6A}" destId="{4A31393D-9F2D-4592-8762-30DBEFC79E12}" srcOrd="1" destOrd="0" presId="urn:microsoft.com/office/officeart/2005/8/layout/venn1"/>
    <dgm:cxn modelId="{03B4BED3-E8AC-4A81-AF2C-6FB40E14C721}" type="presParOf" srcId="{E3FE2D82-1C13-4EBF-9C67-FF322659FD6A}" destId="{35FF7F8B-E3E9-437F-9591-893DA73DBD11}" srcOrd="2" destOrd="0" presId="urn:microsoft.com/office/officeart/2005/8/layout/venn1"/>
    <dgm:cxn modelId="{C972D0D4-3CC4-47BE-8765-D10DD2FE1AB9}" type="presParOf" srcId="{E3FE2D82-1C13-4EBF-9C67-FF322659FD6A}" destId="{C32C1733-8F72-4BD9-8801-06B918D78BA8}" srcOrd="3" destOrd="0" presId="urn:microsoft.com/office/officeart/2005/8/layout/venn1"/>
    <dgm:cxn modelId="{47A9DDCC-0368-438B-A62F-F723619E0D66}" type="presParOf" srcId="{E3FE2D82-1C13-4EBF-9C67-FF322659FD6A}" destId="{460164F1-5AEE-4F05-B72F-8282239EB273}" srcOrd="4" destOrd="0" presId="urn:microsoft.com/office/officeart/2005/8/layout/venn1"/>
    <dgm:cxn modelId="{836FBAF4-84DC-40AC-ADD1-2A17E50F2D6F}" type="presParOf" srcId="{E3FE2D82-1C13-4EBF-9C67-FF322659FD6A}" destId="{63C03FE0-0F3F-4603-BA94-37C8E2900FF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E404-598E-4C85-B661-9DD5434E6932}">
      <dsp:nvSpPr>
        <dsp:cNvPr id="0" name=""/>
        <dsp:cNvSpPr/>
      </dsp:nvSpPr>
      <dsp:spPr>
        <a:xfrm>
          <a:off x="2673508" y="59987"/>
          <a:ext cx="2879407" cy="287940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Business Development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057429" y="563883"/>
        <a:ext cx="2111565" cy="1295733"/>
      </dsp:txXfrm>
    </dsp:sp>
    <dsp:sp modelId="{35FF7F8B-E3E9-437F-9591-893DA73DBD11}">
      <dsp:nvSpPr>
        <dsp:cNvPr id="0" name=""/>
        <dsp:cNvSpPr/>
      </dsp:nvSpPr>
      <dsp:spPr>
        <a:xfrm>
          <a:off x="3712494" y="1859617"/>
          <a:ext cx="2879407" cy="287940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Development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593113" y="2603464"/>
        <a:ext cx="1727644" cy="1583673"/>
      </dsp:txXfrm>
    </dsp:sp>
    <dsp:sp modelId="{460164F1-5AEE-4F05-B72F-8282239EB273}">
      <dsp:nvSpPr>
        <dsp:cNvPr id="0" name=""/>
        <dsp:cNvSpPr/>
      </dsp:nvSpPr>
      <dsp:spPr>
        <a:xfrm>
          <a:off x="1634522" y="1859617"/>
          <a:ext cx="2879407" cy="287940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Product &amp; Project Management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905666" y="2603464"/>
        <a:ext cx="1727644" cy="158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F40DAA3-741A-4052-A412-0CFFA63DD3F1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47BC7D-559A-4795-84DE-386CBD8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9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146D35F-5553-234E-97F6-039EA3C2DDFD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255803D-9CEE-FC48-BA4B-BA048056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/>
          <a:stretch/>
        </p:blipFill>
        <p:spPr>
          <a:xfrm>
            <a:off x="0" y="-13208"/>
            <a:ext cx="9144000" cy="6871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21323"/>
            <a:ext cx="8229600" cy="1342506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8330" y="5203998"/>
            <a:ext cx="4108470" cy="1228257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>
                <a:solidFill>
                  <a:srgbClr val="C6C7B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05" y="431356"/>
            <a:ext cx="6499090" cy="21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313C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D7874E70-FD89-46BE-8E66-6A9998A5E6A5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5391"/>
          <a:stretch/>
        </p:blipFill>
        <p:spPr>
          <a:xfrm>
            <a:off x="0" y="-13207"/>
            <a:ext cx="9144000" cy="10038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3" y="902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82" y="1379000"/>
            <a:ext cx="8227556" cy="4799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15A-4BAE-4195-91A1-6EEF18CBE3DF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135971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480"/>
              </a:spcBef>
              <a:defRPr sz="2000"/>
            </a:lvl1pPr>
            <a:lvl2pPr>
              <a:lnSpc>
                <a:spcPct val="100000"/>
              </a:lnSpc>
              <a:spcBef>
                <a:spcPts val="480"/>
              </a:spcBef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defRPr sz="1600"/>
            </a:lvl3pPr>
            <a:lvl4pPr>
              <a:lnSpc>
                <a:spcPct val="100000"/>
              </a:lnSpc>
              <a:spcBef>
                <a:spcPts val="480"/>
              </a:spcBef>
              <a:defRPr sz="1400"/>
            </a:lvl4pPr>
            <a:lvl5pPr>
              <a:lnSpc>
                <a:spcPct val="100000"/>
              </a:lnSpc>
              <a:spcBef>
                <a:spcPts val="48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ED26-93F3-4940-90FE-34345C4EE92D}" type="datetime1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48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00061"/>
            <a:ext cx="4040188" cy="38261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48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00061"/>
            <a:ext cx="4041775" cy="38261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F42-78E0-4E19-A1B3-1236C7176F1F}" type="datetime1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9CAB-08BE-4C52-9596-1EE8A147F13F}" type="datetime1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3FCF97-3744-43E0-AC65-F691E0FEF871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BA737C-8FC6-4552-995B-1A2AAEF2142F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rgbClr val="313C4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313C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F9DF324A-B1E8-4B3C-8F43-425144DA56D8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9E9AF7-96DE-4C8A-9AF2-69C8C1085B0A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6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683" y="274638"/>
            <a:ext cx="5485037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682" y="1600200"/>
            <a:ext cx="8227556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35340"/>
            <a:ext cx="1329649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rgbClr val="6D7073"/>
                </a:solidFill>
              </a:defRPr>
            </a:lvl1pPr>
          </a:lstStyle>
          <a:p>
            <a:fld id="{D4083394-ED16-42CE-BCFF-FCD8C895292B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6548" y="6435340"/>
            <a:ext cx="4970904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rgbClr val="6D7073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96" y="6435340"/>
            <a:ext cx="544571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rgbClr val="6D7073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1" r:id="rId6"/>
    <p:sldLayoutId id="2147483655" r:id="rId7"/>
    <p:sldLayoutId id="2147483657" r:id="rId8"/>
    <p:sldLayoutId id="2147483658" r:id="rId9"/>
    <p:sldLayoutId id="2147483659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6D707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D707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6D707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707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6D707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6D707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291" y="4572001"/>
            <a:ext cx="6179127" cy="7620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Professional &amp; Personal Development: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Session 2: Working in a company as a web-developer</a:t>
            </a:r>
          </a:p>
        </p:txBody>
      </p:sp>
    </p:spTree>
    <p:extLst>
      <p:ext uri="{BB962C8B-B14F-4D97-AF65-F5344CB8AC3E}">
        <p14:creationId xmlns:p14="http://schemas.microsoft.com/office/powerpoint/2010/main" val="11133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a previous job that you have had.</a:t>
            </a:r>
          </a:p>
          <a:p>
            <a:pPr lvl="0"/>
            <a:r>
              <a:rPr lang="en-US" dirty="0" smtClean="0"/>
              <a:t>Who did you report to?</a:t>
            </a:r>
            <a:endParaRPr lang="en-US" dirty="0"/>
          </a:p>
          <a:p>
            <a:pPr lvl="0"/>
            <a:r>
              <a:rPr lang="en-US" dirty="0" smtClean="0"/>
              <a:t>Who reported to you?</a:t>
            </a:r>
            <a:endParaRPr lang="en-US" dirty="0"/>
          </a:p>
          <a:p>
            <a:pPr lvl="0"/>
            <a:r>
              <a:rPr lang="en-US" dirty="0" smtClean="0"/>
              <a:t>Did you </a:t>
            </a:r>
            <a:r>
              <a:rPr lang="en-US" dirty="0"/>
              <a:t>work </a:t>
            </a:r>
            <a:r>
              <a:rPr lang="en-US" dirty="0" smtClean="0"/>
              <a:t>as a member of </a:t>
            </a:r>
            <a:r>
              <a:rPr lang="en-US" dirty="0"/>
              <a:t>a team or in a department with people with different roles and </a:t>
            </a:r>
            <a:r>
              <a:rPr lang="en-US" dirty="0" smtClean="0"/>
              <a:t>tasks? How were your tasks complementary?</a:t>
            </a:r>
            <a:endParaRPr lang="en-US" dirty="0"/>
          </a:p>
          <a:p>
            <a:pPr lvl="0"/>
            <a:r>
              <a:rPr lang="en-US" dirty="0" smtClean="0"/>
              <a:t>Who were your clients? Were they internal or external clients? How much engagement did you have with them?</a:t>
            </a:r>
          </a:p>
          <a:p>
            <a:pPr lvl="0"/>
            <a:r>
              <a:rPr lang="en-US" dirty="0" smtClean="0"/>
              <a:t>Can you think of someone (a manager, co-worker or other) who you had a difficult, unproductive relationship with? What was the cause?</a:t>
            </a:r>
          </a:p>
          <a:p>
            <a:r>
              <a:rPr lang="en-US" dirty="0"/>
              <a:t>Can you think of someone (a manager, co-worker or other) who you had a </a:t>
            </a:r>
            <a:r>
              <a:rPr lang="en-US" dirty="0" smtClean="0"/>
              <a:t>good, productive relationship with? </a:t>
            </a:r>
            <a:r>
              <a:rPr lang="en-US" dirty="0"/>
              <a:t>What was the cause?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Structures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pic>
        <p:nvPicPr>
          <p:cNvPr id="1026" name="Picture 2" descr="C:\Users\dluff\Desktop\RockIT\PPD Sessions\PPD Session 2. Working in a company as a web-developer\OrgChart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"/>
          <a:stretch/>
        </p:blipFill>
        <p:spPr bwMode="auto">
          <a:xfrm>
            <a:off x="1981200" y="1015855"/>
            <a:ext cx="5924550" cy="54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 rot="388504">
            <a:off x="846300" y="921373"/>
            <a:ext cx="7667915" cy="543781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Structures </a:t>
            </a:r>
            <a:r>
              <a:rPr lang="en-US" dirty="0"/>
              <a:t>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215795"/>
              </p:ext>
            </p:extLst>
          </p:nvPr>
        </p:nvGraphicFramePr>
        <p:xfrm>
          <a:off x="460375" y="1240988"/>
          <a:ext cx="8226425" cy="479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3" y="90285"/>
            <a:ext cx="5963053" cy="705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Company Structure and the Developer’s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various company structures:</a:t>
            </a:r>
          </a:p>
          <a:p>
            <a:r>
              <a:rPr lang="en-US" dirty="0" smtClean="0"/>
              <a:t>What are the </a:t>
            </a:r>
            <a:r>
              <a:rPr lang="en-US" dirty="0"/>
              <a:t>similarities and differences </a:t>
            </a:r>
            <a:r>
              <a:rPr lang="en-US" dirty="0" smtClean="0"/>
              <a:t>in </a:t>
            </a:r>
            <a:r>
              <a:rPr lang="en-US" dirty="0"/>
              <a:t>the role of a web-developer in the different </a:t>
            </a:r>
            <a:r>
              <a:rPr lang="en-US" dirty="0" smtClean="0"/>
              <a:t>structures/environments?</a:t>
            </a:r>
            <a:endParaRPr lang="en-US" dirty="0"/>
          </a:p>
          <a:p>
            <a:r>
              <a:rPr lang="en-US" dirty="0"/>
              <a:t>How </a:t>
            </a:r>
            <a:r>
              <a:rPr lang="en-US" dirty="0" smtClean="0"/>
              <a:t>does the role of a web-developer changes in terms of the following?</a:t>
            </a:r>
            <a:endParaRPr lang="en-US" dirty="0"/>
          </a:p>
          <a:p>
            <a:pPr lvl="1"/>
            <a:r>
              <a:rPr lang="en-US" dirty="0"/>
              <a:t>Level of control and direction</a:t>
            </a:r>
          </a:p>
          <a:p>
            <a:pPr lvl="1"/>
            <a:r>
              <a:rPr lang="en-US" dirty="0"/>
              <a:t>Broader or narrower role</a:t>
            </a:r>
          </a:p>
          <a:p>
            <a:pPr lvl="1"/>
            <a:r>
              <a:rPr lang="en-US" dirty="0"/>
              <a:t>Interface with clients (and degree of)</a:t>
            </a:r>
          </a:p>
          <a:p>
            <a:pPr lvl="1"/>
            <a:r>
              <a:rPr lang="en-US" dirty="0"/>
              <a:t>Internal or external clients</a:t>
            </a:r>
          </a:p>
          <a:p>
            <a:pPr lvl="1"/>
            <a:r>
              <a:rPr lang="en-US" dirty="0"/>
              <a:t>Ordered working environment or “seat of the pants”</a:t>
            </a:r>
          </a:p>
          <a:p>
            <a:r>
              <a:rPr lang="en-US" dirty="0"/>
              <a:t>What’s the difference in the role of  a Line Manager and a Project Manager?</a:t>
            </a:r>
          </a:p>
          <a:p>
            <a:r>
              <a:rPr lang="en-US" dirty="0" smtClean="0"/>
              <a:t>What does a Project Manager want/expect </a:t>
            </a:r>
            <a:r>
              <a:rPr lang="en-US" dirty="0"/>
              <a:t>from </a:t>
            </a:r>
            <a:r>
              <a:rPr lang="en-US" dirty="0" smtClean="0"/>
              <a:t>developers?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successful Developer…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crucial elements in being a successful coder in all environments?</a:t>
            </a:r>
          </a:p>
          <a:p>
            <a:r>
              <a:rPr lang="en-US" dirty="0" smtClean="0"/>
              <a:t>What do the following mean to you?</a:t>
            </a:r>
          </a:p>
          <a:p>
            <a:pPr lvl="1"/>
            <a:r>
              <a:rPr lang="en-US" dirty="0" smtClean="0"/>
              <a:t>The web-developer needs to understand how what they are developing fits into a bigger whole</a:t>
            </a:r>
            <a:endParaRPr lang="en-US" dirty="0"/>
          </a:p>
          <a:p>
            <a:pPr lvl="1"/>
            <a:r>
              <a:rPr lang="en-US" dirty="0"/>
              <a:t>The Web-developer needs to be a constructive and productive </a:t>
            </a:r>
            <a:r>
              <a:rPr lang="en-US" dirty="0" smtClean="0"/>
              <a:t>team-member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0655" y="4017818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Communication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4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and Receiving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82" y="1018770"/>
            <a:ext cx="8227556" cy="4799237"/>
          </a:xfrm>
        </p:spPr>
        <p:txBody>
          <a:bodyPr/>
          <a:lstStyle/>
          <a:p>
            <a:r>
              <a:rPr lang="en-US" dirty="0" smtClean="0"/>
              <a:t>To who and when do you give and receive feedback? Consider:</a:t>
            </a:r>
          </a:p>
          <a:p>
            <a:pPr lvl="1"/>
            <a:r>
              <a:rPr lang="en-US" dirty="0" smtClean="0"/>
              <a:t>Formal feedback</a:t>
            </a:r>
          </a:p>
          <a:p>
            <a:pPr lvl="1"/>
            <a:r>
              <a:rPr lang="en-US" dirty="0" smtClean="0"/>
              <a:t>Informal feedback</a:t>
            </a:r>
          </a:p>
          <a:p>
            <a:r>
              <a:rPr lang="en-US" dirty="0" smtClean="0"/>
              <a:t>How do you give and receive feedback? Consider:</a:t>
            </a:r>
          </a:p>
          <a:p>
            <a:pPr lvl="1"/>
            <a:r>
              <a:rPr lang="en-US" dirty="0" smtClean="0"/>
              <a:t>Content &amp; interaction patterns</a:t>
            </a:r>
          </a:p>
          <a:p>
            <a:pPr lvl="1"/>
            <a:r>
              <a:rPr lang="en-US" dirty="0" smtClean="0"/>
              <a:t>Tone of voice</a:t>
            </a:r>
          </a:p>
          <a:p>
            <a:pPr lvl="1"/>
            <a:r>
              <a:rPr lang="en-US" dirty="0" smtClean="0"/>
              <a:t>Non-verbal communication</a:t>
            </a:r>
          </a:p>
          <a:p>
            <a:pPr lvl="2"/>
            <a:r>
              <a:rPr lang="en-US" dirty="0" smtClean="0"/>
              <a:t>Posture</a:t>
            </a:r>
          </a:p>
          <a:p>
            <a:pPr lvl="2"/>
            <a:r>
              <a:rPr lang="en-US" dirty="0" smtClean="0"/>
              <a:t>Body language</a:t>
            </a:r>
          </a:p>
          <a:p>
            <a:pPr lvl="2"/>
            <a:r>
              <a:rPr lang="en-US" dirty="0" smtClean="0"/>
              <a:t>Facial expression</a:t>
            </a:r>
          </a:p>
          <a:p>
            <a:pPr lvl="2"/>
            <a:r>
              <a:rPr lang="en-US" dirty="0" smtClean="0"/>
              <a:t>Eye contact</a:t>
            </a:r>
          </a:p>
          <a:p>
            <a:r>
              <a:rPr lang="en-US" dirty="0" smtClean="0"/>
              <a:t>What guidance would you give </a:t>
            </a:r>
            <a:r>
              <a:rPr lang="en-US" dirty="0" smtClean="0"/>
              <a:t>in </a:t>
            </a:r>
            <a:r>
              <a:rPr lang="en-US" dirty="0" err="1" smtClean="0"/>
              <a:t>realtion</a:t>
            </a:r>
            <a:r>
              <a:rPr lang="en-US" dirty="0" smtClean="0"/>
              <a:t> to </a:t>
            </a:r>
            <a:r>
              <a:rPr lang="en-US" dirty="0" smtClean="0"/>
              <a:t>giving and receiving feedback to support the development of constructive, productive relationships with managers and co-workers</a:t>
            </a:r>
            <a:r>
              <a:rPr lang="en-US" dirty="0" smtClean="0"/>
              <a:t>? Why?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65063"/>
              </p:ext>
            </p:extLst>
          </p:nvPr>
        </p:nvGraphicFramePr>
        <p:xfrm>
          <a:off x="817416" y="5548350"/>
          <a:ext cx="7633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928"/>
                <a:gridCol w="3816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ckIT">
      <a:dk1>
        <a:srgbClr val="6D7073"/>
      </a:dk1>
      <a:lt1>
        <a:srgbClr val="FFFFFF"/>
      </a:lt1>
      <a:dk2>
        <a:srgbClr val="313C4B"/>
      </a:dk2>
      <a:lt2>
        <a:srgbClr val="FFFFFF"/>
      </a:lt2>
      <a:accent1>
        <a:srgbClr val="313C4B"/>
      </a:accent1>
      <a:accent2>
        <a:srgbClr val="17A2AE"/>
      </a:accent2>
      <a:accent3>
        <a:srgbClr val="EC5130"/>
      </a:accent3>
      <a:accent4>
        <a:srgbClr val="939598"/>
      </a:accent4>
      <a:accent5>
        <a:srgbClr val="C6C7BB"/>
      </a:accent5>
      <a:accent6>
        <a:srgbClr val="E9BB1F"/>
      </a:accent6>
      <a:hlink>
        <a:srgbClr val="00467F"/>
      </a:hlink>
      <a:folHlink>
        <a:srgbClr val="7C2B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404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Introduction</vt:lpstr>
      <vt:lpstr>Company Structures 1</vt:lpstr>
      <vt:lpstr>Company Structures 2</vt:lpstr>
      <vt:lpstr>Company Structure and the Developer’s role</vt:lpstr>
      <vt:lpstr>The successful Developer…</vt:lpstr>
      <vt:lpstr>Giving and Receiving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Baltzer</dc:creator>
  <cp:lastModifiedBy>Apollo Group User</cp:lastModifiedBy>
  <cp:revision>125</cp:revision>
  <cp:lastPrinted>2015-01-22T00:49:03Z</cp:lastPrinted>
  <dcterms:created xsi:type="dcterms:W3CDTF">2014-05-23T16:23:22Z</dcterms:created>
  <dcterms:modified xsi:type="dcterms:W3CDTF">2015-01-22T01:13:32Z</dcterms:modified>
</cp:coreProperties>
</file>