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316" r:id="rId8"/>
    <p:sldId id="318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5" r:id="rId21"/>
    <p:sldId id="274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2BDF6-8C6D-47FE-8836-F03DECD2DF28}" type="doc">
      <dgm:prSet loTypeId="urn:microsoft.com/office/officeart/2005/8/layout/rings+Icon" loCatId="officeonline" qsTypeId="urn:microsoft.com/office/officeart/2005/8/quickstyle/simple1" qsCatId="simple" csTypeId="urn:microsoft.com/office/officeart/2005/8/colors/colorful1" csCatId="colorful" phldr="1"/>
      <dgm:spPr/>
    </dgm:pt>
    <dgm:pt modelId="{BBDF70C6-0355-47D3-B0C0-F4B54723A2F6}">
      <dgm:prSet phldrT="[Text]"/>
      <dgm:spPr/>
      <dgm:t>
        <a:bodyPr/>
        <a:lstStyle/>
        <a:p>
          <a:r>
            <a:rPr lang="en-IN" dirty="0"/>
            <a:t>Business</a:t>
          </a:r>
        </a:p>
      </dgm:t>
    </dgm:pt>
    <dgm:pt modelId="{816D848C-2018-4267-B007-32A6584F0B9C}" type="parTrans" cxnId="{9F5FE35A-83F3-43D0-A41F-CB2BBCA3717A}">
      <dgm:prSet/>
      <dgm:spPr/>
      <dgm:t>
        <a:bodyPr/>
        <a:lstStyle/>
        <a:p>
          <a:endParaRPr lang="en-IN"/>
        </a:p>
      </dgm:t>
    </dgm:pt>
    <dgm:pt modelId="{7D416B19-74F4-4305-9E39-45CD6408A9FE}" type="sibTrans" cxnId="{9F5FE35A-83F3-43D0-A41F-CB2BBCA3717A}">
      <dgm:prSet/>
      <dgm:spPr/>
      <dgm:t>
        <a:bodyPr/>
        <a:lstStyle/>
        <a:p>
          <a:endParaRPr lang="en-IN"/>
        </a:p>
      </dgm:t>
    </dgm:pt>
    <dgm:pt modelId="{5E2BD26C-847F-41D2-AB97-00E6B0BCD297}">
      <dgm:prSet phldrT="[Text]"/>
      <dgm:spPr/>
      <dgm:t>
        <a:bodyPr/>
        <a:lstStyle/>
        <a:p>
          <a:r>
            <a:rPr lang="en-IN" dirty="0"/>
            <a:t>Technology</a:t>
          </a:r>
        </a:p>
      </dgm:t>
    </dgm:pt>
    <dgm:pt modelId="{68FA70C8-8781-4F0C-8918-BC5C1183E3EC}" type="parTrans" cxnId="{5119D166-C34E-4ABA-B158-500BE6D73CE6}">
      <dgm:prSet/>
      <dgm:spPr/>
      <dgm:t>
        <a:bodyPr/>
        <a:lstStyle/>
        <a:p>
          <a:endParaRPr lang="en-IN"/>
        </a:p>
      </dgm:t>
    </dgm:pt>
    <dgm:pt modelId="{E13AFF62-B4B8-4638-A279-78060293F57D}" type="sibTrans" cxnId="{5119D166-C34E-4ABA-B158-500BE6D73CE6}">
      <dgm:prSet/>
      <dgm:spPr/>
      <dgm:t>
        <a:bodyPr/>
        <a:lstStyle/>
        <a:p>
          <a:endParaRPr lang="en-IN"/>
        </a:p>
      </dgm:t>
    </dgm:pt>
    <dgm:pt modelId="{BA1CE6CA-5538-420A-A457-6233334DC5D0}">
      <dgm:prSet phldrT="[Text]"/>
      <dgm:spPr/>
      <dgm:t>
        <a:bodyPr/>
        <a:lstStyle/>
        <a:p>
          <a:r>
            <a:rPr lang="en-IN" dirty="0"/>
            <a:t>Customer</a:t>
          </a:r>
        </a:p>
      </dgm:t>
    </dgm:pt>
    <dgm:pt modelId="{FBDB9099-445F-4AAD-B246-CB16E5D0C9BD}" type="parTrans" cxnId="{6F41CB25-16BA-496E-9021-6AE09020CCFA}">
      <dgm:prSet/>
      <dgm:spPr/>
      <dgm:t>
        <a:bodyPr/>
        <a:lstStyle/>
        <a:p>
          <a:endParaRPr lang="en-IN"/>
        </a:p>
      </dgm:t>
    </dgm:pt>
    <dgm:pt modelId="{AF3AB637-3C94-4CF0-A588-A9A54845755B}" type="sibTrans" cxnId="{6F41CB25-16BA-496E-9021-6AE09020CCFA}">
      <dgm:prSet/>
      <dgm:spPr/>
      <dgm:t>
        <a:bodyPr/>
        <a:lstStyle/>
        <a:p>
          <a:endParaRPr lang="en-IN"/>
        </a:p>
      </dgm:t>
    </dgm:pt>
    <dgm:pt modelId="{F168601C-C0F1-496D-8698-30ED860EED00}" type="pres">
      <dgm:prSet presAssocID="{EBA2BDF6-8C6D-47FE-8836-F03DECD2DF28}" presName="Name0" presStyleCnt="0">
        <dgm:presLayoutVars>
          <dgm:chMax val="7"/>
          <dgm:dir/>
          <dgm:resizeHandles val="exact"/>
        </dgm:presLayoutVars>
      </dgm:prSet>
      <dgm:spPr/>
    </dgm:pt>
    <dgm:pt modelId="{12EBE1CF-4101-4986-B5F4-EFBF04D64B4E}" type="pres">
      <dgm:prSet presAssocID="{EBA2BDF6-8C6D-47FE-8836-F03DECD2DF28}" presName="ellipse1" presStyleLbl="vennNode1" presStyleIdx="0" presStyleCnt="3" custLinFactNeighborX="15800">
        <dgm:presLayoutVars>
          <dgm:bulletEnabled val="1"/>
        </dgm:presLayoutVars>
      </dgm:prSet>
      <dgm:spPr/>
    </dgm:pt>
    <dgm:pt modelId="{E2D21CD1-CD0F-439D-A89D-0A24CABF8276}" type="pres">
      <dgm:prSet presAssocID="{EBA2BDF6-8C6D-47FE-8836-F03DECD2DF28}" presName="ellipse2" presStyleLbl="vennNode1" presStyleIdx="1" presStyleCnt="3">
        <dgm:presLayoutVars>
          <dgm:bulletEnabled val="1"/>
        </dgm:presLayoutVars>
      </dgm:prSet>
      <dgm:spPr/>
    </dgm:pt>
    <dgm:pt modelId="{9D1675FF-8015-46F6-91A9-53C5F680EA55}" type="pres">
      <dgm:prSet presAssocID="{EBA2BDF6-8C6D-47FE-8836-F03DECD2DF28}" presName="ellipse3" presStyleLbl="vennNode1" presStyleIdx="2" presStyleCnt="3" custLinFactX="-28954" custLinFactNeighborX="-100000" custLinFactNeighborY="68269">
        <dgm:presLayoutVars>
          <dgm:bulletEnabled val="1"/>
        </dgm:presLayoutVars>
      </dgm:prSet>
      <dgm:spPr/>
    </dgm:pt>
  </dgm:ptLst>
  <dgm:cxnLst>
    <dgm:cxn modelId="{0D5C0907-648C-4E1C-B28C-C1934042459F}" type="presOf" srcId="{5E2BD26C-847F-41D2-AB97-00E6B0BCD297}" destId="{E2D21CD1-CD0F-439D-A89D-0A24CABF8276}" srcOrd="0" destOrd="0" presId="urn:microsoft.com/office/officeart/2005/8/layout/rings+Icon"/>
    <dgm:cxn modelId="{6F41CB25-16BA-496E-9021-6AE09020CCFA}" srcId="{EBA2BDF6-8C6D-47FE-8836-F03DECD2DF28}" destId="{BA1CE6CA-5538-420A-A457-6233334DC5D0}" srcOrd="2" destOrd="0" parTransId="{FBDB9099-445F-4AAD-B246-CB16E5D0C9BD}" sibTransId="{AF3AB637-3C94-4CF0-A588-A9A54845755B}"/>
    <dgm:cxn modelId="{5119D166-C34E-4ABA-B158-500BE6D73CE6}" srcId="{EBA2BDF6-8C6D-47FE-8836-F03DECD2DF28}" destId="{5E2BD26C-847F-41D2-AB97-00E6B0BCD297}" srcOrd="1" destOrd="0" parTransId="{68FA70C8-8781-4F0C-8918-BC5C1183E3EC}" sibTransId="{E13AFF62-B4B8-4638-A279-78060293F57D}"/>
    <dgm:cxn modelId="{159B0F67-0A29-41E0-8AB7-7BE624D8E320}" type="presOf" srcId="{BBDF70C6-0355-47D3-B0C0-F4B54723A2F6}" destId="{12EBE1CF-4101-4986-B5F4-EFBF04D64B4E}" srcOrd="0" destOrd="0" presId="urn:microsoft.com/office/officeart/2005/8/layout/rings+Icon"/>
    <dgm:cxn modelId="{9F5FE35A-83F3-43D0-A41F-CB2BBCA3717A}" srcId="{EBA2BDF6-8C6D-47FE-8836-F03DECD2DF28}" destId="{BBDF70C6-0355-47D3-B0C0-F4B54723A2F6}" srcOrd="0" destOrd="0" parTransId="{816D848C-2018-4267-B007-32A6584F0B9C}" sibTransId="{7D416B19-74F4-4305-9E39-45CD6408A9FE}"/>
    <dgm:cxn modelId="{B4D10DBD-3D91-49A4-B981-A8750BC742D0}" type="presOf" srcId="{EBA2BDF6-8C6D-47FE-8836-F03DECD2DF28}" destId="{F168601C-C0F1-496D-8698-30ED860EED00}" srcOrd="0" destOrd="0" presId="urn:microsoft.com/office/officeart/2005/8/layout/rings+Icon"/>
    <dgm:cxn modelId="{9B2F8AC5-DCAC-424A-BD1A-A10382EDA886}" type="presOf" srcId="{BA1CE6CA-5538-420A-A457-6233334DC5D0}" destId="{9D1675FF-8015-46F6-91A9-53C5F680EA55}" srcOrd="0" destOrd="0" presId="urn:microsoft.com/office/officeart/2005/8/layout/rings+Icon"/>
    <dgm:cxn modelId="{5D51B266-C1D8-454F-839E-307D3D2C3B92}" type="presParOf" srcId="{F168601C-C0F1-496D-8698-30ED860EED00}" destId="{12EBE1CF-4101-4986-B5F4-EFBF04D64B4E}" srcOrd="0" destOrd="0" presId="urn:microsoft.com/office/officeart/2005/8/layout/rings+Icon"/>
    <dgm:cxn modelId="{7E985E8E-FB27-4963-BD62-4766994CACBF}" type="presParOf" srcId="{F168601C-C0F1-496D-8698-30ED860EED00}" destId="{E2D21CD1-CD0F-439D-A89D-0A24CABF8276}" srcOrd="1" destOrd="0" presId="urn:microsoft.com/office/officeart/2005/8/layout/rings+Icon"/>
    <dgm:cxn modelId="{4072EA02-92A5-4613-86EC-81C6B9F2217D}" type="presParOf" srcId="{F168601C-C0F1-496D-8698-30ED860EED00}" destId="{9D1675FF-8015-46F6-91A9-53C5F680EA55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2BDF6-8C6D-47FE-8836-F03DECD2DF28}" type="doc">
      <dgm:prSet loTypeId="urn:microsoft.com/office/officeart/2005/8/layout/rings+Icon" loCatId="officeonline" qsTypeId="urn:microsoft.com/office/officeart/2005/8/quickstyle/simple1" qsCatId="simple" csTypeId="urn:microsoft.com/office/officeart/2005/8/colors/colorful1" csCatId="colorful" phldr="1"/>
      <dgm:spPr/>
    </dgm:pt>
    <dgm:pt modelId="{BBDF70C6-0355-47D3-B0C0-F4B54723A2F6}">
      <dgm:prSet phldrT="[Text]"/>
      <dgm:spPr/>
      <dgm:t>
        <a:bodyPr/>
        <a:lstStyle/>
        <a:p>
          <a:r>
            <a:rPr lang="en-IN" dirty="0"/>
            <a:t>Valuable</a:t>
          </a:r>
        </a:p>
      </dgm:t>
    </dgm:pt>
    <dgm:pt modelId="{816D848C-2018-4267-B007-32A6584F0B9C}" type="parTrans" cxnId="{9F5FE35A-83F3-43D0-A41F-CB2BBCA3717A}">
      <dgm:prSet/>
      <dgm:spPr/>
      <dgm:t>
        <a:bodyPr/>
        <a:lstStyle/>
        <a:p>
          <a:endParaRPr lang="en-IN"/>
        </a:p>
      </dgm:t>
    </dgm:pt>
    <dgm:pt modelId="{7D416B19-74F4-4305-9E39-45CD6408A9FE}" type="sibTrans" cxnId="{9F5FE35A-83F3-43D0-A41F-CB2BBCA3717A}">
      <dgm:prSet/>
      <dgm:spPr/>
      <dgm:t>
        <a:bodyPr/>
        <a:lstStyle/>
        <a:p>
          <a:endParaRPr lang="en-IN"/>
        </a:p>
      </dgm:t>
    </dgm:pt>
    <dgm:pt modelId="{5E2BD26C-847F-41D2-AB97-00E6B0BCD297}">
      <dgm:prSet phldrT="[Text]"/>
      <dgm:spPr/>
      <dgm:t>
        <a:bodyPr/>
        <a:lstStyle/>
        <a:p>
          <a:r>
            <a:rPr lang="en-IN" dirty="0"/>
            <a:t>Feasible</a:t>
          </a:r>
        </a:p>
      </dgm:t>
    </dgm:pt>
    <dgm:pt modelId="{68FA70C8-8781-4F0C-8918-BC5C1183E3EC}" type="parTrans" cxnId="{5119D166-C34E-4ABA-B158-500BE6D73CE6}">
      <dgm:prSet/>
      <dgm:spPr/>
      <dgm:t>
        <a:bodyPr/>
        <a:lstStyle/>
        <a:p>
          <a:endParaRPr lang="en-IN"/>
        </a:p>
      </dgm:t>
    </dgm:pt>
    <dgm:pt modelId="{E13AFF62-B4B8-4638-A279-78060293F57D}" type="sibTrans" cxnId="{5119D166-C34E-4ABA-B158-500BE6D73CE6}">
      <dgm:prSet/>
      <dgm:spPr/>
      <dgm:t>
        <a:bodyPr/>
        <a:lstStyle/>
        <a:p>
          <a:endParaRPr lang="en-IN"/>
        </a:p>
      </dgm:t>
    </dgm:pt>
    <dgm:pt modelId="{BA1CE6CA-5538-420A-A457-6233334DC5D0}">
      <dgm:prSet phldrT="[Text]"/>
      <dgm:spPr/>
      <dgm:t>
        <a:bodyPr/>
        <a:lstStyle/>
        <a:p>
          <a:r>
            <a:rPr lang="en-IN" dirty="0"/>
            <a:t>Usable</a:t>
          </a:r>
        </a:p>
      </dgm:t>
    </dgm:pt>
    <dgm:pt modelId="{FBDB9099-445F-4AAD-B246-CB16E5D0C9BD}" type="parTrans" cxnId="{6F41CB25-16BA-496E-9021-6AE09020CCFA}">
      <dgm:prSet/>
      <dgm:spPr/>
      <dgm:t>
        <a:bodyPr/>
        <a:lstStyle/>
        <a:p>
          <a:endParaRPr lang="en-IN"/>
        </a:p>
      </dgm:t>
    </dgm:pt>
    <dgm:pt modelId="{AF3AB637-3C94-4CF0-A588-A9A54845755B}" type="sibTrans" cxnId="{6F41CB25-16BA-496E-9021-6AE09020CCFA}">
      <dgm:prSet/>
      <dgm:spPr/>
      <dgm:t>
        <a:bodyPr/>
        <a:lstStyle/>
        <a:p>
          <a:endParaRPr lang="en-IN"/>
        </a:p>
      </dgm:t>
    </dgm:pt>
    <dgm:pt modelId="{F168601C-C0F1-496D-8698-30ED860EED00}" type="pres">
      <dgm:prSet presAssocID="{EBA2BDF6-8C6D-47FE-8836-F03DECD2DF28}" presName="Name0" presStyleCnt="0">
        <dgm:presLayoutVars>
          <dgm:chMax val="7"/>
          <dgm:dir/>
          <dgm:resizeHandles val="exact"/>
        </dgm:presLayoutVars>
      </dgm:prSet>
      <dgm:spPr/>
    </dgm:pt>
    <dgm:pt modelId="{12EBE1CF-4101-4986-B5F4-EFBF04D64B4E}" type="pres">
      <dgm:prSet presAssocID="{EBA2BDF6-8C6D-47FE-8836-F03DECD2DF28}" presName="ellipse1" presStyleLbl="vennNode1" presStyleIdx="0" presStyleCnt="3" custLinFactNeighborX="15800">
        <dgm:presLayoutVars>
          <dgm:bulletEnabled val="1"/>
        </dgm:presLayoutVars>
      </dgm:prSet>
      <dgm:spPr/>
    </dgm:pt>
    <dgm:pt modelId="{E2D21CD1-CD0F-439D-A89D-0A24CABF8276}" type="pres">
      <dgm:prSet presAssocID="{EBA2BDF6-8C6D-47FE-8836-F03DECD2DF28}" presName="ellipse2" presStyleLbl="vennNode1" presStyleIdx="1" presStyleCnt="3">
        <dgm:presLayoutVars>
          <dgm:bulletEnabled val="1"/>
        </dgm:presLayoutVars>
      </dgm:prSet>
      <dgm:spPr/>
    </dgm:pt>
    <dgm:pt modelId="{9D1675FF-8015-46F6-91A9-53C5F680EA55}" type="pres">
      <dgm:prSet presAssocID="{EBA2BDF6-8C6D-47FE-8836-F03DECD2DF28}" presName="ellipse3" presStyleLbl="vennNode1" presStyleIdx="2" presStyleCnt="3" custLinFactX="-28954" custLinFactNeighborX="-100000" custLinFactNeighborY="68269">
        <dgm:presLayoutVars>
          <dgm:bulletEnabled val="1"/>
        </dgm:presLayoutVars>
      </dgm:prSet>
      <dgm:spPr/>
    </dgm:pt>
  </dgm:ptLst>
  <dgm:cxnLst>
    <dgm:cxn modelId="{0D5C0907-648C-4E1C-B28C-C1934042459F}" type="presOf" srcId="{5E2BD26C-847F-41D2-AB97-00E6B0BCD297}" destId="{E2D21CD1-CD0F-439D-A89D-0A24CABF8276}" srcOrd="0" destOrd="0" presId="urn:microsoft.com/office/officeart/2005/8/layout/rings+Icon"/>
    <dgm:cxn modelId="{6F41CB25-16BA-496E-9021-6AE09020CCFA}" srcId="{EBA2BDF6-8C6D-47FE-8836-F03DECD2DF28}" destId="{BA1CE6CA-5538-420A-A457-6233334DC5D0}" srcOrd="2" destOrd="0" parTransId="{FBDB9099-445F-4AAD-B246-CB16E5D0C9BD}" sibTransId="{AF3AB637-3C94-4CF0-A588-A9A54845755B}"/>
    <dgm:cxn modelId="{5119D166-C34E-4ABA-B158-500BE6D73CE6}" srcId="{EBA2BDF6-8C6D-47FE-8836-F03DECD2DF28}" destId="{5E2BD26C-847F-41D2-AB97-00E6B0BCD297}" srcOrd="1" destOrd="0" parTransId="{68FA70C8-8781-4F0C-8918-BC5C1183E3EC}" sibTransId="{E13AFF62-B4B8-4638-A279-78060293F57D}"/>
    <dgm:cxn modelId="{159B0F67-0A29-41E0-8AB7-7BE624D8E320}" type="presOf" srcId="{BBDF70C6-0355-47D3-B0C0-F4B54723A2F6}" destId="{12EBE1CF-4101-4986-B5F4-EFBF04D64B4E}" srcOrd="0" destOrd="0" presId="urn:microsoft.com/office/officeart/2005/8/layout/rings+Icon"/>
    <dgm:cxn modelId="{9F5FE35A-83F3-43D0-A41F-CB2BBCA3717A}" srcId="{EBA2BDF6-8C6D-47FE-8836-F03DECD2DF28}" destId="{BBDF70C6-0355-47D3-B0C0-F4B54723A2F6}" srcOrd="0" destOrd="0" parTransId="{816D848C-2018-4267-B007-32A6584F0B9C}" sibTransId="{7D416B19-74F4-4305-9E39-45CD6408A9FE}"/>
    <dgm:cxn modelId="{B4D10DBD-3D91-49A4-B981-A8750BC742D0}" type="presOf" srcId="{EBA2BDF6-8C6D-47FE-8836-F03DECD2DF28}" destId="{F168601C-C0F1-496D-8698-30ED860EED00}" srcOrd="0" destOrd="0" presId="urn:microsoft.com/office/officeart/2005/8/layout/rings+Icon"/>
    <dgm:cxn modelId="{9B2F8AC5-DCAC-424A-BD1A-A10382EDA886}" type="presOf" srcId="{BA1CE6CA-5538-420A-A457-6233334DC5D0}" destId="{9D1675FF-8015-46F6-91A9-53C5F680EA55}" srcOrd="0" destOrd="0" presId="urn:microsoft.com/office/officeart/2005/8/layout/rings+Icon"/>
    <dgm:cxn modelId="{5D51B266-C1D8-454F-839E-307D3D2C3B92}" type="presParOf" srcId="{F168601C-C0F1-496D-8698-30ED860EED00}" destId="{12EBE1CF-4101-4986-B5F4-EFBF04D64B4E}" srcOrd="0" destOrd="0" presId="urn:microsoft.com/office/officeart/2005/8/layout/rings+Icon"/>
    <dgm:cxn modelId="{7E985E8E-FB27-4963-BD62-4766994CACBF}" type="presParOf" srcId="{F168601C-C0F1-496D-8698-30ED860EED00}" destId="{E2D21CD1-CD0F-439D-A89D-0A24CABF8276}" srcOrd="1" destOrd="0" presId="urn:microsoft.com/office/officeart/2005/8/layout/rings+Icon"/>
    <dgm:cxn modelId="{4072EA02-92A5-4613-86EC-81C6B9F2217D}" type="presParOf" srcId="{F168601C-C0F1-496D-8698-30ED860EED00}" destId="{9D1675FF-8015-46F6-91A9-53C5F680EA55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BE1CF-4101-4986-B5F4-EFBF04D64B4E}">
      <dsp:nvSpPr>
        <dsp:cNvPr id="0" name=""/>
        <dsp:cNvSpPr/>
      </dsp:nvSpPr>
      <dsp:spPr>
        <a:xfrm>
          <a:off x="1266850" y="0"/>
          <a:ext cx="3244826" cy="324477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Business</a:t>
          </a:r>
        </a:p>
      </dsp:txBody>
      <dsp:txXfrm>
        <a:off x="1742044" y="475187"/>
        <a:ext cx="2294438" cy="2294405"/>
      </dsp:txXfrm>
    </dsp:sp>
    <dsp:sp modelId="{E2D21CD1-CD0F-439D-A89D-0A24CABF8276}">
      <dsp:nvSpPr>
        <dsp:cNvPr id="0" name=""/>
        <dsp:cNvSpPr/>
      </dsp:nvSpPr>
      <dsp:spPr>
        <a:xfrm>
          <a:off x="2424309" y="2164088"/>
          <a:ext cx="3244826" cy="32447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Technology</a:t>
          </a:r>
        </a:p>
      </dsp:txBody>
      <dsp:txXfrm>
        <a:off x="2899503" y="2639275"/>
        <a:ext cx="2294438" cy="2294405"/>
      </dsp:txXfrm>
    </dsp:sp>
    <dsp:sp modelId="{9D1675FF-8015-46F6-91A9-53C5F680EA55}">
      <dsp:nvSpPr>
        <dsp:cNvPr id="0" name=""/>
        <dsp:cNvSpPr/>
      </dsp:nvSpPr>
      <dsp:spPr>
        <a:xfrm>
          <a:off x="0" y="2164088"/>
          <a:ext cx="3244826" cy="32447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Customer</a:t>
          </a:r>
        </a:p>
      </dsp:txBody>
      <dsp:txXfrm>
        <a:off x="475194" y="2639275"/>
        <a:ext cx="2294438" cy="2294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BE1CF-4101-4986-B5F4-EFBF04D64B4E}">
      <dsp:nvSpPr>
        <dsp:cNvPr id="0" name=""/>
        <dsp:cNvSpPr/>
      </dsp:nvSpPr>
      <dsp:spPr>
        <a:xfrm>
          <a:off x="1266850" y="0"/>
          <a:ext cx="3244826" cy="324477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Valuable</a:t>
          </a:r>
        </a:p>
      </dsp:txBody>
      <dsp:txXfrm>
        <a:off x="1742044" y="475187"/>
        <a:ext cx="2294438" cy="2294405"/>
      </dsp:txXfrm>
    </dsp:sp>
    <dsp:sp modelId="{E2D21CD1-CD0F-439D-A89D-0A24CABF8276}">
      <dsp:nvSpPr>
        <dsp:cNvPr id="0" name=""/>
        <dsp:cNvSpPr/>
      </dsp:nvSpPr>
      <dsp:spPr>
        <a:xfrm>
          <a:off x="2424309" y="2164088"/>
          <a:ext cx="3244826" cy="32447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Feasible</a:t>
          </a:r>
        </a:p>
      </dsp:txBody>
      <dsp:txXfrm>
        <a:off x="2899503" y="2639275"/>
        <a:ext cx="2294438" cy="2294405"/>
      </dsp:txXfrm>
    </dsp:sp>
    <dsp:sp modelId="{9D1675FF-8015-46F6-91A9-53C5F680EA55}">
      <dsp:nvSpPr>
        <dsp:cNvPr id="0" name=""/>
        <dsp:cNvSpPr/>
      </dsp:nvSpPr>
      <dsp:spPr>
        <a:xfrm>
          <a:off x="0" y="2164088"/>
          <a:ext cx="3244826" cy="32447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Usable</a:t>
          </a:r>
        </a:p>
      </dsp:txBody>
      <dsp:txXfrm>
        <a:off x="475194" y="2639275"/>
        <a:ext cx="2294438" cy="2294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3635-755F-4260-A8E3-66341E17BFEF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2398-3312-4D16-91FB-FB273A2C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0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B2398-3312-4D16-91FB-FB273A2C3D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301D-7F44-4FC7-AFCA-6CB9E80AD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B3513-B9FB-4B90-B762-0C1F47CB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FF47-F4F2-4F67-A105-3020F7E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498A-EFA6-44A0-979C-E86AA2EF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2E2F-B816-4632-B008-4E8D2C0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4573-884D-43AE-8F3C-3F398E59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350D8-E323-4205-85A5-A238B80C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6A14-C04D-46BD-98AC-87673D8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0B21-EA3D-45F9-B1D2-E661FF8A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5566-2368-4D91-BA84-8A72CA53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57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5DD97-12C9-478D-B04D-12AC215E9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71D86-103F-47A2-B238-DD906984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55B9-2162-409B-B556-25A753A3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29A6-6D90-4F31-992E-9C909434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EF29-EE7E-4DF2-B2B8-C46EF5A9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A7C5-5786-4EF7-8A22-517C6254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FFB4-2231-4059-9200-908F9F4A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6417-62D4-434A-84B2-34F6F2D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B455-F683-4C2E-99EE-06167C5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25D4-312D-4759-B48A-CBC4119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1374-FDCC-4C44-82B8-88F7C6AE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F15E-F58B-4518-8A19-2E0B1562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F65C-5523-44CF-A362-DA028698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6D454-CDF6-41B0-9D65-5DA01BE8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362D-E0F4-46B7-A6A8-8255E5D1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AD8D-CFC6-4191-A255-D2D05FF2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12B7-1F0D-43FC-980D-789929BAB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37C02-46DB-40BF-8E62-716EA5E77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C37E3-17A0-4057-AD4E-0AC40EBD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41672-D04D-413E-882F-AB4C2F51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8CC8F-0FA1-44C3-A182-590AC6A3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9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1E11-56C7-466C-9443-477A20F5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501E-47F8-47F5-BCA5-CEE8D01D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CC01-5F78-474B-8743-55719D39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2FEA6-8313-4607-9CBD-930576AA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D0BC9-0B1B-42C0-9470-1AEF09614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35E6A-8E08-46E1-9B09-F1947B30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B1F8E-2BAA-4564-BAFA-2C985502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E3C19-DB1B-497F-9934-A38139CE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5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9F59-0ADF-461E-9C95-B2F303EF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4A4B3-4F76-40E1-B5F8-36EB43E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773FA-74AF-4816-A5BC-CD09F8C5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40582-9F00-421E-BEE2-2373FE3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5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ADA3-E7B2-4ECD-9563-DB4C5A86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FF9A-7AE0-4316-A3C7-5602ABBB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6A028-442C-4FDF-9931-3624FC29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6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E3F4-E090-43A7-A480-7F3F9A91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1480-373E-4315-AD18-B11B8A8D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C9507-458C-402B-9FFF-BE9771A9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F32D-89A5-4C6D-BEFF-B0504BC1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4C0F8-AF8E-418B-A2FA-30502477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1F4CE-836C-4F99-B2B6-9046B386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7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A9E0-CAD0-42A0-88F2-B7222D78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B973-622B-48DD-86D8-58C17D9DE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B23E5-E506-4E11-B647-30463775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18EAD-44E3-4C84-A7DB-B23A7DAE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D196C-239E-4173-AE5B-566842D2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881F-D540-4FF9-9B15-7E8102AF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B3EE7-2842-404D-873C-C0053C4B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B4035-D564-41D5-BF68-03AA9FFA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6305-CA45-4F8E-9E33-F4D492CDA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29E9-9390-423B-A97C-CFF4CDB6FDEB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57B3-E8A8-445C-B907-3B2B5F313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8D76-7DED-464D-AD6F-682F08690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7D55-B82E-48B2-AD92-45CBAF001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alexandercowa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5F7D-AB21-4BC4-9529-6CACD64FE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E7914-0853-4DF7-AE00-BF3732B15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MCL 759</a:t>
            </a:r>
          </a:p>
        </p:txBody>
      </p:sp>
    </p:spTree>
    <p:extLst>
      <p:ext uri="{BB962C8B-B14F-4D97-AF65-F5344CB8AC3E}">
        <p14:creationId xmlns:p14="http://schemas.microsoft.com/office/powerpoint/2010/main" val="39134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95D9-5055-4D7B-A059-15B21A1A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Rohit’s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E5C0-EA84-4711-BADE-371650E3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Wouldn’t be it cool</a:t>
            </a:r>
          </a:p>
          <a:p>
            <a:r>
              <a:rPr lang="en-IN" dirty="0"/>
              <a:t>If Students could improve their studying habits with a Mobile App?</a:t>
            </a:r>
          </a:p>
        </p:txBody>
      </p:sp>
    </p:spTree>
    <p:extLst>
      <p:ext uri="{BB962C8B-B14F-4D97-AF65-F5344CB8AC3E}">
        <p14:creationId xmlns:p14="http://schemas.microsoft.com/office/powerpoint/2010/main" val="402963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B786-F3AC-4425-A696-DEA9BAD5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D5E0-6CA6-45E4-B42D-A40917AD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Too many student don’t get good grades in their graduation not because they lack intelligence but because they never gained the academic habits they needed.</a:t>
            </a:r>
          </a:p>
        </p:txBody>
      </p:sp>
    </p:spTree>
    <p:extLst>
      <p:ext uri="{BB962C8B-B14F-4D97-AF65-F5344CB8AC3E}">
        <p14:creationId xmlns:p14="http://schemas.microsoft.com/office/powerpoint/2010/main" val="405409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49EA-4C4B-4520-95EF-2F3090D1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D719-1444-4592-8750-32BA350C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down your problem statement and Idea expression.</a:t>
            </a:r>
          </a:p>
        </p:txBody>
      </p:sp>
    </p:spTree>
    <p:extLst>
      <p:ext uri="{BB962C8B-B14F-4D97-AF65-F5344CB8AC3E}">
        <p14:creationId xmlns:p14="http://schemas.microsoft.com/office/powerpoint/2010/main" val="32669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0988-5C32-4D27-9E3E-AA377FF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7A3E-0457-42BA-970D-E2511769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The other system that attempt to solve the same problem or inspire you to design it.</a:t>
            </a:r>
          </a:p>
        </p:txBody>
      </p:sp>
    </p:spTree>
    <p:extLst>
      <p:ext uri="{BB962C8B-B14F-4D97-AF65-F5344CB8AC3E}">
        <p14:creationId xmlns:p14="http://schemas.microsoft.com/office/powerpoint/2010/main" val="303984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030E-2AB1-4BDB-A121-0F9C3B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2B1A-4460-43A6-A679-32A53938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Write down your inspiration</a:t>
            </a:r>
          </a:p>
          <a:p>
            <a:endParaRPr lang="en-IN" dirty="0"/>
          </a:p>
          <a:p>
            <a:pPr lvl="1"/>
            <a:r>
              <a:rPr lang="en-IN" sz="3200" dirty="0"/>
              <a:t>Name</a:t>
            </a:r>
          </a:p>
          <a:p>
            <a:pPr lvl="1"/>
            <a:r>
              <a:rPr lang="en-IN" sz="3200" dirty="0"/>
              <a:t>What you like ?</a:t>
            </a:r>
          </a:p>
          <a:p>
            <a:pPr lvl="1"/>
            <a:r>
              <a:rPr lang="en-IN" sz="3200" dirty="0"/>
              <a:t>What do you not like?</a:t>
            </a:r>
          </a:p>
          <a:p>
            <a:pPr lvl="1"/>
            <a:r>
              <a:rPr lang="en-IN" sz="3200" dirty="0"/>
              <a:t>What can you borrow?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78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7458-C4E4-4962-B711-F9A2FB81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0AC1-F446-40A0-8188-875940D9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Who is actually going to use it?</a:t>
            </a:r>
          </a:p>
          <a:p>
            <a:r>
              <a:rPr lang="en-IN" dirty="0"/>
              <a:t>Who are the early adaptors?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00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B8AE-DA50-4466-ABC7-0AE81B95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Rohit’s Customer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316A-8A03-4583-90CD-EBA96C60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College Student who owns smartphones</a:t>
            </a:r>
          </a:p>
        </p:txBody>
      </p:sp>
    </p:spTree>
    <p:extLst>
      <p:ext uri="{BB962C8B-B14F-4D97-AF65-F5344CB8AC3E}">
        <p14:creationId xmlns:p14="http://schemas.microsoft.com/office/powerpoint/2010/main" val="193933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5749-277B-43C1-9FEC-B225EA80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60EC-0721-4FE0-BF1A-ED40B172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Come up at least with two customer groups</a:t>
            </a:r>
          </a:p>
        </p:txBody>
      </p:sp>
    </p:spTree>
    <p:extLst>
      <p:ext uri="{BB962C8B-B14F-4D97-AF65-F5344CB8AC3E}">
        <p14:creationId xmlns:p14="http://schemas.microsoft.com/office/powerpoint/2010/main" val="201594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C7B-749D-4A45-9625-B1C3AAC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1D49-0514-4B1B-8C4D-E2FD94B1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68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A3D8-5977-43DA-8E84-11B21BD2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0B81-0676-4D4E-9752-490BE7B5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in-depth look to your demographic/customer segment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68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9CE6A6-D51E-4EC0-AFD7-54200AC87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698120"/>
              </p:ext>
            </p:extLst>
          </p:nvPr>
        </p:nvGraphicFramePr>
        <p:xfrm>
          <a:off x="3298004" y="729465"/>
          <a:ext cx="8091470" cy="54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E200F3-73E2-4C86-B737-969F24769C6F}"/>
              </a:ext>
            </a:extLst>
          </p:cNvPr>
          <p:cNvCxnSpPr>
            <a:cxnSpLocks/>
          </p:cNvCxnSpPr>
          <p:nvPr/>
        </p:nvCxnSpPr>
        <p:spPr>
          <a:xfrm flipH="1">
            <a:off x="6096000" y="2537718"/>
            <a:ext cx="2517167" cy="1243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041BB1-8F90-4051-88DE-3B798EFFDE5C}"/>
              </a:ext>
            </a:extLst>
          </p:cNvPr>
          <p:cNvSpPr txBox="1"/>
          <p:nvPr/>
        </p:nvSpPr>
        <p:spPr>
          <a:xfrm>
            <a:off x="1777429" y="221848"/>
            <a:ext cx="8147407" cy="40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How do you decide which idea is valuable</a:t>
            </a:r>
          </a:p>
        </p:txBody>
      </p:sp>
    </p:spTree>
    <p:extLst>
      <p:ext uri="{BB962C8B-B14F-4D97-AF65-F5344CB8AC3E}">
        <p14:creationId xmlns:p14="http://schemas.microsoft.com/office/powerpoint/2010/main" val="67350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8727-FC0C-4ECC-960D-E7991A71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Rohit’s customer 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D625-293E-4110-A456-8E7428E0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45" y="149685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2200" dirty="0"/>
              <a:t>Name: Prithvi</a:t>
            </a:r>
          </a:p>
          <a:p>
            <a:r>
              <a:rPr lang="en-IN" sz="2200" dirty="0"/>
              <a:t>Age: 19</a:t>
            </a:r>
          </a:p>
          <a:p>
            <a:r>
              <a:rPr lang="en-IN" sz="2200" dirty="0"/>
              <a:t>Demographic: 1</a:t>
            </a:r>
            <a:r>
              <a:rPr lang="en-IN" sz="2200" baseline="30000" dirty="0"/>
              <a:t>st</a:t>
            </a:r>
            <a:r>
              <a:rPr lang="en-IN" sz="2200" dirty="0"/>
              <a:t> year student</a:t>
            </a:r>
          </a:p>
          <a:p>
            <a:r>
              <a:rPr lang="en-IN" sz="2200" b="1" dirty="0"/>
              <a:t>Background</a:t>
            </a:r>
          </a:p>
          <a:p>
            <a:pPr lvl="1"/>
            <a:r>
              <a:rPr lang="en-IN" dirty="0"/>
              <a:t>Attends a prestigious college</a:t>
            </a:r>
          </a:p>
          <a:p>
            <a:pPr lvl="1"/>
            <a:r>
              <a:rPr lang="en-IN" dirty="0"/>
              <a:t>Owns a smartphone and loves to use it</a:t>
            </a:r>
          </a:p>
          <a:p>
            <a:pPr lvl="1"/>
            <a:r>
              <a:rPr lang="en-IN" dirty="0"/>
              <a:t>Regularly attend classes and make notes</a:t>
            </a:r>
          </a:p>
          <a:p>
            <a:pPr lvl="1"/>
            <a:r>
              <a:rPr lang="en-IN" dirty="0"/>
              <a:t>Has parents who are invested in him doing well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b="1" dirty="0"/>
              <a:t>Goals:</a:t>
            </a:r>
            <a:r>
              <a:rPr lang="en-IN" dirty="0"/>
              <a:t>  Wants to keep track of his assignments/test on his phone</a:t>
            </a:r>
          </a:p>
          <a:p>
            <a:pPr marL="457200" lvl="1" indent="0">
              <a:buNone/>
            </a:pPr>
            <a:r>
              <a:rPr lang="en-IN" dirty="0"/>
              <a:t>	      Wants to do good in the class and get good grades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Frustration:</a:t>
            </a:r>
            <a:r>
              <a:rPr lang="en-IN" dirty="0"/>
              <a:t>  Even though he studies, he does not feels that he gets the grades, he deserves</a:t>
            </a:r>
          </a:p>
          <a:p>
            <a:pPr marL="457200" lvl="1" indent="0">
              <a:buNone/>
            </a:pPr>
            <a:r>
              <a:rPr lang="en-IN" dirty="0"/>
              <a:t>		Does not know how to get better grades?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C7B-749D-4A45-9625-B1C3AAC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1D49-0514-4B1B-8C4D-E2FD94B1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persona for your idea </a:t>
            </a:r>
          </a:p>
        </p:txBody>
      </p:sp>
    </p:spTree>
    <p:extLst>
      <p:ext uri="{BB962C8B-B14F-4D97-AF65-F5344CB8AC3E}">
        <p14:creationId xmlns:p14="http://schemas.microsoft.com/office/powerpoint/2010/main" val="365950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C158-BE9F-4B03-A1DA-01092BC9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7C15-513C-484C-A535-5454C357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User narrative is a story about one of the personas using and interacting the idea in the real world.</a:t>
            </a:r>
          </a:p>
          <a:p>
            <a:r>
              <a:rPr lang="en-IN" dirty="0"/>
              <a:t>You can think of it as a movie script.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r>
              <a:rPr lang="en-IN" dirty="0"/>
              <a:t>Prithvi is in a entrepreneurship class and hears about a quiz in a week. He opens up the app, add the test and can see all the study steps he will need to complete to do well in the test.</a:t>
            </a:r>
          </a:p>
          <a:p>
            <a:r>
              <a:rPr lang="en-IN" dirty="0"/>
              <a:t>He adds those steps on his plan. Followed them….</a:t>
            </a:r>
          </a:p>
          <a:p>
            <a:r>
              <a:rPr lang="en-IN" dirty="0"/>
              <a:t>He did well in test….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8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F9E2-53C5-4D4A-A6E3-6B06F5F6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C62D-A6A9-4D09-813B-595A45C7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down your user narrative for your persona.</a:t>
            </a:r>
          </a:p>
          <a:p>
            <a:endParaRPr lang="en-IN" dirty="0"/>
          </a:p>
          <a:p>
            <a:r>
              <a:rPr lang="en-IN" dirty="0"/>
              <a:t>Power of user narrative: Help you to explain your product/service with a story.</a:t>
            </a:r>
          </a:p>
          <a:p>
            <a:endParaRPr lang="en-IN" dirty="0"/>
          </a:p>
          <a:p>
            <a:r>
              <a:rPr lang="en-IN" dirty="0"/>
              <a:t>Don’t include every single feature, just a simple story anyone can understand.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3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ADCD73C-73EB-46C2-8813-338531FD6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194609"/>
              </p:ext>
            </p:extLst>
          </p:nvPr>
        </p:nvGraphicFramePr>
        <p:xfrm>
          <a:off x="3298004" y="729465"/>
          <a:ext cx="8091470" cy="54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328F4E-8946-4319-A42E-F7EAF201712D}"/>
              </a:ext>
            </a:extLst>
          </p:cNvPr>
          <p:cNvSpPr txBox="1"/>
          <p:nvPr/>
        </p:nvSpPr>
        <p:spPr>
          <a:xfrm>
            <a:off x="1777429" y="221848"/>
            <a:ext cx="8147407" cy="40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How do you decide which idea is valuable</a:t>
            </a:r>
          </a:p>
        </p:txBody>
      </p:sp>
    </p:spTree>
    <p:extLst>
      <p:ext uri="{BB962C8B-B14F-4D97-AF65-F5344CB8AC3E}">
        <p14:creationId xmlns:p14="http://schemas.microsoft.com/office/powerpoint/2010/main" val="271394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245FA-5C3C-40C7-8FDD-21637B19EC09}"/>
              </a:ext>
            </a:extLst>
          </p:cNvPr>
          <p:cNvSpPr txBox="1"/>
          <p:nvPr/>
        </p:nvSpPr>
        <p:spPr>
          <a:xfrm>
            <a:off x="2486346" y="2476072"/>
            <a:ext cx="809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Collecting Meaningful Feedback is really difficult</a:t>
            </a:r>
          </a:p>
        </p:txBody>
      </p:sp>
    </p:spTree>
    <p:extLst>
      <p:ext uri="{BB962C8B-B14F-4D97-AF65-F5344CB8AC3E}">
        <p14:creationId xmlns:p14="http://schemas.microsoft.com/office/powerpoint/2010/main" val="197564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40003-5A64-41D9-A821-EC18CF4148FF}"/>
              </a:ext>
            </a:extLst>
          </p:cNvPr>
          <p:cNvSpPr txBox="1"/>
          <p:nvPr/>
        </p:nvSpPr>
        <p:spPr>
          <a:xfrm>
            <a:off x="3141323" y="2255648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1" dirty="0">
                <a:solidFill>
                  <a:srgbClr val="FF0000"/>
                </a:solidFill>
                <a:effectLst/>
              </a:rPr>
              <a:t>“Tell me and I'll forget; </a:t>
            </a:r>
          </a:p>
          <a:p>
            <a:pPr algn="l"/>
            <a:r>
              <a:rPr lang="en-US" sz="3600" b="0" i="1" dirty="0">
                <a:solidFill>
                  <a:srgbClr val="FF0000"/>
                </a:solidFill>
                <a:effectLst/>
              </a:rPr>
              <a:t>show me and I may remember; Involve me and I'll understand.”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71ED8-199E-4B90-902D-62B63050E46F}"/>
              </a:ext>
            </a:extLst>
          </p:cNvPr>
          <p:cNvSpPr txBox="1"/>
          <p:nvPr/>
        </p:nvSpPr>
        <p:spPr>
          <a:xfrm>
            <a:off x="7859730" y="4461002"/>
            <a:ext cx="23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Chinese Proverb</a:t>
            </a:r>
          </a:p>
        </p:txBody>
      </p:sp>
    </p:spTree>
    <p:extLst>
      <p:ext uri="{BB962C8B-B14F-4D97-AF65-F5344CB8AC3E}">
        <p14:creationId xmlns:p14="http://schemas.microsoft.com/office/powerpoint/2010/main" val="19599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DB71-7D81-4616-AE55-5F582F5D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92" y="246463"/>
            <a:ext cx="8860604" cy="4983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000" dirty="0"/>
              <a:t>Problem Statement</a:t>
            </a:r>
          </a:p>
          <a:p>
            <a:pPr>
              <a:lnSpc>
                <a:spcPct val="150000"/>
              </a:lnSpc>
            </a:pPr>
            <a:r>
              <a:rPr lang="en-IN" sz="3000" dirty="0"/>
              <a:t>Inspiration</a:t>
            </a:r>
          </a:p>
          <a:p>
            <a:pPr>
              <a:lnSpc>
                <a:spcPct val="150000"/>
              </a:lnSpc>
            </a:pPr>
            <a:r>
              <a:rPr lang="en-IN" sz="3000" dirty="0"/>
              <a:t>Idea Expression</a:t>
            </a:r>
          </a:p>
          <a:p>
            <a:pPr>
              <a:lnSpc>
                <a:spcPct val="150000"/>
              </a:lnSpc>
            </a:pPr>
            <a:r>
              <a:rPr lang="en-IN" sz="3000" dirty="0"/>
              <a:t>Customer Definition</a:t>
            </a:r>
          </a:p>
          <a:p>
            <a:pPr>
              <a:lnSpc>
                <a:spcPct val="150000"/>
              </a:lnSpc>
            </a:pPr>
            <a:r>
              <a:rPr lang="en-IN" sz="3000" dirty="0"/>
              <a:t>Customer Segmentation</a:t>
            </a:r>
          </a:p>
          <a:p>
            <a:pPr>
              <a:lnSpc>
                <a:spcPct val="150000"/>
              </a:lnSpc>
            </a:pPr>
            <a:r>
              <a:rPr lang="en-IN" sz="3000" dirty="0"/>
              <a:t>Customer Personas</a:t>
            </a:r>
          </a:p>
          <a:p>
            <a:pPr>
              <a:lnSpc>
                <a:spcPct val="150000"/>
              </a:lnSpc>
            </a:pPr>
            <a:r>
              <a:rPr lang="en-IN" sz="3000" dirty="0"/>
              <a:t>User Narrative</a:t>
            </a:r>
          </a:p>
          <a:p>
            <a:pPr>
              <a:lnSpc>
                <a:spcPct val="150000"/>
              </a:lnSpc>
            </a:pPr>
            <a:r>
              <a:rPr lang="en-IN" sz="3000" dirty="0"/>
              <a:t>Paper Prototyping 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75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Customer Personas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504336"/>
            <a:ext cx="12192000" cy="58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67929" y="1884614"/>
            <a:ext cx="8050161" cy="436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Who are the customers? What do they think? See? Feel? Do?</a:t>
            </a:r>
          </a:p>
          <a:p>
            <a:endParaRPr lang="en-US" dirty="0"/>
          </a:p>
          <a:p>
            <a:pPr algn="l"/>
            <a:r>
              <a:rPr lang="en-IN" sz="2800" b="0" i="0" u="none" strike="noStrike" baseline="0" dirty="0">
                <a:latin typeface="OTS-derived-font"/>
              </a:rPr>
              <a:t>Good products and valuable innovation happen when you understand your customer and what matters to them.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Personas are the best way of developing better hypothesis.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Check out </a:t>
            </a:r>
            <a:r>
              <a:rPr lang="en-IN" dirty="0">
                <a:hlinkClick r:id="rId2"/>
              </a:rPr>
              <a:t>www.alexandercowan.com</a:t>
            </a:r>
            <a:r>
              <a:rPr lang="en-IN" dirty="0"/>
              <a:t> for customer personas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961E8-2A23-4C29-AC64-33C99166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580" y="2253194"/>
            <a:ext cx="3064588" cy="3631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1A59B-45E0-42E5-A884-31C8E542439C}"/>
              </a:ext>
            </a:extLst>
          </p:cNvPr>
          <p:cNvSpPr txBox="1"/>
          <p:nvPr/>
        </p:nvSpPr>
        <p:spPr>
          <a:xfrm>
            <a:off x="7366571" y="6447237"/>
            <a:ext cx="441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Alex Cowen: Starting a Tech Business</a:t>
            </a:r>
          </a:p>
        </p:txBody>
      </p:sp>
    </p:spTree>
    <p:extLst>
      <p:ext uri="{BB962C8B-B14F-4D97-AF65-F5344CB8AC3E}">
        <p14:creationId xmlns:p14="http://schemas.microsoft.com/office/powerpoint/2010/main" val="418925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070A0-DEA9-4F59-83EA-0B6434C8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54" y="643467"/>
            <a:ext cx="9567300" cy="57403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3775-201E-46FF-8FD4-501E82AC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r>
              <a:rPr lang="en-IN" b="1" dirty="0"/>
              <a:t>Exercise: Persona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2B83-286D-4D0A-9F10-DEBE5F20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Can you think of 5 real examples of your personas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List 3 examples</a:t>
            </a:r>
          </a:p>
        </p:txBody>
      </p:sp>
    </p:spTree>
    <p:extLst>
      <p:ext uri="{BB962C8B-B14F-4D97-AF65-F5344CB8AC3E}">
        <p14:creationId xmlns:p14="http://schemas.microsoft.com/office/powerpoint/2010/main" val="69810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543</Words>
  <Application>Microsoft Office PowerPoint</Application>
  <PresentationFormat>Widescreen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OTS-derived-font</vt:lpstr>
      <vt:lpstr>Office Theme</vt:lpstr>
      <vt:lpstr>Class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Personas</vt:lpstr>
      <vt:lpstr>PowerPoint Presentation</vt:lpstr>
      <vt:lpstr>Exercise: Persona Creation</vt:lpstr>
      <vt:lpstr>Example: Rohit’s Idea</vt:lpstr>
      <vt:lpstr>Problem Statement</vt:lpstr>
      <vt:lpstr>Your Turn</vt:lpstr>
      <vt:lpstr>Inspiration</vt:lpstr>
      <vt:lpstr>Your Turn</vt:lpstr>
      <vt:lpstr>Customer Definition</vt:lpstr>
      <vt:lpstr>Rohit’s Customer Definition</vt:lpstr>
      <vt:lpstr>Your Turn</vt:lpstr>
      <vt:lpstr>Your Turn</vt:lpstr>
      <vt:lpstr>Customer Personas</vt:lpstr>
      <vt:lpstr>Rohit’s customer persona</vt:lpstr>
      <vt:lpstr>Your Turn</vt:lpstr>
      <vt:lpstr>User Narrative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Activity</dc:title>
  <dc:creator>Priya Vashisth</dc:creator>
  <cp:lastModifiedBy>Priya Vashisth</cp:lastModifiedBy>
  <cp:revision>24</cp:revision>
  <dcterms:created xsi:type="dcterms:W3CDTF">2020-10-16T02:23:28Z</dcterms:created>
  <dcterms:modified xsi:type="dcterms:W3CDTF">2021-08-25T06:47:36Z</dcterms:modified>
</cp:coreProperties>
</file>