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7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1B26D-FEEF-83A7-A74A-7112FB0A6433}" name="Schweizer Miguel Angel" initials="SMA" userId="S::schwm31@bfh.ch::b0083e35-90f1-4782-9cb6-0dc45beba4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10.01.24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+mn-lt"/>
              </a:rPr>
              <a:t>https://</a:t>
            </a:r>
            <a:r>
              <a:rPr lang="en-GB" sz="1200" dirty="0" err="1">
                <a:latin typeface="+mn-lt"/>
              </a:rPr>
              <a:t>www.zdnet.com</a:t>
            </a:r>
            <a:r>
              <a:rPr lang="en-GB" sz="1200" dirty="0">
                <a:latin typeface="+mn-lt"/>
              </a:rPr>
              <a:t>/a/</a:t>
            </a:r>
            <a:r>
              <a:rPr lang="en-GB" sz="1200" dirty="0" err="1">
                <a:latin typeface="+mn-lt"/>
              </a:rPr>
              <a:t>img</a:t>
            </a:r>
            <a:r>
              <a:rPr lang="en-GB" sz="1200" dirty="0">
                <a:latin typeface="+mn-lt"/>
              </a:rPr>
              <a:t>/resize/54a8df488b3da3a9d0956a6a90a167da17372df9/2023/10/04/5fcc0bbf-b43e-4c1a-a58e-916cd9ddb63d/gettyimages-913017298.jpg?auto=</a:t>
            </a:r>
            <a:r>
              <a:rPr lang="en-GB" sz="1200" dirty="0" err="1">
                <a:latin typeface="+mn-lt"/>
              </a:rPr>
              <a:t>webp&amp;width</a:t>
            </a:r>
            <a:r>
              <a:rPr lang="en-GB" sz="1200" dirty="0">
                <a:latin typeface="+mn-lt"/>
              </a:rPr>
              <a:t>=1280</a:t>
            </a:r>
            <a:endParaRPr lang="en-CH" sz="1200" dirty="0">
              <a:latin typeface="+mn-lt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BFH-Card: </a:t>
            </a:r>
            <a:r>
              <a:rPr lang="en-GB" dirty="0"/>
              <a:t>https://</a:t>
            </a:r>
            <a:r>
              <a:rPr lang="en-GB" dirty="0" err="1"/>
              <a:t>mmbe.ch</a:t>
            </a:r>
            <a:r>
              <a:rPr lang="en-GB" dirty="0"/>
              <a:t>/</a:t>
            </a:r>
            <a:r>
              <a:rPr lang="en-GB" dirty="0" err="1"/>
              <a:t>wspx</a:t>
            </a:r>
            <a:r>
              <a:rPr lang="en-GB" dirty="0"/>
              <a:t>/site/assets/files/1600/bfh-card_kur.405x0-is.jpg</a:t>
            </a:r>
          </a:p>
          <a:p>
            <a:r>
              <a:rPr lang="en-GB" dirty="0"/>
              <a:t>C</a:t>
            </a:r>
            <a:r>
              <a:rPr lang="en-CH" dirty="0"/>
              <a:t>inema: </a:t>
            </a:r>
            <a:r>
              <a:rPr lang="en-GB" dirty="0"/>
              <a:t>https://</a:t>
            </a:r>
            <a:r>
              <a:rPr lang="en-GB" dirty="0" err="1"/>
              <a:t>www.kindpng.com</a:t>
            </a:r>
            <a:r>
              <a:rPr lang="en-GB" dirty="0"/>
              <a:t>/</a:t>
            </a:r>
            <a:r>
              <a:rPr lang="en-GB" dirty="0" err="1"/>
              <a:t>picc</a:t>
            </a:r>
            <a:r>
              <a:rPr lang="en-GB" dirty="0"/>
              <a:t>/m/346-3466294_vector-illustration-of-cinema-movie-theatre-or-theater.png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4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IETF-Logo:</a:t>
            </a:r>
            <a:r>
              <a:rPr lang="en-GB" dirty="0"/>
              <a:t>https://</a:t>
            </a:r>
            <a:r>
              <a:rPr lang="en-GB" dirty="0" err="1"/>
              <a:t>thenew.org</a:t>
            </a:r>
            <a:r>
              <a:rPr lang="en-GB" dirty="0"/>
              <a:t>/app/uploads/2021/05/</a:t>
            </a:r>
            <a:r>
              <a:rPr lang="en-GB" dirty="0" err="1"/>
              <a:t>ietf-logo.original.png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5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roblem: </a:t>
            </a:r>
            <a:r>
              <a:rPr lang="en-GB" dirty="0"/>
              <a:t>https://</a:t>
            </a:r>
            <a:r>
              <a:rPr lang="en-GB" dirty="0" err="1"/>
              <a:t>cdn</a:t>
            </a:r>
            <a:r>
              <a:rPr lang="en-GB" dirty="0"/>
              <a:t>-icons-</a:t>
            </a:r>
            <a:r>
              <a:rPr lang="en-GB" dirty="0" err="1"/>
              <a:t>png.flaticon.com</a:t>
            </a:r>
            <a:r>
              <a:rPr lang="en-GB" dirty="0"/>
              <a:t>/512/7910/7910705.png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3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www.slideteam.net</a:t>
            </a:r>
            <a:r>
              <a:rPr lang="en-GB" dirty="0"/>
              <a:t>/media/</a:t>
            </a:r>
            <a:r>
              <a:rPr lang="en-GB" dirty="0" err="1"/>
              <a:t>catalog</a:t>
            </a:r>
            <a:r>
              <a:rPr lang="en-GB" dirty="0"/>
              <a:t>/product/cache/1280x720/q/u/question_ppt_powerpoint_presentation_file_pictures_Slide01.jpg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cfrg-bbs-signatu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Theory </a:t>
            </a:r>
            <a:r>
              <a:rPr lang="de-CH" dirty="0" err="1"/>
              <a:t>to</a:t>
            </a:r>
            <a:r>
              <a:rPr lang="de-CH" dirty="0"/>
              <a:t> Implementation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BBS </a:t>
            </a:r>
            <a:r>
              <a:rPr lang="de-CH" dirty="0" err="1"/>
              <a:t>Signature</a:t>
            </a:r>
            <a:r>
              <a:rPr lang="de-CH" dirty="0"/>
              <a:t> Scheme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Presentation</a:t>
            </a:r>
            <a:r>
              <a:rPr lang="de-CH" dirty="0"/>
              <a:t> Project 2 BTI3041</a:t>
            </a:r>
          </a:p>
        </p:txBody>
      </p:sp>
      <p:pic>
        <p:nvPicPr>
          <p:cNvPr id="7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F3169502-A14E-E586-614D-EBC11B0EF4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7600" b="17600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Advanced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A lot of mistakes in the draft</a:t>
            </a:r>
          </a:p>
          <a:p>
            <a:r>
              <a:rPr lang="en-CH" dirty="0"/>
              <a:t>MCL library</a:t>
            </a:r>
          </a:p>
          <a:p>
            <a:r>
              <a:rPr lang="en-CH" dirty="0"/>
              <a:t>Test Vectors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  <a:endParaRPr lang="de-CH" dirty="0"/>
          </a:p>
        </p:txBody>
      </p:sp>
      <p:pic>
        <p:nvPicPr>
          <p:cNvPr id="3" name="Picture 2" descr="A magnifying glass and a exclamation mark&#10;&#10;Description automatically generated">
            <a:extLst>
              <a:ext uri="{FF2B5EF4-FFF2-40B4-BE49-F238E27FC236}">
                <a16:creationId xmlns:a16="http://schemas.microsoft.com/office/drawing/2014/main" id="{CF0A8955-02AE-6AAD-D96B-8DE7C725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7" y="1699260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YES!</a:t>
            </a:r>
          </a:p>
          <a:p>
            <a:endParaRPr lang="de-CH" dirty="0"/>
          </a:p>
          <a:p>
            <a:r>
              <a:rPr lang="en-CH" dirty="0"/>
              <a:t>Working Java code for the next step -&gt; Bachelor-Thesis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  <a:endParaRPr lang="de-CH" dirty="0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715D07BF-899B-2DD2-4861-51EFBAF8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37" y="13763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453662"/>
            <a:ext cx="11306174" cy="3423138"/>
          </a:xfrm>
        </p:spPr>
        <p:txBody>
          <a:bodyPr/>
          <a:lstStyle/>
          <a:p>
            <a:pPr algn="ctr"/>
            <a:r>
              <a:rPr lang="en-CH" sz="8000" dirty="0"/>
              <a:t>Thank you for listening!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417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Implement the Identity Foundation BBS Signature Scheme Draft Pseudocode into Java code</a:t>
            </a:r>
          </a:p>
          <a:p>
            <a:r>
              <a:rPr lang="en-CH" dirty="0"/>
              <a:t>Understanding :</a:t>
            </a:r>
          </a:p>
          <a:p>
            <a:pPr lvl="1"/>
            <a:r>
              <a:rPr lang="en-CH" dirty="0"/>
              <a:t>Elliptic curves</a:t>
            </a:r>
          </a:p>
          <a:p>
            <a:pPr lvl="1"/>
            <a:r>
              <a:rPr lang="en-CH" dirty="0"/>
              <a:t>Pairings</a:t>
            </a:r>
          </a:p>
          <a:p>
            <a:pPr lvl="1"/>
            <a:r>
              <a:rPr lang="en-CH" dirty="0"/>
              <a:t>Why BBS?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Taks</a:t>
            </a:r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BFH Card -&gt; Verified if valid when purchasing something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Picture 2" descr="A close-up of a person's name card&#10;&#10;Description automatically generated">
            <a:extLst>
              <a:ext uri="{FF2B5EF4-FFF2-40B4-BE49-F238E27FC236}">
                <a16:creationId xmlns:a16="http://schemas.microsoft.com/office/drawing/2014/main" id="{D24A1035-AB5F-CE5D-C7B4-A03D6BF9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27" y="2811780"/>
            <a:ext cx="3050126" cy="1912620"/>
          </a:xfrm>
          <a:prstGeom prst="rect">
            <a:avLst/>
          </a:prstGeom>
        </p:spPr>
      </p:pic>
      <p:pic>
        <p:nvPicPr>
          <p:cNvPr id="9" name="Picture 8" descr="A group of people in front of a cinema&#10;&#10;Description automatically generated">
            <a:extLst>
              <a:ext uri="{FF2B5EF4-FFF2-40B4-BE49-F238E27FC236}">
                <a16:creationId xmlns:a16="http://schemas.microsoft.com/office/drawing/2014/main" id="{C6E97220-2D90-3B0A-8871-2E222EEC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24" y="2275547"/>
            <a:ext cx="3282524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Proof of Posession</a:t>
            </a:r>
          </a:p>
          <a:p>
            <a:r>
              <a:rPr lang="en-CH" dirty="0"/>
              <a:t>Unlinkable Proofs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EBF59-7913-3F13-7206-AA4F1564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570" y="467591"/>
            <a:ext cx="5330307" cy="56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  <a:endParaRPr lang="de-CH" dirty="0"/>
          </a:p>
        </p:txBody>
      </p:sp>
      <p:pic>
        <p:nvPicPr>
          <p:cNvPr id="2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BC3A8DE-95AB-2AE9-4096-CD62F7B4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6" y="1253331"/>
            <a:ext cx="4305340" cy="4351338"/>
          </a:xfrm>
          <a:prstGeom prst="rect">
            <a:avLst/>
          </a:prstGeo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9CD7-4A01-BAF6-850C-5AEC2374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390" y="1253331"/>
            <a:ext cx="37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Polynomials</a:t>
            </a:r>
            <a:endParaRPr lang="de-CH" dirty="0"/>
          </a:p>
        </p:txBody>
      </p:sp>
      <p:pic>
        <p:nvPicPr>
          <p:cNvPr id="6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A61F40-2430-AA80-6C86-1B69E383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317750"/>
            <a:ext cx="1014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i="1" dirty="0" err="1"/>
              <a:t>e</a:t>
            </a:r>
            <a:r>
              <a:rPr lang="de-CH" i="1" dirty="0"/>
              <a:t>(P,Q)</a:t>
            </a:r>
          </a:p>
          <a:p>
            <a:endParaRPr lang="de-CH" i="1" dirty="0"/>
          </a:p>
          <a:p>
            <a:r>
              <a:rPr lang="de-CH" dirty="0" err="1"/>
              <a:t>Bilinearity</a:t>
            </a:r>
            <a:endParaRPr lang="de-CH" dirty="0"/>
          </a:p>
          <a:p>
            <a:endParaRPr lang="de-CH" i="1" dirty="0"/>
          </a:p>
          <a:p>
            <a:r>
              <a:rPr lang="de-CH" dirty="0" err="1"/>
              <a:t>Miller’s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  <a:p>
            <a:r>
              <a:rPr lang="de-CH" dirty="0"/>
              <a:t>Tate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Weil </a:t>
            </a:r>
            <a:r>
              <a:rPr lang="de-CH" dirty="0" err="1"/>
              <a:t>pairing</a:t>
            </a:r>
            <a:endParaRPr lang="de-CH" dirty="0"/>
          </a:p>
          <a:p>
            <a:endParaRPr lang="de-CH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34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IETF BBS Signature Scheme Draft</a:t>
            </a:r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  <a:endParaRPr lang="de-CH" dirty="0"/>
          </a:p>
        </p:txBody>
      </p:sp>
      <p:pic>
        <p:nvPicPr>
          <p:cNvPr id="3" name="Picture 2" descr="A logo with a yellow zigzag and black letters&#10;&#10;Description automatically generated">
            <a:extLst>
              <a:ext uri="{FF2B5EF4-FFF2-40B4-BE49-F238E27FC236}">
                <a16:creationId xmlns:a16="http://schemas.microsoft.com/office/drawing/2014/main" id="{A46BFA52-9F55-1FFC-84D0-053DA631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097" y="2425189"/>
            <a:ext cx="5059680" cy="26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37253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customXml/itemProps3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87</TotalTime>
  <Words>272</Words>
  <Application>Microsoft Macintosh PowerPoint</Application>
  <PresentationFormat>Custom</PresentationFormat>
  <Paragraphs>53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Lucida Sans</vt:lpstr>
      <vt:lpstr>Wingdings 3</vt:lpstr>
      <vt:lpstr>BFH_PPT_Vorlage_16-9</vt:lpstr>
      <vt:lpstr>BBS Signature Scheme</vt:lpstr>
      <vt:lpstr>Taks</vt:lpstr>
      <vt:lpstr>Example</vt:lpstr>
      <vt:lpstr>Why is BBS so fancy?</vt:lpstr>
      <vt:lpstr>BLS12-381</vt:lpstr>
      <vt:lpstr>Polynomials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Signature Scheme</dc:title>
  <dc:creator>Schweizer Miguel Angel</dc:creator>
  <dc:description> </dc:description>
  <cp:lastModifiedBy>Schweizer Miguel Angel</cp:lastModifiedBy>
  <cp:revision>7</cp:revision>
  <cp:lastPrinted>2013-08-23T11:57:04Z</cp:lastPrinted>
  <dcterms:created xsi:type="dcterms:W3CDTF">2024-01-10T15:58:05Z</dcterms:created>
  <dcterms:modified xsi:type="dcterms:W3CDTF">2024-01-10T18:09:22Z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