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8"/>
  </p:notesMasterIdLst>
  <p:sldIdLst>
    <p:sldId id="257" r:id="rId5"/>
    <p:sldId id="260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7" r:id="rId17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3F1B26D-FEEF-83A7-A74A-7112FB0A6433}" name="Schweizer Miguel Angel" initials="SMA" userId="S::schwm31@bfh.ch::b0083e35-90f1-4782-9cb6-0dc45beba4b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647D"/>
    <a:srgbClr val="8CAF82"/>
    <a:srgbClr val="FAC300"/>
    <a:srgbClr val="FAB900"/>
    <a:srgbClr val="FAA500"/>
    <a:srgbClr val="697D91"/>
    <a:srgbClr val="455960"/>
    <a:srgbClr val="4A5B6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66" autoAdjust="0"/>
    <p:restoredTop sz="93174" autoAdjust="0"/>
  </p:normalViewPr>
  <p:slideViewPr>
    <p:cSldViewPr snapToGrid="0" snapToObjects="1">
      <p:cViewPr varScale="1">
        <p:scale>
          <a:sx n="129" d="100"/>
          <a:sy n="129" d="100"/>
        </p:scale>
        <p:origin x="216" y="5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15.01.24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latin typeface="+mn-lt"/>
              </a:rPr>
              <a:t>https://</a:t>
            </a:r>
            <a:r>
              <a:rPr lang="en-GB" sz="1200" dirty="0" err="1">
                <a:latin typeface="+mn-lt"/>
              </a:rPr>
              <a:t>www.zdnet.com</a:t>
            </a:r>
            <a:r>
              <a:rPr lang="en-GB" sz="1200" dirty="0">
                <a:latin typeface="+mn-lt"/>
              </a:rPr>
              <a:t>/a/</a:t>
            </a:r>
            <a:r>
              <a:rPr lang="en-GB" sz="1200" dirty="0" err="1">
                <a:latin typeface="+mn-lt"/>
              </a:rPr>
              <a:t>img</a:t>
            </a:r>
            <a:r>
              <a:rPr lang="en-GB" sz="1200" dirty="0">
                <a:latin typeface="+mn-lt"/>
              </a:rPr>
              <a:t>/resize/54a8df488b3da3a9d0956a6a90a167da17372df9/2023/10/04/5fcc0bbf-b43e-4c1a-a58e-916cd9ddb63d/gettyimages-913017298.jpg?auto=</a:t>
            </a:r>
            <a:r>
              <a:rPr lang="en-GB" sz="1200" dirty="0" err="1">
                <a:latin typeface="+mn-lt"/>
              </a:rPr>
              <a:t>webp&amp;width</a:t>
            </a:r>
            <a:r>
              <a:rPr lang="en-GB" sz="1200" dirty="0">
                <a:latin typeface="+mn-lt"/>
              </a:rPr>
              <a:t>=1280</a:t>
            </a:r>
            <a:endParaRPr lang="en-CH" sz="1200" dirty="0">
              <a:latin typeface="+mn-lt"/>
            </a:endParaRP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1131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BFH-Card: </a:t>
            </a:r>
            <a:r>
              <a:rPr lang="en-GB" dirty="0"/>
              <a:t>https://</a:t>
            </a:r>
            <a:r>
              <a:rPr lang="en-GB" dirty="0" err="1"/>
              <a:t>mmbe.ch</a:t>
            </a:r>
            <a:r>
              <a:rPr lang="en-GB" dirty="0"/>
              <a:t>/</a:t>
            </a:r>
            <a:r>
              <a:rPr lang="en-GB" dirty="0" err="1"/>
              <a:t>wspx</a:t>
            </a:r>
            <a:r>
              <a:rPr lang="en-GB" dirty="0"/>
              <a:t>/site/assets/files/1600/bfh-card_kur.405x0-is.jpg</a:t>
            </a:r>
          </a:p>
          <a:p>
            <a:r>
              <a:rPr lang="en-GB" dirty="0"/>
              <a:t>C</a:t>
            </a:r>
            <a:r>
              <a:rPr lang="en-CH" dirty="0"/>
              <a:t>inema: </a:t>
            </a:r>
            <a:r>
              <a:rPr lang="en-GB" dirty="0"/>
              <a:t>https://</a:t>
            </a:r>
            <a:r>
              <a:rPr lang="en-GB" dirty="0" err="1"/>
              <a:t>www.kindpng.com</a:t>
            </a:r>
            <a:r>
              <a:rPr lang="en-GB" dirty="0"/>
              <a:t>/</a:t>
            </a:r>
            <a:r>
              <a:rPr lang="en-GB" dirty="0" err="1"/>
              <a:t>picc</a:t>
            </a:r>
            <a:r>
              <a:rPr lang="en-GB" dirty="0"/>
              <a:t>/m/346-3466294_vector-illustration-of-cinema-movie-theatre-or-theater.png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745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Public key and secret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2228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2017 Sean Bowe</a:t>
            </a:r>
          </a:p>
          <a:p>
            <a:r>
              <a:rPr lang="en-GB" dirty="0"/>
              <a:t>P</a:t>
            </a:r>
            <a:r>
              <a:rPr lang="en-CH" dirty="0"/>
              <a:t>airing-firenldy curve -&gt; efficient for Digital signatures</a:t>
            </a:r>
          </a:p>
          <a:p>
            <a:r>
              <a:rPr lang="en-CH" dirty="0"/>
              <a:t>Baretto, Lynn and Scott</a:t>
            </a:r>
          </a:p>
          <a:p>
            <a:r>
              <a:rPr lang="en-CH" dirty="0"/>
              <a:t>12 -&gt; embedding degree , 381 bits size of the field mod 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974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Rechenregeln für polynome -&gt; BLS12-381 Kurve in G_2 wurde dies gebraucht</a:t>
            </a:r>
          </a:p>
          <a:p>
            <a:r>
              <a:rPr lang="en-CH" dirty="0"/>
              <a:t>G_2  punkte werden mit polynomen von G_1 Werte für x und y beschrieben</a:t>
            </a:r>
          </a:p>
          <a:p>
            <a:r>
              <a:rPr lang="en-CH" dirty="0"/>
              <a:t>Eine kleine Herausforderung</a:t>
            </a:r>
          </a:p>
          <a:p>
            <a:endParaRPr lang="en-CH" dirty="0"/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918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IETF-Logo:</a:t>
            </a:r>
            <a:r>
              <a:rPr lang="en-GB" dirty="0"/>
              <a:t>https://</a:t>
            </a:r>
            <a:r>
              <a:rPr lang="en-GB" dirty="0" err="1"/>
              <a:t>thenew.org</a:t>
            </a:r>
            <a:r>
              <a:rPr lang="en-GB" dirty="0"/>
              <a:t>/app/uploads/2021/05/</a:t>
            </a:r>
            <a:r>
              <a:rPr lang="en-GB" dirty="0" err="1"/>
              <a:t>ietf-logo.original.png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753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CH" dirty="0"/>
              <a:t>roblem: </a:t>
            </a:r>
            <a:r>
              <a:rPr lang="en-GB" dirty="0"/>
              <a:t>https://</a:t>
            </a:r>
            <a:r>
              <a:rPr lang="en-GB" dirty="0" err="1"/>
              <a:t>cdn</a:t>
            </a:r>
            <a:r>
              <a:rPr lang="en-GB" dirty="0"/>
              <a:t>-icons-</a:t>
            </a:r>
            <a:r>
              <a:rPr lang="en-GB" dirty="0" err="1"/>
              <a:t>png.flaticon.com</a:t>
            </a:r>
            <a:r>
              <a:rPr lang="en-GB" dirty="0"/>
              <a:t>/512/7910/7910705.png</a:t>
            </a:r>
          </a:p>
          <a:p>
            <a:endParaRPr lang="en-GB" dirty="0"/>
          </a:p>
          <a:p>
            <a:r>
              <a:rPr lang="en-GB" dirty="0"/>
              <a:t>War </a:t>
            </a:r>
            <a:r>
              <a:rPr lang="en-GB" dirty="0" err="1"/>
              <a:t>schwierig</a:t>
            </a:r>
            <a:r>
              <a:rPr lang="en-GB" dirty="0"/>
              <a:t> </a:t>
            </a:r>
            <a:r>
              <a:rPr lang="en-GB" dirty="0" err="1"/>
              <a:t>Informationen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finden</a:t>
            </a:r>
            <a:r>
              <a:rPr lang="en-GB" dirty="0"/>
              <a:t> für </a:t>
            </a:r>
            <a:r>
              <a:rPr lang="en-GB" dirty="0" err="1"/>
              <a:t>gewisse</a:t>
            </a:r>
            <a:r>
              <a:rPr lang="en-GB" dirty="0"/>
              <a:t> </a:t>
            </a:r>
            <a:r>
              <a:rPr lang="en-GB" dirty="0" err="1"/>
              <a:t>Themenbereiche</a:t>
            </a:r>
            <a:endParaRPr lang="en-GB" dirty="0"/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3330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Goals for Understanding and main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2628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www.slideteam.net</a:t>
            </a:r>
            <a:r>
              <a:rPr lang="en-GB" dirty="0"/>
              <a:t>/media/</a:t>
            </a:r>
            <a:r>
              <a:rPr lang="en-GB" dirty="0" err="1"/>
              <a:t>catalog</a:t>
            </a:r>
            <a:r>
              <a:rPr lang="en-GB" dirty="0"/>
              <a:t>/product/cache/1280x720/q/u/question_ppt_powerpoint_presentation_file_pictures_Slide01.jpg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451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mit Bild he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4449763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3186" y="317500"/>
            <a:ext cx="2550511" cy="870169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0" y="4449763"/>
            <a:ext cx="12207238" cy="122237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88816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82539"/>
            <a:ext cx="11306174" cy="51463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CH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075B3A6-6DCD-467C-B3B9-D845AAA650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6347013"/>
            <a:ext cx="9072563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249025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BC0020-5A4E-4E7E-8112-8525C911ECC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0850" y="1376363"/>
            <a:ext cx="5508625" cy="40227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4935BA25-EBE1-4D7C-B30F-41097A42AEF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248400" y="1376362"/>
            <a:ext cx="5508625" cy="40227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617F79C-BB35-4B9B-9765-B5F521C8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0" y="1380415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249025" y="1380415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A08CF5-263A-4947-BB68-C590B756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9B5EF5-94CD-49C5-82F5-0D240C4018E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0850" y="2168525"/>
            <a:ext cx="5508625" cy="39973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06C6BB0C-191E-4DD9-ADEA-BB9CACAB21C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48400" y="2168524"/>
            <a:ext cx="5508625" cy="39973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326913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200225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F64B01-81C7-4C98-B7AD-930612B79E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54025" y="2168525"/>
            <a:ext cx="3556000" cy="32305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BDB8EE7-F71B-4F3D-AD80-682B656ED27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325938" y="2168525"/>
            <a:ext cx="3557587" cy="32305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D18D196-860F-4E36-9216-F961856AE49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9438" y="2168525"/>
            <a:ext cx="3557587" cy="32305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592B83A6-5EEE-4354-9E0A-535252DA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2224" y="1376363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325537" y="1376363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98849" y="1376363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F64B01-81C7-4C98-B7AD-930612B79E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54025" y="2168525"/>
            <a:ext cx="3556000" cy="39973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BDB8EE7-F71B-4F3D-AD80-682B656ED27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325938" y="2168525"/>
            <a:ext cx="3557587" cy="39973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D18D196-860F-4E36-9216-F961856AE49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9438" y="2168525"/>
            <a:ext cx="3557587" cy="39973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592B83A6-5EEE-4354-9E0A-535252DA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5624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h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3329247"/>
            <a:ext cx="11299825" cy="2560319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30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2A3D88F4-3C44-416E-8339-A22B29F8DCED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5884" y="1201189"/>
            <a:ext cx="11051482" cy="2083797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None/>
              <a:defRPr sz="14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45307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097281"/>
            <a:ext cx="11249025" cy="2830484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spcBef>
                <a:spcPts val="0"/>
              </a:spcBef>
              <a:buNone/>
              <a:defRPr sz="3200" b="0" i="0">
                <a:solidFill>
                  <a:srgbClr val="8CAF82"/>
                </a:solidFill>
                <a:latin typeface="Georgia" panose="02040502050405020303" pitchFamily="18" charset="0"/>
                <a:cs typeface="Georgia" panose="02040502050405020303" pitchFamily="18" charset="0"/>
              </a:defRPr>
            </a:lvl1pPr>
            <a:lvl2pPr marL="0" indent="0">
              <a:spcBef>
                <a:spcPts val="0"/>
              </a:spcBef>
              <a:buClrTx/>
              <a:buFontTx/>
              <a:buNone/>
              <a:defRPr sz="3200" b="0">
                <a:solidFill>
                  <a:srgbClr val="8CAF82"/>
                </a:solidFill>
                <a:latin typeface="Georgia" panose="02040502050405020303" pitchFamily="18" charset="0"/>
              </a:defRPr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Text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2A3D88F4-3C44-416E-8339-A22B29F8DCED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450850" y="4006734"/>
            <a:ext cx="11255375" cy="1566949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Autor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213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 mit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4355868"/>
            <a:ext cx="550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249025" y="4355868"/>
            <a:ext cx="550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5EC5F02-E049-44D7-AF09-096D83385327}"/>
              </a:ext>
            </a:extLst>
          </p:cNvPr>
          <p:cNvSpPr/>
          <p:nvPr userDrawn="1"/>
        </p:nvSpPr>
        <p:spPr>
          <a:xfrm>
            <a:off x="456226" y="4106487"/>
            <a:ext cx="550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AE5187A-FFCB-4C33-86A6-D8C2BFFF8B6B}"/>
              </a:ext>
            </a:extLst>
          </p:cNvPr>
          <p:cNvSpPr/>
          <p:nvPr userDrawn="1"/>
        </p:nvSpPr>
        <p:spPr>
          <a:xfrm>
            <a:off x="6249025" y="4106487"/>
            <a:ext cx="550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13C15971-8AAD-4C4A-872E-B71C36BF02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6226" y="1438102"/>
            <a:ext cx="5508001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E2676283-FFF0-4D2B-95AA-9FD33EADC6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9024" y="1438102"/>
            <a:ext cx="5508001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2F9F81B-D5CF-4B09-990D-01371D91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8565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B50D9A4-4B03-4410-9017-78E09E000AC4}" type="slidenum">
              <a:rPr lang="de-CH" smtClean="0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DEA3E8DD-B869-4872-9E5E-D7638858FB85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456226" y="4355868"/>
            <a:ext cx="35568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07648B6C-7DD3-4170-9CB8-01C7235079F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200224" y="4355868"/>
            <a:ext cx="35568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A1D57F0A-2F51-4B66-A590-F3965B06959C}"/>
              </a:ext>
            </a:extLst>
          </p:cNvPr>
          <p:cNvSpPr/>
          <p:nvPr userDrawn="1"/>
        </p:nvSpPr>
        <p:spPr>
          <a:xfrm>
            <a:off x="456226" y="4106487"/>
            <a:ext cx="35568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0BDF737F-1596-4573-A435-B5BA40D519D9}"/>
              </a:ext>
            </a:extLst>
          </p:cNvPr>
          <p:cNvSpPr/>
          <p:nvPr userDrawn="1"/>
        </p:nvSpPr>
        <p:spPr>
          <a:xfrm>
            <a:off x="8200224" y="4106487"/>
            <a:ext cx="3556801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893442A3-CE33-46C0-A18B-D18C070CBFB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56226" y="1438102"/>
            <a:ext cx="3556801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51FB2453-80BA-4C27-A3FA-F17223AF5D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00224" y="1438102"/>
            <a:ext cx="3556802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48C409BF-FC71-4809-A5D6-3038577EA628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4328225" y="4355868"/>
            <a:ext cx="35568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ECEE718E-8038-4A79-9DDF-AE6210425CB5}"/>
              </a:ext>
            </a:extLst>
          </p:cNvPr>
          <p:cNvSpPr/>
          <p:nvPr userDrawn="1"/>
        </p:nvSpPr>
        <p:spPr>
          <a:xfrm>
            <a:off x="4328225" y="4106487"/>
            <a:ext cx="3556801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0E9B9157-7EB2-4A30-9136-318F7B17B60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28225" y="1438102"/>
            <a:ext cx="3556802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BE7B7F-778E-4BC6-8EE5-8544E23F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2471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Bilder mit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4350325"/>
            <a:ext cx="26280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226094" y="4350325"/>
            <a:ext cx="262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5EC5F02-E049-44D7-AF09-096D83385327}"/>
              </a:ext>
            </a:extLst>
          </p:cNvPr>
          <p:cNvSpPr/>
          <p:nvPr userDrawn="1"/>
        </p:nvSpPr>
        <p:spPr>
          <a:xfrm>
            <a:off x="456226" y="4106487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AE5187A-FFCB-4C33-86A6-D8C2BFFF8B6B}"/>
              </a:ext>
            </a:extLst>
          </p:cNvPr>
          <p:cNvSpPr/>
          <p:nvPr userDrawn="1"/>
        </p:nvSpPr>
        <p:spPr>
          <a:xfrm>
            <a:off x="6226092" y="4106487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13C15971-8AAD-4C4A-872E-B71C36BF02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6227" y="1438101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E2676283-FFF0-4D2B-95AA-9FD33EADC6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38093" y="1438101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F7D33F10-5DC8-4FC0-91A6-3C8336B8E9D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347160" y="1438101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D4053D7F-50D0-44A2-8A3D-6682277C2B3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29025" y="1437975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A4E87FF6-93B0-4457-9EA7-254201BB91A8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3341160" y="4350325"/>
            <a:ext cx="26280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5B3A9CF-ED8F-40AD-9029-91C5177D64B2}"/>
              </a:ext>
            </a:extLst>
          </p:cNvPr>
          <p:cNvSpPr/>
          <p:nvPr userDrawn="1"/>
        </p:nvSpPr>
        <p:spPr>
          <a:xfrm>
            <a:off x="3341159" y="4106487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FAED3DAD-2180-449E-9F43-9E0A173E19D2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9111026" y="4350199"/>
            <a:ext cx="262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6254F82-3306-42A7-9C4D-5A0C7458C1B0}"/>
              </a:ext>
            </a:extLst>
          </p:cNvPr>
          <p:cNvSpPr/>
          <p:nvPr userDrawn="1"/>
        </p:nvSpPr>
        <p:spPr>
          <a:xfrm>
            <a:off x="9111026" y="4106361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0EF4DF-390E-4299-9BA3-7589C273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7586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mit Bild dunk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4449763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7" name="Abgerundetes Rechteck 6"/>
          <p:cNvSpPr/>
          <p:nvPr/>
        </p:nvSpPr>
        <p:spPr>
          <a:xfrm>
            <a:off x="0" y="4449763"/>
            <a:ext cx="12207238" cy="122237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88816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82539"/>
            <a:ext cx="11306174" cy="51463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0267" y="317500"/>
            <a:ext cx="2553431" cy="87912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1699D6F-C113-4BC3-8B74-D0FBF5CCB0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6347013"/>
            <a:ext cx="9072563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68369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ohne 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143027F-7246-4F86-A6AD-7473302EFCE0}"/>
              </a:ext>
            </a:extLst>
          </p:cNvPr>
          <p:cNvSpPr/>
          <p:nvPr userDrawn="1"/>
        </p:nvSpPr>
        <p:spPr>
          <a:xfrm>
            <a:off x="0" y="0"/>
            <a:ext cx="12207875" cy="5456068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Abgerundetes Rechteck 6"/>
          <p:cNvSpPr/>
          <p:nvPr/>
        </p:nvSpPr>
        <p:spPr>
          <a:xfrm>
            <a:off x="0" y="5456068"/>
            <a:ext cx="12207238" cy="12223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0850" y="3089309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0" y="2483032"/>
            <a:ext cx="11306174" cy="514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CH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47E56EC-23CC-4141-B40F-46996694D7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9805" y="317500"/>
            <a:ext cx="2557272" cy="879348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2E70F1A-AD8D-4F8F-9AE2-1A76A8008E0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6347013"/>
            <a:ext cx="9072563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7929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 (mit Bild he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6858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0267" y="317500"/>
            <a:ext cx="2553431" cy="87912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16E4CDC4-4424-4700-993B-3839864CB1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0796" y="3182956"/>
            <a:ext cx="9376933" cy="2054969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593344" y="3973698"/>
            <a:ext cx="9057632" cy="86216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44" y="3352801"/>
            <a:ext cx="9057632" cy="52019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CH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08FCAF1-F20B-4C9B-AE65-F4B72D3CB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3344" y="4889223"/>
            <a:ext cx="9057632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296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 (mit Bild dunk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6858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16E4CDC4-4424-4700-993B-3839864CB1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0796" y="3182956"/>
            <a:ext cx="9376933" cy="2054969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593344" y="3973698"/>
            <a:ext cx="9057632" cy="86216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44" y="3352801"/>
            <a:ext cx="9057632" cy="52019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0267" y="317500"/>
            <a:ext cx="2553431" cy="879122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C73C925-6F67-41AD-8B48-77A6CAB23C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3344" y="4889223"/>
            <a:ext cx="9057632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80569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seite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143027F-7246-4F86-A6AD-7473302EFCE0}"/>
              </a:ext>
            </a:extLst>
          </p:cNvPr>
          <p:cNvSpPr/>
          <p:nvPr userDrawn="1"/>
        </p:nvSpPr>
        <p:spPr>
          <a:xfrm>
            <a:off x="0" y="0"/>
            <a:ext cx="12207875" cy="44497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4B647D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0850" y="2483773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0" y="1877496"/>
            <a:ext cx="11306174" cy="514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CH" dirty="0"/>
          </a:p>
        </p:txBody>
      </p:sp>
      <p:sp>
        <p:nvSpPr>
          <p:cNvPr id="10" name="Abgerundetes Rechteck 6">
            <a:extLst>
              <a:ext uri="{FF2B5EF4-FFF2-40B4-BE49-F238E27FC236}">
                <a16:creationId xmlns:a16="http://schemas.microsoft.com/office/drawing/2014/main" id="{6155990B-78C7-4DA0-B1E7-76D1A83E0123}"/>
              </a:ext>
            </a:extLst>
          </p:cNvPr>
          <p:cNvSpPr/>
          <p:nvPr userDrawn="1"/>
        </p:nvSpPr>
        <p:spPr>
          <a:xfrm>
            <a:off x="0" y="4449763"/>
            <a:ext cx="12207238" cy="122237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5E32F2A-681B-4A65-A2CF-F3289104E9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4B647D"/>
                </a:solidFill>
              </a:defRPr>
            </a:lvl1pPr>
          </a:lstStyle>
          <a:p>
            <a:pPr>
              <a:defRPr/>
            </a:pPr>
            <a:fld id="{B7BACB64-ACD3-4495-9A64-936FBCA468A7}" type="slidenum">
              <a:rPr lang="de-CH" smtClean="0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5" name="Textfeld 15">
            <a:extLst>
              <a:ext uri="{FF2B5EF4-FFF2-40B4-BE49-F238E27FC236}">
                <a16:creationId xmlns:a16="http://schemas.microsoft.com/office/drawing/2014/main" id="{3455541A-D1CF-4483-A637-480F287F74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chemeClr val="tx2"/>
              </a:solidFill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918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mit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207875" cy="6858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0" rIns="72000" bIns="1800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in den Platzhalter ziehen und bei Bedarf in den Hintergrund stellen.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00AA4B-37D2-4481-BCF3-2E414DEA21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0796" y="3182956"/>
            <a:ext cx="9386888" cy="2743200"/>
          </a:xfrm>
          <a:blipFill>
            <a:blip r:embed="rId2"/>
            <a:stretch>
              <a:fillRect/>
            </a:stretch>
          </a:blipFill>
        </p:spPr>
        <p:txBody>
          <a:bodyPr lIns="144000" tIns="216000" rIns="144000" bIns="14400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53682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A155BAD-5C25-40A7-8727-1B1E570D77E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D617E98-5641-4B2D-A638-1322515D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0" y="1376362"/>
            <a:ext cx="11312525" cy="495637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C449D1-1247-49B8-8578-3105EE32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C75B05-03A1-469D-8437-A6AA010E720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0850" y="2168525"/>
            <a:ext cx="11306175" cy="39973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chemeClr val="tx2"/>
              </a:solidFill>
              <a:latin typeface="Lucida Sans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3001962" cy="30797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400" smtClean="0">
                <a:solidFill>
                  <a:schemeClr val="tx2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 smtClean="0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D9E8CA3-FB48-4D66-A23F-18A4D3D38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1" y="390574"/>
            <a:ext cx="11306174" cy="5146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C8B1AA-41BC-42FB-B837-09FDD1BA9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50" y="1376362"/>
            <a:ext cx="11306175" cy="47894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65" r:id="rId2"/>
    <p:sldLayoutId id="2147483867" r:id="rId3"/>
    <p:sldLayoutId id="2147483869" r:id="rId4"/>
    <p:sldLayoutId id="2147483870" r:id="rId5"/>
    <p:sldLayoutId id="2147483868" r:id="rId6"/>
    <p:sldLayoutId id="2147483871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64" r:id="rId13"/>
    <p:sldLayoutId id="2147483862" r:id="rId14"/>
    <p:sldLayoutId id="2147483863" r:id="rId15"/>
    <p:sldLayoutId id="2147483861" r:id="rId16"/>
    <p:sldLayoutId id="2147483860" r:id="rId17"/>
    <p:sldLayoutId id="2147483859" r:id="rId18"/>
    <p:sldLayoutId id="2147483850" r:id="rId19"/>
  </p:sldLayoutIdLst>
  <p:hf sldNum="0"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66700" marR="0" indent="-26670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538163" marR="0" indent="-271463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808038" marR="0" indent="-269875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074738" marR="0" indent="-26670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346200" marR="0" indent="-271463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4" userDrawn="1">
          <p15:clr>
            <a:srgbClr val="F26B43"/>
          </p15:clr>
        </p15:guide>
        <p15:guide id="2" pos="284" userDrawn="1">
          <p15:clr>
            <a:srgbClr val="F26B43"/>
          </p15:clr>
        </p15:guide>
        <p15:guide id="3" orient="horz" pos="867" userDrawn="1">
          <p15:clr>
            <a:srgbClr val="F26B43"/>
          </p15:clr>
        </p15:guide>
        <p15:guide id="4" pos="7406" userDrawn="1">
          <p15:clr>
            <a:srgbClr val="F26B43"/>
          </p15:clr>
        </p15:guide>
        <p15:guide id="5" orient="horz" pos="1366" userDrawn="1">
          <p15:clr>
            <a:srgbClr val="F26B43"/>
          </p15:clr>
        </p15:guide>
        <p15:guide id="6" pos="3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irtf-cfrg-bbs-signature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3">
            <a:extLst>
              <a:ext uri="{FF2B5EF4-FFF2-40B4-BE49-F238E27FC236}">
                <a16:creationId xmlns:a16="http://schemas.microsoft.com/office/drawing/2014/main" id="{1C84086E-A3AA-4947-9BBF-96BE7EAEE6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From</a:t>
            </a:r>
            <a:r>
              <a:rPr lang="de-CH" dirty="0"/>
              <a:t> Theory </a:t>
            </a:r>
            <a:r>
              <a:rPr lang="de-CH" dirty="0" err="1"/>
              <a:t>to</a:t>
            </a:r>
            <a:r>
              <a:rPr lang="de-CH" dirty="0"/>
              <a:t> Implementation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8F5F793-8F25-428D-B24B-939B85C8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BBS </a:t>
            </a:r>
            <a:r>
              <a:rPr lang="de-CH" dirty="0" err="1"/>
              <a:t>Signature</a:t>
            </a:r>
            <a:r>
              <a:rPr lang="de-CH" dirty="0"/>
              <a:t> Scheme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1018FEE-A21A-4275-A09A-EC50EF32F0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D44DF5C-0E32-43D6-8725-8ADC03821E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Presentation</a:t>
            </a:r>
            <a:r>
              <a:rPr lang="de-CH" dirty="0"/>
              <a:t> Project 2 BTI3041</a:t>
            </a:r>
          </a:p>
        </p:txBody>
      </p:sp>
      <p:pic>
        <p:nvPicPr>
          <p:cNvPr id="7" name="Picture Placeholder 6" descr="A key with a glowing green light&#10;&#10;Description automatically generated">
            <a:extLst>
              <a:ext uri="{FF2B5EF4-FFF2-40B4-BE49-F238E27FC236}">
                <a16:creationId xmlns:a16="http://schemas.microsoft.com/office/drawing/2014/main" id="{F3169502-A14E-E586-614D-EBC11B0EF49A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17600" b="17600"/>
          <a:stretch>
            <a:fillRect/>
          </a:stretch>
        </p:blipFill>
        <p:spPr/>
      </p:pic>
      <p:sp>
        <p:nvSpPr>
          <p:cNvPr id="5" name="Textplatzhalter 9">
            <a:extLst>
              <a:ext uri="{FF2B5EF4-FFF2-40B4-BE49-F238E27FC236}">
                <a16:creationId xmlns:a16="http://schemas.microsoft.com/office/drawing/2014/main" id="{DEBCEA66-E778-C469-5987-EE4A4CA395DB}"/>
              </a:ext>
            </a:extLst>
          </p:cNvPr>
          <p:cNvSpPr txBox="1">
            <a:spLocks/>
          </p:cNvSpPr>
          <p:nvPr/>
        </p:nvSpPr>
        <p:spPr>
          <a:xfrm>
            <a:off x="457200" y="5682220"/>
            <a:ext cx="9072563" cy="2330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9388" marR="0" indent="-179388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400" kern="1200" baseline="0">
                <a:solidFill>
                  <a:schemeClr val="tx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38163" marR="0" indent="-271463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22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808038" marR="0" indent="-269875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22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74738" marR="0" indent="-2667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22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46200" marR="0" indent="-271463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22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dirty="0"/>
              <a:t>Joël Gabriel Robles Gasser &amp; Miguel Angel Schweizer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CH" dirty="0"/>
              <a:t>Difficult Research</a:t>
            </a:r>
          </a:p>
          <a:p>
            <a:r>
              <a:rPr lang="en-CH" dirty="0"/>
              <a:t>Advanced Mathematics</a:t>
            </a:r>
          </a:p>
          <a:p>
            <a:r>
              <a:rPr lang="en-CH" dirty="0"/>
              <a:t>Constant change of the draft</a:t>
            </a:r>
          </a:p>
          <a:p>
            <a:r>
              <a:rPr lang="en-CH" dirty="0"/>
              <a:t>Some mistakes in the draft</a:t>
            </a:r>
          </a:p>
          <a:p>
            <a:r>
              <a:rPr lang="en-CH" dirty="0"/>
              <a:t>MCL library</a:t>
            </a:r>
          </a:p>
          <a:p>
            <a:r>
              <a:rPr lang="en-CH" dirty="0"/>
              <a:t>Test Vectors</a:t>
            </a:r>
          </a:p>
          <a:p>
            <a:endParaRPr lang="en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Encountered Problems</a:t>
            </a:r>
            <a:endParaRPr lang="de-CH" dirty="0"/>
          </a:p>
        </p:txBody>
      </p:sp>
      <p:pic>
        <p:nvPicPr>
          <p:cNvPr id="3" name="Picture 2" descr="A magnifying glass and a exclamation mark&#10;&#10;Description automatically generated">
            <a:extLst>
              <a:ext uri="{FF2B5EF4-FFF2-40B4-BE49-F238E27FC236}">
                <a16:creationId xmlns:a16="http://schemas.microsoft.com/office/drawing/2014/main" id="{CF0A8955-02AE-6AAD-D96B-8DE7C725C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057" y="1699260"/>
            <a:ext cx="3459480" cy="345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99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CH" dirty="0" err="1"/>
              <a:t>Implemented</a:t>
            </a:r>
            <a:r>
              <a:rPr lang="de-CH" dirty="0"/>
              <a:t> Java code:</a:t>
            </a:r>
          </a:p>
          <a:p>
            <a:pPr lvl="1"/>
            <a:r>
              <a:rPr lang="de-CH" dirty="0"/>
              <a:t>YES!</a:t>
            </a:r>
          </a:p>
          <a:p>
            <a:pPr lvl="1"/>
            <a:endParaRPr lang="de-CH" dirty="0"/>
          </a:p>
          <a:p>
            <a:r>
              <a:rPr lang="de-CH" dirty="0"/>
              <a:t>Understanding:</a:t>
            </a:r>
          </a:p>
          <a:p>
            <a:pPr lvl="1"/>
            <a:r>
              <a:rPr lang="de-CH" dirty="0"/>
              <a:t>YES!</a:t>
            </a:r>
          </a:p>
          <a:p>
            <a:endParaRPr lang="de-CH" dirty="0"/>
          </a:p>
          <a:p>
            <a:r>
              <a:rPr lang="en-CH" dirty="0"/>
              <a:t>Working Java code for the next step -&gt; Bachelor-Thesis</a:t>
            </a:r>
          </a:p>
          <a:p>
            <a:endParaRPr lang="en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Is the goal achieved?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6396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Questions</a:t>
            </a:r>
            <a:endParaRPr lang="de-CH" dirty="0"/>
          </a:p>
        </p:txBody>
      </p:sp>
      <p:pic>
        <p:nvPicPr>
          <p:cNvPr id="3" name="Picture 2" descr="A blue question mark and black text&#10;&#10;Description automatically generated">
            <a:extLst>
              <a:ext uri="{FF2B5EF4-FFF2-40B4-BE49-F238E27FC236}">
                <a16:creationId xmlns:a16="http://schemas.microsoft.com/office/drawing/2014/main" id="{715D07BF-899B-2DD2-4861-51EFBAF84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737" y="1376362"/>
            <a:ext cx="77724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32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C800969-69B2-43FE-ABCB-C80C7DEC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0" y="1453662"/>
            <a:ext cx="11306174" cy="3423138"/>
          </a:xfrm>
        </p:spPr>
        <p:txBody>
          <a:bodyPr/>
          <a:lstStyle/>
          <a:p>
            <a:pPr algn="ctr"/>
            <a:r>
              <a:rPr lang="en-CH" sz="8000" dirty="0"/>
              <a:t>Thank you for listening!</a:t>
            </a:r>
            <a:endParaRPr lang="de-CH" sz="4400" dirty="0"/>
          </a:p>
        </p:txBody>
      </p:sp>
    </p:spTree>
    <p:extLst>
      <p:ext uri="{BB962C8B-B14F-4D97-AF65-F5344CB8AC3E}">
        <p14:creationId xmlns:p14="http://schemas.microsoft.com/office/powerpoint/2010/main" val="241722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CH" dirty="0"/>
              <a:t>Understanding :</a:t>
            </a:r>
          </a:p>
          <a:p>
            <a:pPr lvl="1"/>
            <a:r>
              <a:rPr lang="en-CH" dirty="0"/>
              <a:t>Elliptic curves</a:t>
            </a:r>
          </a:p>
          <a:p>
            <a:pPr lvl="1"/>
            <a:r>
              <a:rPr lang="en-CH" dirty="0"/>
              <a:t>Pairings</a:t>
            </a:r>
          </a:p>
          <a:p>
            <a:pPr lvl="1"/>
            <a:r>
              <a:rPr lang="en-CH" dirty="0"/>
              <a:t>Why BBS?</a:t>
            </a:r>
          </a:p>
          <a:p>
            <a:endParaRPr lang="de-CH" dirty="0"/>
          </a:p>
          <a:p>
            <a:r>
              <a:rPr lang="en-CH" dirty="0"/>
              <a:t>Implement the IETF BBS Signature Scheme Draft Pseudocode into Java code</a:t>
            </a:r>
          </a:p>
          <a:p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CH" dirty="0"/>
              <a:t>BFH Card -&gt; Verified if valid when purchasing something</a:t>
            </a:r>
          </a:p>
          <a:p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Example</a:t>
            </a:r>
            <a:endParaRPr lang="de-CH" dirty="0"/>
          </a:p>
        </p:txBody>
      </p:sp>
      <p:pic>
        <p:nvPicPr>
          <p:cNvPr id="3" name="Picture 2" descr="A close-up of a person's name card&#10;&#10;Description automatically generated">
            <a:extLst>
              <a:ext uri="{FF2B5EF4-FFF2-40B4-BE49-F238E27FC236}">
                <a16:creationId xmlns:a16="http://schemas.microsoft.com/office/drawing/2014/main" id="{D24A1035-AB5F-CE5D-C7B4-A03D6BF9E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927" y="2811780"/>
            <a:ext cx="3050126" cy="1912620"/>
          </a:xfrm>
          <a:prstGeom prst="rect">
            <a:avLst/>
          </a:prstGeom>
        </p:spPr>
      </p:pic>
      <p:pic>
        <p:nvPicPr>
          <p:cNvPr id="9" name="Picture 8" descr="A group of people in front of a cinema&#10;&#10;Description automatically generated">
            <a:extLst>
              <a:ext uri="{FF2B5EF4-FFF2-40B4-BE49-F238E27FC236}">
                <a16:creationId xmlns:a16="http://schemas.microsoft.com/office/drawing/2014/main" id="{C6E97220-2D90-3B0A-8871-2E222EEC8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424" y="2275547"/>
            <a:ext cx="3282524" cy="297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01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CH" dirty="0"/>
              <a:t>Verifiable Credentials</a:t>
            </a:r>
          </a:p>
          <a:p>
            <a:r>
              <a:rPr lang="en-CH" dirty="0"/>
              <a:t>Selective Disclosure</a:t>
            </a:r>
          </a:p>
          <a:p>
            <a:r>
              <a:rPr lang="en-CH" dirty="0"/>
              <a:t>Proof of Posession</a:t>
            </a:r>
          </a:p>
          <a:p>
            <a:r>
              <a:rPr lang="en-CH" dirty="0"/>
              <a:t>Unlinkable Proofs</a:t>
            </a:r>
          </a:p>
          <a:p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Why is BBS so fancy?</a:t>
            </a:r>
            <a:endParaRPr lang="de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42420A-60A6-BDA1-4754-FD8EE0AFB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326" y="-89452"/>
            <a:ext cx="5783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6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BLS12-381</a:t>
            </a:r>
            <a:endParaRPr lang="de-CH" dirty="0"/>
          </a:p>
        </p:txBody>
      </p:sp>
      <p:pic>
        <p:nvPicPr>
          <p:cNvPr id="2" name="Content Placeholder 4" descr="A graph of a function&#10;&#10;Description automatically generated">
            <a:extLst>
              <a:ext uri="{FF2B5EF4-FFF2-40B4-BE49-F238E27FC236}">
                <a16:creationId xmlns:a16="http://schemas.microsoft.com/office/drawing/2014/main" id="{4BC3A8DE-95AB-2AE9-4096-CD62F7B46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46" y="1253331"/>
            <a:ext cx="4305340" cy="4351338"/>
          </a:xfrm>
          <a:prstGeom prst="rect">
            <a:avLst/>
          </a:prstGeom>
        </p:spPr>
      </p:pic>
      <p:pic>
        <p:nvPicPr>
          <p:cNvPr id="3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DE9CD7-4A01-BAF6-850C-5AEC23744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390" y="1253331"/>
            <a:ext cx="37806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07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Calculations</a:t>
            </a:r>
            <a:endParaRPr lang="de-CH" dirty="0"/>
          </a:p>
        </p:txBody>
      </p:sp>
      <p:pic>
        <p:nvPicPr>
          <p:cNvPr id="6" name="Content Placeholder 4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11A61F40-2430-AA80-6C86-1B69E383A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131" y="4137708"/>
            <a:ext cx="7687585" cy="16837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3E01D8-0E7F-6E5F-490F-0E1DAAA49B73}"/>
              </a:ext>
            </a:extLst>
          </p:cNvPr>
          <p:cNvSpPr txBox="1"/>
          <p:nvPr/>
        </p:nvSpPr>
        <p:spPr>
          <a:xfrm>
            <a:off x="450851" y="1225631"/>
            <a:ext cx="11813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H" sz="2200" dirty="0">
                <a:latin typeface="+mn-lt"/>
              </a:rPr>
              <a:t>Slope: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4BA5F6-39A6-AD20-C777-B42332C338E9}"/>
                  </a:ext>
                </a:extLst>
              </p:cNvPr>
              <p:cNvSpPr txBox="1"/>
              <p:nvPr/>
            </p:nvSpPr>
            <p:spPr>
              <a:xfrm>
                <a:off x="1632218" y="1225631"/>
                <a:ext cx="1326325" cy="5482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CH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de-CH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CH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CH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de-CH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de-CH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de-CH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CH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CH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de-CH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de-CH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H" sz="2200" dirty="0">
                    <a:latin typeface="+mn-lt"/>
                  </a:rPr>
                  <a:t> </a:t>
                </a:r>
                <a:endParaRPr lang="en-CH" sz="2200" dirty="0" err="1">
                  <a:latin typeface="+mn-lt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4BA5F6-39A6-AD20-C777-B42332C33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218" y="1225631"/>
                <a:ext cx="1326325" cy="548292"/>
              </a:xfrm>
              <a:prstGeom prst="rect">
                <a:avLst/>
              </a:prstGeom>
              <a:blipFill>
                <a:blip r:embed="rId4"/>
                <a:stretch>
                  <a:fillRect l="-7619" t="-11364" b="-1363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CC88A1-F69B-A176-5751-54975265A364}"/>
                  </a:ext>
                </a:extLst>
              </p:cNvPr>
              <p:cNvSpPr txBox="1"/>
              <p:nvPr/>
            </p:nvSpPr>
            <p:spPr>
              <a:xfrm>
                <a:off x="2720826" y="2006626"/>
                <a:ext cx="2380652" cy="3715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de-CH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CH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CH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CH" sz="2200" dirty="0" err="1">
                  <a:latin typeface="+mn-lt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CC88A1-F69B-A176-5751-54975265A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826" y="2006626"/>
                <a:ext cx="2380652" cy="371512"/>
              </a:xfrm>
              <a:prstGeom prst="rect">
                <a:avLst/>
              </a:prstGeom>
              <a:blipFill>
                <a:blip r:embed="rId5"/>
                <a:stretch>
                  <a:fillRect t="-3226" b="-2580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5DA9F2-D836-7539-D32B-71CAB90A43F2}"/>
                  </a:ext>
                </a:extLst>
              </p:cNvPr>
              <p:cNvSpPr txBox="1"/>
              <p:nvPr/>
            </p:nvSpPr>
            <p:spPr>
              <a:xfrm>
                <a:off x="5640702" y="1997905"/>
                <a:ext cx="2648737" cy="3889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de-CH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de-CH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CH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de-CH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CH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CH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CH" sz="2200" dirty="0" err="1">
                  <a:latin typeface="+mn-lt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5DA9F2-D836-7539-D32B-71CAB90A4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702" y="1997905"/>
                <a:ext cx="2648737" cy="388953"/>
              </a:xfrm>
              <a:prstGeom prst="rect">
                <a:avLst/>
              </a:prstGeom>
              <a:blipFill>
                <a:blip r:embed="rId6"/>
                <a:stretch>
                  <a:fillRect l="-1435" b="-1562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095D98D-2B1B-7A04-71AC-6054BE0783A4}"/>
              </a:ext>
            </a:extLst>
          </p:cNvPr>
          <p:cNvSpPr txBox="1"/>
          <p:nvPr/>
        </p:nvSpPr>
        <p:spPr>
          <a:xfrm>
            <a:off x="450851" y="1976939"/>
            <a:ext cx="21748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H" sz="2200" dirty="0">
                <a:latin typeface="+mn-lt"/>
              </a:rPr>
              <a:t>Point addition: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C0CBCE-D995-2C17-3FC1-A4E75D75C0F2}"/>
              </a:ext>
            </a:extLst>
          </p:cNvPr>
          <p:cNvSpPr txBox="1"/>
          <p:nvPr/>
        </p:nvSpPr>
        <p:spPr>
          <a:xfrm>
            <a:off x="450851" y="2728247"/>
            <a:ext cx="22699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H" sz="2200" dirty="0">
                <a:latin typeface="+mn-lt"/>
              </a:rPr>
              <a:t>Point doubling: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18867A-5CD1-9BAB-052C-071613C3BC9C}"/>
                  </a:ext>
                </a:extLst>
              </p:cNvPr>
              <p:cNvSpPr txBox="1"/>
              <p:nvPr/>
            </p:nvSpPr>
            <p:spPr>
              <a:xfrm>
                <a:off x="2840854" y="2540170"/>
                <a:ext cx="1684372" cy="806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de-CH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CH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de-CH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de-CH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CH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b>
                            <m:sSubPr>
                              <m:ctrlPr>
                                <a:rPr lang="de-CH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CH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CH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H" sz="2200" dirty="0" err="1">
                  <a:latin typeface="+mn-lt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18867A-5CD1-9BAB-052C-071613C3B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54" y="2540170"/>
                <a:ext cx="1684372" cy="806054"/>
              </a:xfrm>
              <a:prstGeom prst="rect">
                <a:avLst/>
              </a:prstGeom>
              <a:blipFill>
                <a:blip r:embed="rId7"/>
                <a:stretch>
                  <a:fillRect l="-2239" r="-746" b="-1250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D91736-8EA3-2207-D297-254CCB35A73E}"/>
                  </a:ext>
                </a:extLst>
              </p:cNvPr>
              <p:cNvSpPr txBox="1"/>
              <p:nvPr/>
            </p:nvSpPr>
            <p:spPr>
              <a:xfrm>
                <a:off x="497230" y="3509242"/>
                <a:ext cx="2734242" cy="465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CH" sz="2200" dirty="0">
                    <a:latin typeface="+mn-lt"/>
                  </a:rPr>
                  <a:t>Calculations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CH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CH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de-CH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CH" sz="2200" dirty="0">
                    <a:latin typeface="+mn-lt"/>
                  </a:rPr>
                  <a:t>: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D91736-8EA3-2207-D297-254CCB35A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30" y="3509242"/>
                <a:ext cx="2734242" cy="465448"/>
              </a:xfrm>
              <a:prstGeom prst="rect">
                <a:avLst/>
              </a:prstGeom>
              <a:blipFill>
                <a:blip r:embed="rId8"/>
                <a:stretch>
                  <a:fillRect l="-2778" t="-10811" r="-463" b="-1891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49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CH" i="1" dirty="0" err="1"/>
              <a:t>e</a:t>
            </a:r>
            <a:r>
              <a:rPr lang="de-CH" i="1" dirty="0"/>
              <a:t>(P,Q)</a:t>
            </a:r>
          </a:p>
          <a:p>
            <a:endParaRPr lang="de-CH" i="1" dirty="0"/>
          </a:p>
          <a:p>
            <a:r>
              <a:rPr lang="de-CH" dirty="0" err="1"/>
              <a:t>Bilinearity</a:t>
            </a:r>
            <a:endParaRPr lang="de-CH" i="1" dirty="0"/>
          </a:p>
          <a:p>
            <a:pPr marL="0" indent="0">
              <a:buNone/>
            </a:pPr>
            <a:endParaRPr lang="de-CH" i="1" dirty="0"/>
          </a:p>
          <a:p>
            <a:pPr marL="0" indent="0">
              <a:buNone/>
            </a:pPr>
            <a:endParaRPr lang="de-CH" i="1" dirty="0"/>
          </a:p>
          <a:p>
            <a:pPr marL="0" indent="0">
              <a:buNone/>
            </a:pPr>
            <a:endParaRPr lang="de-CH" i="1" dirty="0"/>
          </a:p>
          <a:p>
            <a:pPr marL="0" indent="0">
              <a:buNone/>
            </a:pPr>
            <a:endParaRPr lang="de-CH" i="1" dirty="0"/>
          </a:p>
          <a:p>
            <a:pPr marL="0" indent="0">
              <a:buNone/>
            </a:pPr>
            <a:endParaRPr lang="de-CH" i="1" dirty="0"/>
          </a:p>
          <a:p>
            <a:r>
              <a:rPr lang="de-CH" dirty="0"/>
              <a:t>Weil </a:t>
            </a:r>
            <a:r>
              <a:rPr lang="de-CH" dirty="0" err="1"/>
              <a:t>pairing</a:t>
            </a:r>
            <a:endParaRPr lang="de-CH" dirty="0"/>
          </a:p>
          <a:p>
            <a:r>
              <a:rPr lang="de-CH" dirty="0"/>
              <a:t>Tate </a:t>
            </a:r>
            <a:r>
              <a:rPr lang="de-CH" dirty="0" err="1"/>
              <a:t>pairing</a:t>
            </a:r>
            <a:endParaRPr lang="de-CH" dirty="0"/>
          </a:p>
          <a:p>
            <a:r>
              <a:rPr lang="de-CH" dirty="0"/>
              <a:t>Ate </a:t>
            </a:r>
            <a:r>
              <a:rPr lang="de-CH" dirty="0" err="1"/>
              <a:t>pairing</a:t>
            </a:r>
            <a:endParaRPr lang="de-CH" dirty="0"/>
          </a:p>
          <a:p>
            <a:endParaRPr lang="de-CH" i="1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Pairings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EEAAEC-940F-D066-069E-AD7DE5447C83}"/>
                  </a:ext>
                </a:extLst>
              </p:cNvPr>
              <p:cNvSpPr txBox="1"/>
              <p:nvPr/>
            </p:nvSpPr>
            <p:spPr>
              <a:xfrm>
                <a:off x="2008777" y="2864978"/>
                <a:ext cx="4095160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de-CH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de-CH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de-CH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de-CH" sz="2200" b="0" dirty="0">
                  <a:latin typeface="+mn-lt"/>
                </a:endParaRPr>
              </a:p>
              <a:p>
                <a:pPr algn="l"/>
                <a:endParaRPr lang="en-CH" sz="22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EEAAEC-940F-D066-069E-AD7DE5447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777" y="2864978"/>
                <a:ext cx="4095160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9F90C2-A040-0D25-4E77-DFAEB244CEDA}"/>
                  </a:ext>
                </a:extLst>
              </p:cNvPr>
              <p:cNvSpPr txBox="1"/>
              <p:nvPr/>
            </p:nvSpPr>
            <p:spPr>
              <a:xfrm>
                <a:off x="2008777" y="3432551"/>
                <a:ext cx="5264724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de-CH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𝑎𝑢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𝑎𝐵</m:t>
                      </m:r>
                      <m:d>
                        <m:dPr>
                          <m:ctrlPr>
                            <a:rPr lang="de-CH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de-CH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𝑏𝑣</m:t>
                          </m:r>
                        </m:e>
                      </m:d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𝑏𝐵</m:t>
                      </m:r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H" sz="22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9F90C2-A040-0D25-4E77-DFAEB244C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777" y="3432551"/>
                <a:ext cx="5264724" cy="338554"/>
              </a:xfrm>
              <a:prstGeom prst="rect">
                <a:avLst/>
              </a:prstGeom>
              <a:blipFill>
                <a:blip r:embed="rId3"/>
                <a:stretch>
                  <a:fillRect l="-241" t="-3571" r="-723" b="-3928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47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IETF BBS Signature Scheme Draft</a:t>
            </a:r>
            <a:endParaRPr lang="en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The Recipe</a:t>
            </a:r>
            <a:endParaRPr lang="de-CH" dirty="0"/>
          </a:p>
        </p:txBody>
      </p:sp>
      <p:pic>
        <p:nvPicPr>
          <p:cNvPr id="3" name="Picture 2" descr="A logo with a yellow zigzag and black letters&#10;&#10;Description automatically generated">
            <a:extLst>
              <a:ext uri="{FF2B5EF4-FFF2-40B4-BE49-F238E27FC236}">
                <a16:creationId xmlns:a16="http://schemas.microsoft.com/office/drawing/2014/main" id="{A46BFA52-9F55-1FFC-84D0-053DA6310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640" y="1008404"/>
            <a:ext cx="1845661" cy="97762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EE39079-F05E-760F-E030-E15D6DBFC5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125"/>
          <a:stretch/>
        </p:blipFill>
        <p:spPr>
          <a:xfrm>
            <a:off x="677172" y="2457182"/>
            <a:ext cx="6409428" cy="356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8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Implementation</a:t>
            </a:r>
            <a:endParaRPr lang="de-CH" dirty="0"/>
          </a:p>
        </p:txBody>
      </p:sp>
      <p:sp>
        <p:nvSpPr>
          <p:cNvPr id="2" name="Inhaltsplatzhalter 4">
            <a:extLst>
              <a:ext uri="{FF2B5EF4-FFF2-40B4-BE49-F238E27FC236}">
                <a16:creationId xmlns:a16="http://schemas.microsoft.com/office/drawing/2014/main" id="{A17F2FF8-5190-603A-35D7-F79221FADF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0850" y="1376362"/>
            <a:ext cx="11306175" cy="4789487"/>
          </a:xfrm>
        </p:spPr>
        <p:txBody>
          <a:bodyPr/>
          <a:lstStyle/>
          <a:p>
            <a:r>
              <a:rPr lang="de-CH" dirty="0"/>
              <a:t>Java</a:t>
            </a:r>
          </a:p>
          <a:p>
            <a:r>
              <a:rPr lang="de-CH" dirty="0"/>
              <a:t>MCL library</a:t>
            </a:r>
          </a:p>
          <a:p>
            <a:pPr lvl="1"/>
            <a:r>
              <a:rPr lang="de-CH" dirty="0"/>
              <a:t>Problems </a:t>
            </a:r>
            <a:r>
              <a:rPr lang="de-CH" dirty="0" err="1"/>
              <a:t>with</a:t>
            </a:r>
            <a:r>
              <a:rPr lang="de-CH" dirty="0"/>
              <a:t> ARM</a:t>
            </a:r>
          </a:p>
          <a:p>
            <a:pPr lvl="1"/>
            <a:endParaRPr lang="de-CH" dirty="0"/>
          </a:p>
          <a:p>
            <a:r>
              <a:rPr lang="de-CH" dirty="0"/>
              <a:t>New library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supervisor</a:t>
            </a:r>
            <a:r>
              <a:rPr lang="de-CH" dirty="0"/>
              <a:t> Rolf Haenni</a:t>
            </a:r>
          </a:p>
          <a:p>
            <a:endParaRPr lang="de-CH" dirty="0"/>
          </a:p>
          <a:p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425372538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16-9">
  <a:themeElements>
    <a:clrScheme name="BFH richtig">
      <a:dk1>
        <a:srgbClr val="000000"/>
      </a:dk1>
      <a:lt1>
        <a:srgbClr val="FFFFFF"/>
      </a:lt1>
      <a:dk2>
        <a:srgbClr val="697D91"/>
      </a:dk2>
      <a:lt2>
        <a:srgbClr val="E0E4E8"/>
      </a:lt2>
      <a:accent1>
        <a:srgbClr val="556455"/>
      </a:accent1>
      <a:accent2>
        <a:srgbClr val="506E96"/>
      </a:accent2>
      <a:accent3>
        <a:srgbClr val="645078"/>
      </a:accent3>
      <a:accent4>
        <a:srgbClr val="786450"/>
      </a:accent4>
      <a:accent5>
        <a:srgbClr val="B41428"/>
      </a:accent5>
      <a:accent6>
        <a:srgbClr val="FAC300"/>
      </a:accent6>
      <a:hlink>
        <a:srgbClr val="000000"/>
      </a:hlink>
      <a:folHlink>
        <a:srgbClr val="000000"/>
      </a:folHlink>
    </a:clrScheme>
    <a:fontScheme name="BFH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/>
      </a:spPr>
      <a:bodyPr rtlCol="0" anchor="ctr"/>
      <a:lstStyle>
        <a:defPPr algn="ctr">
          <a:defRPr sz="2200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2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FH_PPT_Vorlage_Refresh 2020" id="{5E797B25-5413-4F72-B7DC-FC3906F744CA}" vid="{6DA6BF7A-2597-49DB-A613-23D6D128134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84c8c59-755d-4516-b8d2-1621b38262b4">
      <Value>241</Value>
    </TaxCatchAll>
    <lcf76f155ced4ddcb4097134ff3c332f xmlns="dd8cb13b-09cd-4f71-a146-5d96908aee3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C5E7711755FE64DB61EA4D9FB910FA3" ma:contentTypeVersion="12" ma:contentTypeDescription="Ein neues Dokument erstellen." ma:contentTypeScope="" ma:versionID="3e943206e81ecb9f290f7a957254b993">
  <xsd:schema xmlns:xsd="http://www.w3.org/2001/XMLSchema" xmlns:xs="http://www.w3.org/2001/XMLSchema" xmlns:p="http://schemas.microsoft.com/office/2006/metadata/properties" xmlns:ns2="dd8cb13b-09cd-4f71-a146-5d96908aee33" xmlns:ns3="484c8c59-755d-4516-b8d2-1621b38262b4" xmlns:ns4="65111c24-9a2a-477f-abc3-258134d3f2a0" targetNamespace="http://schemas.microsoft.com/office/2006/metadata/properties" ma:root="true" ma:fieldsID="4a73b8a6e85c3d0f90d40cc91b10065b" ns2:_="" ns3:_="" ns4:_="">
    <xsd:import namespace="dd8cb13b-09cd-4f71-a146-5d96908aee33"/>
    <xsd:import namespace="484c8c59-755d-4516-b8d2-1621b38262b4"/>
    <xsd:import namespace="65111c24-9a2a-477f-abc3-258134d3f2a0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4:SharedWithUsers" minOccurs="0"/>
                <xsd:element ref="ns4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8cb13b-09cd-4f71-a146-5d96908aee33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Bildmarkierungen" ma:readOnly="false" ma:fieldId="{5cf76f15-5ced-4ddc-b409-7134ff3c332f}" ma:taxonomyMulti="true" ma:sspId="5762c749-3c58-4e44-b2b3-1d952cc78e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4c8c59-755d-4516-b8d2-1621b38262b4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313d4892-713f-4b7a-bfd1-236a680d039a}" ma:internalName="TaxCatchAll" ma:showField="CatchAllData" ma:web="65111c24-9a2a-477f-abc3-258134d3f2a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111c24-9a2a-477f-abc3-258134d3f2a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985437-8812-4ABE-89CE-3E49C89E0BF6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c9077d15-72ed-4fec-bcfe-3472729e9195"/>
    <ds:schemaRef ds:uri="http://www.w3.org/XML/1998/namespace"/>
    <ds:schemaRef ds:uri="http://purl.org/dc/dcmitype/"/>
    <ds:schemaRef ds:uri="484c8c59-755d-4516-b8d2-1621b38262b4"/>
    <ds:schemaRef ds:uri="dd8cb13b-09cd-4f71-a146-5d96908aee33"/>
  </ds:schemaRefs>
</ds:datastoreItem>
</file>

<file path=customXml/itemProps2.xml><?xml version="1.0" encoding="utf-8"?>
<ds:datastoreItem xmlns:ds="http://schemas.openxmlformats.org/officeDocument/2006/customXml" ds:itemID="{7D2542CC-467A-4770-BDA7-ADCFF09F6D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D6F8B1-A5C8-4AB8-98FD-BB2256139B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8cb13b-09cd-4f71-a146-5d96908aee33"/>
    <ds:schemaRef ds:uri="484c8c59-755d-4516-b8d2-1621b38262b4"/>
    <ds:schemaRef ds:uri="65111c24-9a2a-477f-abc3-258134d3f2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BFH_PPT_Vorlage_16-9</Template>
  <TotalTime>6493</TotalTime>
  <Words>436</Words>
  <Application>Microsoft Macintosh PowerPoint</Application>
  <PresentationFormat>Custom</PresentationFormat>
  <Paragraphs>94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Georgia</vt:lpstr>
      <vt:lpstr>Lucida Sans</vt:lpstr>
      <vt:lpstr>Wingdings 3</vt:lpstr>
      <vt:lpstr>BFH_PPT_Vorlage_16-9</vt:lpstr>
      <vt:lpstr>BBS Signature Scheme</vt:lpstr>
      <vt:lpstr>Tasks</vt:lpstr>
      <vt:lpstr>Example</vt:lpstr>
      <vt:lpstr>Why is BBS so fancy?</vt:lpstr>
      <vt:lpstr>BLS12-381</vt:lpstr>
      <vt:lpstr>Calculations</vt:lpstr>
      <vt:lpstr>Pairings</vt:lpstr>
      <vt:lpstr>The Recipe</vt:lpstr>
      <vt:lpstr>Implementation</vt:lpstr>
      <vt:lpstr>Encountered Problems</vt:lpstr>
      <vt:lpstr>Is the goal achieved?</vt:lpstr>
      <vt:lpstr>Questions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BBS Signature Scheme</dc:title>
  <dc:creator>Schweizer Miguel Angel</dc:creator>
  <dc:description> </dc:description>
  <cp:lastModifiedBy>Schweizer Miguel Angel</cp:lastModifiedBy>
  <cp:revision>26</cp:revision>
  <cp:lastPrinted>2013-08-23T11:57:04Z</cp:lastPrinted>
  <dcterms:created xsi:type="dcterms:W3CDTF">2024-01-10T15:58:05Z</dcterms:created>
  <dcterms:modified xsi:type="dcterms:W3CDTF">2024-01-15T16:13:01Z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0x0101006C5E7711755FE64DB61EA4D9FB910FA3</vt:lpwstr>
  </property>
  <property fmtid="{D5CDD505-2E9C-101B-9397-08002B2CF9AE}" pid="4" name="TaxCatchAll">
    <vt:lpwstr>241;#Vorlage|de1a6d3c-ac6a-4b34-8edd-308eb81066db</vt:lpwstr>
  </property>
</Properties>
</file>