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57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1B26D-FEEF-83A7-A74A-7112FB0A6433}" name="Schweizer Miguel Angel" initials="SMA" userId="S::schwm31@bfh.ch::b0083e35-90f1-4782-9cb6-0dc45beba4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3129" autoAdjust="0"/>
  </p:normalViewPr>
  <p:slideViewPr>
    <p:cSldViewPr snapToGrid="0" snapToObjects="1">
      <p:cViewPr varScale="1">
        <p:scale>
          <a:sx n="119" d="100"/>
          <a:sy n="119" d="100"/>
        </p:scale>
        <p:origin x="15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19.01.24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+mn-lt"/>
              </a:rPr>
              <a:t>https://</a:t>
            </a:r>
            <a:r>
              <a:rPr lang="en-GB" sz="1200" dirty="0" err="1">
                <a:latin typeface="+mn-lt"/>
              </a:rPr>
              <a:t>www.zdnet.com</a:t>
            </a:r>
            <a:r>
              <a:rPr lang="en-GB" sz="1200" dirty="0">
                <a:latin typeface="+mn-lt"/>
              </a:rPr>
              <a:t>/a/</a:t>
            </a:r>
            <a:r>
              <a:rPr lang="en-GB" sz="1200" dirty="0" err="1">
                <a:latin typeface="+mn-lt"/>
              </a:rPr>
              <a:t>img</a:t>
            </a:r>
            <a:r>
              <a:rPr lang="en-GB" sz="1200" dirty="0">
                <a:latin typeface="+mn-lt"/>
              </a:rPr>
              <a:t>/resize/54a8df488b3da3a9d0956a6a90a167da17372df9/2023/10/04/5fcc0bbf-b43e-4c1a-a58e-916cd9ddb63d/gettyimages-913017298.jpg?auto=</a:t>
            </a:r>
            <a:r>
              <a:rPr lang="en-GB" sz="1200" dirty="0" err="1">
                <a:latin typeface="+mn-lt"/>
              </a:rPr>
              <a:t>webp&amp;width</a:t>
            </a:r>
            <a:r>
              <a:rPr lang="en-GB" sz="1200" dirty="0">
                <a:latin typeface="+mn-lt"/>
              </a:rPr>
              <a:t>=1280</a:t>
            </a:r>
            <a:endParaRPr lang="en-CH" sz="1200" dirty="0">
              <a:latin typeface="+mn-lt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BFH-Card: </a:t>
            </a:r>
            <a:r>
              <a:rPr lang="en-GB" dirty="0"/>
              <a:t>https://</a:t>
            </a:r>
            <a:r>
              <a:rPr lang="en-GB" dirty="0" err="1"/>
              <a:t>mmbe.ch</a:t>
            </a:r>
            <a:r>
              <a:rPr lang="en-GB" dirty="0"/>
              <a:t>/</a:t>
            </a:r>
            <a:r>
              <a:rPr lang="en-GB" dirty="0" err="1"/>
              <a:t>wspx</a:t>
            </a:r>
            <a:r>
              <a:rPr lang="en-GB" dirty="0"/>
              <a:t>/site/assets/files/1600/bfh-card_kur.405x0-is.jpg</a:t>
            </a:r>
          </a:p>
          <a:p>
            <a:r>
              <a:rPr lang="en-GB" dirty="0"/>
              <a:t>C</a:t>
            </a:r>
            <a:r>
              <a:rPr lang="en-CH" dirty="0"/>
              <a:t>inema: </a:t>
            </a:r>
            <a:r>
              <a:rPr lang="en-GB" dirty="0"/>
              <a:t>https://</a:t>
            </a:r>
            <a:r>
              <a:rPr lang="en-GB" dirty="0" err="1"/>
              <a:t>www.kindpng.com</a:t>
            </a:r>
            <a:r>
              <a:rPr lang="en-GB" dirty="0"/>
              <a:t>/</a:t>
            </a:r>
            <a:r>
              <a:rPr lang="en-GB" dirty="0" err="1"/>
              <a:t>picc</a:t>
            </a:r>
            <a:r>
              <a:rPr lang="en-GB" dirty="0"/>
              <a:t>/m/346-3466294_vector-illustration-of-cinema-movie-theatre-or-theater.png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4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Public key and secret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22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2017 Sean Bowe</a:t>
            </a:r>
          </a:p>
          <a:p>
            <a:r>
              <a:rPr lang="en-GB" dirty="0"/>
              <a:t>P</a:t>
            </a:r>
            <a:r>
              <a:rPr lang="en-CH" dirty="0"/>
              <a:t>airing-firenldy curve -&gt; efficient for Digital signatures</a:t>
            </a:r>
          </a:p>
          <a:p>
            <a:r>
              <a:rPr lang="en-CH" dirty="0"/>
              <a:t>Baretto, Lynn and Scott</a:t>
            </a:r>
          </a:p>
          <a:p>
            <a:r>
              <a:rPr lang="en-CH" dirty="0"/>
              <a:t>12 -&gt; embedding degree , 381 bits size of the field mod 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Rechenregeln für polynome -&gt; BLS12-381 Kurve in G_2 wurde dies gebraucht</a:t>
            </a:r>
          </a:p>
          <a:p>
            <a:r>
              <a:rPr lang="en-CH" dirty="0"/>
              <a:t>G_2  punkte werden mit polynomen von G_1 Werte für x und y beschrieben</a:t>
            </a:r>
          </a:p>
          <a:p>
            <a:r>
              <a:rPr lang="en-CH" dirty="0"/>
              <a:t>Eine kleine Herausforderung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1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IETF-Logo:</a:t>
            </a:r>
            <a:r>
              <a:rPr lang="en-GB" dirty="0"/>
              <a:t>https://</a:t>
            </a:r>
            <a:r>
              <a:rPr lang="en-GB" dirty="0" err="1"/>
              <a:t>thenew.org</a:t>
            </a:r>
            <a:r>
              <a:rPr lang="en-GB" dirty="0"/>
              <a:t>/app/uploads/2021/05/</a:t>
            </a:r>
            <a:r>
              <a:rPr lang="en-GB" dirty="0" err="1"/>
              <a:t>ietf-logo.original.png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5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roblem: </a:t>
            </a:r>
            <a:r>
              <a:rPr lang="en-GB" dirty="0"/>
              <a:t>https://</a:t>
            </a:r>
            <a:r>
              <a:rPr lang="en-GB" dirty="0" err="1"/>
              <a:t>cdn</a:t>
            </a:r>
            <a:r>
              <a:rPr lang="en-GB" dirty="0"/>
              <a:t>-icons-</a:t>
            </a:r>
            <a:r>
              <a:rPr lang="en-GB" dirty="0" err="1"/>
              <a:t>png.flaticon.com</a:t>
            </a:r>
            <a:r>
              <a:rPr lang="en-GB" dirty="0"/>
              <a:t>/512/7910/7910705.png</a:t>
            </a:r>
          </a:p>
          <a:p>
            <a:endParaRPr lang="en-GB" dirty="0"/>
          </a:p>
          <a:p>
            <a:r>
              <a:rPr lang="en-GB" dirty="0"/>
              <a:t>War </a:t>
            </a:r>
            <a:r>
              <a:rPr lang="en-GB" dirty="0" err="1"/>
              <a:t>schwierig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 für </a:t>
            </a:r>
            <a:r>
              <a:rPr lang="en-GB" dirty="0" err="1"/>
              <a:t>gewisse</a:t>
            </a:r>
            <a:r>
              <a:rPr lang="en-GB" dirty="0"/>
              <a:t> </a:t>
            </a:r>
            <a:r>
              <a:rPr lang="en-GB" dirty="0" err="1"/>
              <a:t>Themenbereiche</a:t>
            </a: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3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Goals for Understanding and main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62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www.slideteam.net</a:t>
            </a:r>
            <a:r>
              <a:rPr lang="en-GB" dirty="0"/>
              <a:t>/media/</a:t>
            </a:r>
            <a:r>
              <a:rPr lang="en-GB" dirty="0" err="1"/>
              <a:t>catalog</a:t>
            </a:r>
            <a:r>
              <a:rPr lang="en-GB" dirty="0"/>
              <a:t>/product/cache/1280x720/q/u/question_ppt_powerpoint_presentation_file_pictures_Slide01.jpg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rtf-cfrg-bbs-signatur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1C84086E-A3AA-4947-9BBF-96BE7EAE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Theory </a:t>
            </a:r>
            <a:r>
              <a:rPr lang="de-CH" dirty="0" err="1"/>
              <a:t>to</a:t>
            </a:r>
            <a:r>
              <a:rPr lang="de-CH" dirty="0"/>
              <a:t> Implementation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5F793-8F25-428D-B24B-939B85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BBS </a:t>
            </a:r>
            <a:r>
              <a:rPr lang="de-CH" dirty="0" err="1"/>
              <a:t>Signature</a:t>
            </a:r>
            <a:r>
              <a:rPr lang="de-CH" dirty="0"/>
              <a:t> Scheme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018FEE-A21A-4275-A09A-EC50EF32F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4DF5C-0E32-43D6-8725-8ADC03821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Presentation</a:t>
            </a:r>
            <a:r>
              <a:rPr lang="de-CH" dirty="0"/>
              <a:t> Project 2 BTI3041</a:t>
            </a:r>
          </a:p>
        </p:txBody>
      </p:sp>
      <p:pic>
        <p:nvPicPr>
          <p:cNvPr id="7" name="Picture Placeholder 6" descr="A key with a glowing green light&#10;&#10;Description automatically generated">
            <a:extLst>
              <a:ext uri="{FF2B5EF4-FFF2-40B4-BE49-F238E27FC236}">
                <a16:creationId xmlns:a16="http://schemas.microsoft.com/office/drawing/2014/main" id="{F3169502-A14E-E586-614D-EBC11B0EF4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/>
          <a:srcRect t="17600" b="17600"/>
          <a:stretch>
            <a:fillRect/>
          </a:stretch>
        </p:blipFill>
        <p:spPr/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EBCEA66-E778-C469-5987-EE4A4CA395DB}"/>
              </a:ext>
            </a:extLst>
          </p:cNvPr>
          <p:cNvSpPr txBox="1">
            <a:spLocks/>
          </p:cNvSpPr>
          <p:nvPr/>
        </p:nvSpPr>
        <p:spPr>
          <a:xfrm>
            <a:off x="457200" y="5682220"/>
            <a:ext cx="9072563" cy="233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marR="0" indent="-17938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400" kern="1200" baseline="0">
                <a:solidFill>
                  <a:schemeClr val="tx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381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808038" marR="0" indent="-269875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74738" marR="0" indent="-2667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46200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Joël Gabriel Robles Gasser &amp; Miguel Angel Schweizer</a:t>
            </a:r>
          </a:p>
        </p:txBody>
      </p:sp>
      <p:pic>
        <p:nvPicPr>
          <p:cNvPr id="2" name="Picture Placeholder 6" descr="A key with a glowing green light&#10;&#10;Description automatically generated">
            <a:extLst>
              <a:ext uri="{FF2B5EF4-FFF2-40B4-BE49-F238E27FC236}">
                <a16:creationId xmlns:a16="http://schemas.microsoft.com/office/drawing/2014/main" id="{69862581-326F-BBF6-9CFA-5FBB1D6128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600" b="17600"/>
          <a:stretch>
            <a:fillRect/>
          </a:stretch>
        </p:blipFill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Advanced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Some mistakes in the draft</a:t>
            </a:r>
          </a:p>
          <a:p>
            <a:r>
              <a:rPr lang="en-CH" dirty="0"/>
              <a:t>MCL library</a:t>
            </a:r>
          </a:p>
          <a:p>
            <a:r>
              <a:rPr lang="en-CH" dirty="0"/>
              <a:t>Test Vectors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  <a:endParaRPr lang="de-CH" dirty="0"/>
          </a:p>
        </p:txBody>
      </p:sp>
      <p:pic>
        <p:nvPicPr>
          <p:cNvPr id="3" name="Picture 2" descr="A magnifying glass and a exclamation mark&#10;&#10;Description automatically generated">
            <a:extLst>
              <a:ext uri="{FF2B5EF4-FFF2-40B4-BE49-F238E27FC236}">
                <a16:creationId xmlns:a16="http://schemas.microsoft.com/office/drawing/2014/main" id="{CF0A8955-02AE-6AAD-D96B-8DE7C725CDE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683057" y="1699260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r>
              <a:rPr lang="de-CH" dirty="0"/>
              <a:t> Java code:</a:t>
            </a:r>
          </a:p>
          <a:p>
            <a:pPr lvl="1"/>
            <a:r>
              <a:rPr lang="de-CH" dirty="0"/>
              <a:t>YES!</a:t>
            </a:r>
          </a:p>
          <a:p>
            <a:pPr lvl="1"/>
            <a:endParaRPr lang="de-CH" dirty="0"/>
          </a:p>
          <a:p>
            <a:r>
              <a:rPr lang="de-CH" dirty="0"/>
              <a:t>Understanding:</a:t>
            </a:r>
          </a:p>
          <a:p>
            <a:pPr lvl="1"/>
            <a:r>
              <a:rPr lang="de-CH" dirty="0"/>
              <a:t>YES!</a:t>
            </a:r>
          </a:p>
          <a:p>
            <a:endParaRPr lang="de-CH" dirty="0"/>
          </a:p>
          <a:p>
            <a:r>
              <a:rPr lang="en-CH" dirty="0"/>
              <a:t>Working Java code for the next step -&gt; Bachelor-Thesis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 the goal achieved?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6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  <a:endParaRPr lang="de-CH" dirty="0"/>
          </a:p>
        </p:txBody>
      </p:sp>
      <p:pic>
        <p:nvPicPr>
          <p:cNvPr id="3" name="Picture 2" descr="A blue question mark and black text&#10;&#10;Description automatically generated">
            <a:extLst>
              <a:ext uri="{FF2B5EF4-FFF2-40B4-BE49-F238E27FC236}">
                <a16:creationId xmlns:a16="http://schemas.microsoft.com/office/drawing/2014/main" id="{715D07BF-899B-2DD2-4861-51EFBAF8492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217737" y="137636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453662"/>
            <a:ext cx="11306174" cy="3423138"/>
          </a:xfrm>
        </p:spPr>
        <p:txBody>
          <a:bodyPr/>
          <a:lstStyle/>
          <a:p>
            <a:pPr algn="ctr"/>
            <a:r>
              <a:rPr lang="en-CH" sz="8000" dirty="0"/>
              <a:t>Thank you for listening!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24172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Understanding :</a:t>
            </a:r>
          </a:p>
          <a:p>
            <a:pPr lvl="1"/>
            <a:r>
              <a:rPr lang="en-CH" dirty="0"/>
              <a:t>Elliptic curves</a:t>
            </a:r>
          </a:p>
          <a:p>
            <a:pPr lvl="1"/>
            <a:r>
              <a:rPr lang="en-CH" dirty="0"/>
              <a:t>Pairings</a:t>
            </a:r>
          </a:p>
          <a:p>
            <a:pPr lvl="1"/>
            <a:r>
              <a:rPr lang="en-CH" dirty="0"/>
              <a:t>Why BBS?</a:t>
            </a:r>
          </a:p>
          <a:p>
            <a:pPr lvl="1"/>
            <a:endParaRPr lang="en-CH" dirty="0"/>
          </a:p>
          <a:p>
            <a:endParaRPr lang="de-CH" dirty="0"/>
          </a:p>
          <a:p>
            <a:r>
              <a:rPr lang="en-CH" dirty="0"/>
              <a:t>Implement the IETF BBS Signature Scheme Draft Pseudocode into Java code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BFH Card -&gt; Verified if valid when purchasing something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3" name="Picture 2" descr="A close-up of a person's name card&#10;&#10;Description automatically generated">
            <a:extLst>
              <a:ext uri="{FF2B5EF4-FFF2-40B4-BE49-F238E27FC236}">
                <a16:creationId xmlns:a16="http://schemas.microsoft.com/office/drawing/2014/main" id="{D24A1035-AB5F-CE5D-C7B4-A03D6BF9EA7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166927" y="2811780"/>
            <a:ext cx="3050126" cy="1912620"/>
          </a:xfrm>
          <a:prstGeom prst="rect">
            <a:avLst/>
          </a:prstGeom>
        </p:spPr>
      </p:pic>
      <p:pic>
        <p:nvPicPr>
          <p:cNvPr id="9" name="Picture 8" descr="A group of people in front of a cinema&#10;&#10;Description automatically generated">
            <a:extLst>
              <a:ext uri="{FF2B5EF4-FFF2-40B4-BE49-F238E27FC236}">
                <a16:creationId xmlns:a16="http://schemas.microsoft.com/office/drawing/2014/main" id="{C6E97220-2D90-3B0A-8871-2E222EEC8F0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58424" y="2275547"/>
            <a:ext cx="3282524" cy="2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Proof of Posession</a:t>
            </a:r>
          </a:p>
          <a:p>
            <a:r>
              <a:rPr lang="en-CH" dirty="0"/>
              <a:t>Unlinkable Proofs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420A-60A6-BDA1-4754-FD8EE0AF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26" y="-89452"/>
            <a:ext cx="5783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  <a:endParaRPr lang="de-CH" dirty="0"/>
          </a:p>
        </p:txBody>
      </p:sp>
      <p:pic>
        <p:nvPicPr>
          <p:cNvPr id="2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BC3A8DE-95AB-2AE9-4096-CD62F7B4614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53146" y="1253331"/>
            <a:ext cx="4305340" cy="4351338"/>
          </a:xfrm>
          <a:prstGeom prst="rect">
            <a:avLst/>
          </a:prstGeo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E9CD7-4A01-BAF6-850C-5AEC2374402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949390" y="1253331"/>
            <a:ext cx="378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Calculations</a:t>
            </a:r>
          </a:p>
        </p:txBody>
      </p:sp>
      <p:pic>
        <p:nvPicPr>
          <p:cNvPr id="6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1A61F40-2430-AA80-6C86-1B69E383A43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043131" y="4137708"/>
            <a:ext cx="7687585" cy="1683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E01D8-0E7F-6E5F-490F-0E1DAAA49B73}"/>
              </a:ext>
            </a:extLst>
          </p:cNvPr>
          <p:cNvSpPr txBox="1"/>
          <p:nvPr/>
        </p:nvSpPr>
        <p:spPr>
          <a:xfrm>
            <a:off x="450851" y="1225631"/>
            <a:ext cx="1181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Slope: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4BA5F6-39A6-AD20-C777-B42332C338E9}"/>
                  </a:ext>
                </a:extLst>
              </p:cNvPr>
              <p:cNvSpPr txBox="1"/>
              <p:nvPr/>
            </p:nvSpPr>
            <p:spPr>
              <a:xfrm>
                <a:off x="1632218" y="1225631"/>
                <a:ext cx="1326325" cy="548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CH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2200" dirty="0">
                    <a:latin typeface="+mn-lt"/>
                  </a:rPr>
                  <a:t> </a:t>
                </a:r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4BA5F6-39A6-AD20-C777-B42332C3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218" y="1225631"/>
                <a:ext cx="1326325" cy="548292"/>
              </a:xfrm>
              <a:prstGeom prst="rect">
                <a:avLst/>
              </a:prstGeom>
              <a:blipFill>
                <a:blip r:embed="rId3"/>
                <a:stretch>
                  <a:fillRect l="-7619" t="-11364" b="-1363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C88A1-F69B-A176-5751-54975265A364}"/>
                  </a:ext>
                </a:extLst>
              </p:cNvPr>
              <p:cNvSpPr txBox="1"/>
              <p:nvPr/>
            </p:nvSpPr>
            <p:spPr>
              <a:xfrm>
                <a:off x="2720826" y="2006626"/>
                <a:ext cx="2380652" cy="371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C88A1-F69B-A176-5751-54975265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26" y="2006626"/>
                <a:ext cx="2380652" cy="371512"/>
              </a:xfrm>
              <a:prstGeom prst="rect">
                <a:avLst/>
              </a:prstGeom>
              <a:blipFill>
                <a:blip r:embed="rId4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DA9F2-D836-7539-D32B-71CAB90A43F2}"/>
                  </a:ext>
                </a:extLst>
              </p:cNvPr>
              <p:cNvSpPr txBox="1"/>
              <p:nvPr/>
            </p:nvSpPr>
            <p:spPr>
              <a:xfrm>
                <a:off x="5640702" y="1997905"/>
                <a:ext cx="2648737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DA9F2-D836-7539-D32B-71CAB90A4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02" y="1997905"/>
                <a:ext cx="2648737" cy="388953"/>
              </a:xfrm>
              <a:prstGeom prst="rect">
                <a:avLst/>
              </a:prstGeom>
              <a:blipFill>
                <a:blip r:embed="rId5"/>
                <a:stretch>
                  <a:fillRect l="-1435" b="-1562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95D98D-2B1B-7A04-71AC-6054BE0783A4}"/>
              </a:ext>
            </a:extLst>
          </p:cNvPr>
          <p:cNvSpPr txBox="1"/>
          <p:nvPr/>
        </p:nvSpPr>
        <p:spPr>
          <a:xfrm>
            <a:off x="450851" y="1976939"/>
            <a:ext cx="2174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Point addition: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0CBCE-D995-2C17-3FC1-A4E75D75C0F2}"/>
              </a:ext>
            </a:extLst>
          </p:cNvPr>
          <p:cNvSpPr txBox="1"/>
          <p:nvPr/>
        </p:nvSpPr>
        <p:spPr>
          <a:xfrm>
            <a:off x="450851" y="2728247"/>
            <a:ext cx="2269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Point doubling: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8867A-5CD1-9BAB-052C-071613C3BC9C}"/>
                  </a:ext>
                </a:extLst>
              </p:cNvPr>
              <p:cNvSpPr txBox="1"/>
              <p:nvPr/>
            </p:nvSpPr>
            <p:spPr>
              <a:xfrm>
                <a:off x="2840854" y="2540170"/>
                <a:ext cx="1684372" cy="806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8867A-5CD1-9BAB-052C-071613C3B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4" y="2540170"/>
                <a:ext cx="1684372" cy="806054"/>
              </a:xfrm>
              <a:prstGeom prst="rect">
                <a:avLst/>
              </a:prstGeom>
              <a:blipFill>
                <a:blip r:embed="rId6"/>
                <a:stretch>
                  <a:fillRect l="-2239" r="-746" b="-125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91736-8EA3-2207-D297-254CCB35A73E}"/>
                  </a:ext>
                </a:extLst>
              </p:cNvPr>
              <p:cNvSpPr txBox="1"/>
              <p:nvPr/>
            </p:nvSpPr>
            <p:spPr>
              <a:xfrm>
                <a:off x="497230" y="3509242"/>
                <a:ext cx="2734242" cy="4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CH" sz="2200" dirty="0">
                    <a:latin typeface="+mn-lt"/>
                  </a:rPr>
                  <a:t>Calculations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H" sz="2200" dirty="0">
                    <a:latin typeface="+mn-lt"/>
                  </a:rPr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91736-8EA3-2207-D297-254CCB35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0" y="3509242"/>
                <a:ext cx="2734242" cy="465448"/>
              </a:xfrm>
              <a:prstGeom prst="rect">
                <a:avLst/>
              </a:prstGeom>
              <a:blipFill>
                <a:blip r:embed="rId7"/>
                <a:stretch>
                  <a:fillRect l="-2778" t="-10811" r="-463" b="-189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i="1" dirty="0" err="1"/>
              <a:t>e</a:t>
            </a:r>
            <a:r>
              <a:rPr lang="de-CH" i="1" dirty="0"/>
              <a:t>(P,Q)</a:t>
            </a:r>
          </a:p>
          <a:p>
            <a:endParaRPr lang="de-CH" i="1" dirty="0"/>
          </a:p>
          <a:p>
            <a:r>
              <a:rPr lang="de-CH" dirty="0" err="1"/>
              <a:t>Bilinearity</a:t>
            </a: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r>
              <a:rPr lang="de-CH" dirty="0"/>
              <a:t>Weil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Tate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Ate </a:t>
            </a:r>
            <a:r>
              <a:rPr lang="de-CH" dirty="0" err="1"/>
              <a:t>pairing</a:t>
            </a:r>
            <a:endParaRPr lang="de-CH" dirty="0"/>
          </a:p>
          <a:p>
            <a:endParaRPr lang="de-CH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EEAAEC-940F-D066-069E-AD7DE5447C83}"/>
                  </a:ext>
                </a:extLst>
              </p:cNvPr>
              <p:cNvSpPr txBox="1"/>
              <p:nvPr/>
            </p:nvSpPr>
            <p:spPr>
              <a:xfrm>
                <a:off x="2008777" y="2864978"/>
                <a:ext cx="409516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de-CH" sz="2200" b="0" dirty="0">
                  <a:latin typeface="+mn-lt"/>
                </a:endParaRPr>
              </a:p>
              <a:p>
                <a:pPr algn="l"/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EEAAEC-940F-D066-069E-AD7DE5447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77" y="2864978"/>
                <a:ext cx="409516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F90C2-A040-0D25-4E77-DFAEB244CEDA}"/>
                  </a:ext>
                </a:extLst>
              </p:cNvPr>
              <p:cNvSpPr txBox="1"/>
              <p:nvPr/>
            </p:nvSpPr>
            <p:spPr>
              <a:xfrm>
                <a:off x="2008777" y="3432551"/>
                <a:ext cx="526472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𝑎𝐵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𝑏𝐵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F90C2-A040-0D25-4E77-DFAEB244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77" y="3432551"/>
                <a:ext cx="5264724" cy="338554"/>
              </a:xfrm>
              <a:prstGeom prst="rect">
                <a:avLst/>
              </a:prstGeom>
              <a:blipFill>
                <a:blip r:embed="rId3"/>
                <a:stretch>
                  <a:fillRect l="-241" t="-3571" r="-723" b="-39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IETF BBS Signature Scheme Draft</a:t>
            </a:r>
            <a:endParaRPr lang="en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  <a:endParaRPr lang="de-CH" dirty="0"/>
          </a:p>
        </p:txBody>
      </p:sp>
      <p:pic>
        <p:nvPicPr>
          <p:cNvPr id="3" name="Picture 2" descr="A logo with a yellow zigzag and black letters&#10;&#10;Description automatically generated">
            <a:extLst>
              <a:ext uri="{FF2B5EF4-FFF2-40B4-BE49-F238E27FC236}">
                <a16:creationId xmlns:a16="http://schemas.microsoft.com/office/drawing/2014/main" id="{A46BFA52-9F55-1FFC-84D0-053DA631006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21640" y="1008404"/>
            <a:ext cx="1845661" cy="9776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E39079-F05E-760F-E030-E15D6DBFC5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25"/>
          <a:stretch/>
        </p:blipFill>
        <p:spPr>
          <a:xfrm>
            <a:off x="677172" y="2457182"/>
            <a:ext cx="6409428" cy="35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  <a:endParaRPr lang="de-CH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A17F2FF8-5190-603A-35D7-F79221FADF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0850" y="1376362"/>
            <a:ext cx="11306175" cy="4789487"/>
          </a:xfrm>
        </p:spPr>
        <p:txBody>
          <a:bodyPr/>
          <a:lstStyle/>
          <a:p>
            <a:r>
              <a:rPr lang="de-CH" dirty="0"/>
              <a:t>Java</a:t>
            </a:r>
          </a:p>
          <a:p>
            <a:r>
              <a:rPr lang="de-CH" dirty="0"/>
              <a:t>MCL library</a:t>
            </a:r>
          </a:p>
          <a:p>
            <a:pPr lvl="1"/>
            <a:r>
              <a:rPr lang="de-CH" dirty="0"/>
              <a:t>Problems </a:t>
            </a:r>
            <a:r>
              <a:rPr lang="de-CH" dirty="0" err="1"/>
              <a:t>with</a:t>
            </a:r>
            <a:r>
              <a:rPr lang="de-CH" dirty="0"/>
              <a:t> ARM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New library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supervisor</a:t>
            </a:r>
            <a:r>
              <a:rPr lang="de-CH" dirty="0"/>
              <a:t> Rolf Haenni</a:t>
            </a:r>
          </a:p>
          <a:p>
            <a:endParaRPr lang="de-CH" dirty="0"/>
          </a:p>
          <a:p>
            <a:endParaRPr lang="de-CH" i="1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B551735-3E61-799F-C10F-64DE89AB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64" y="2814316"/>
            <a:ext cx="9717545" cy="22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53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2" ma:contentTypeDescription="Ein neues Dokument erstellen." ma:contentTypeScope="" ma:versionID="3e943206e81ecb9f290f7a957254b993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4a73b8a6e85c3d0f90d40cc91b10065b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D6F8B1-A5C8-4AB8-98FD-BB2256139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11131</TotalTime>
  <Words>436</Words>
  <Application>Microsoft Macintosh PowerPoint</Application>
  <PresentationFormat>Custom</PresentationFormat>
  <Paragraphs>101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Lucida Sans</vt:lpstr>
      <vt:lpstr>Wingdings 3</vt:lpstr>
      <vt:lpstr>BFH_PPT_Vorlage_16-9</vt:lpstr>
      <vt:lpstr>BBS Signature Scheme</vt:lpstr>
      <vt:lpstr>Tasks</vt:lpstr>
      <vt:lpstr>Example</vt:lpstr>
      <vt:lpstr>Why is BBS so fancy?</vt:lpstr>
      <vt:lpstr>BLS12-381</vt:lpstr>
      <vt:lpstr>Calculations</vt:lpstr>
      <vt:lpstr>Pairings</vt:lpstr>
      <vt:lpstr>The Recipe</vt:lpstr>
      <vt:lpstr>Implementation</vt:lpstr>
      <vt:lpstr>Encountered Problems</vt:lpstr>
      <vt:lpstr>Is the goal achieved?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Signature Scheme</dc:title>
  <dc:creator>Schweizer Miguel Angel</dc:creator>
  <dc:description> </dc:description>
  <cp:lastModifiedBy>Robles Gasser Joël Gabriel</cp:lastModifiedBy>
  <cp:revision>32</cp:revision>
  <cp:lastPrinted>2013-08-23T11:57:04Z</cp:lastPrinted>
  <dcterms:created xsi:type="dcterms:W3CDTF">2024-01-10T15:58:05Z</dcterms:created>
  <dcterms:modified xsi:type="dcterms:W3CDTF">2024-01-19T07:22:46Z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