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6" r:id="rId8"/>
    <p:sldId id="263" r:id="rId9"/>
    <p:sldId id="267" r:id="rId10"/>
    <p:sldId id="264" r:id="rId11"/>
    <p:sldId id="265" r:id="rId1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97" d="100"/>
          <a:sy n="97" d="100"/>
        </p:scale>
        <p:origin x="496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43:13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24575,'13'0'0,"13"0"0,35 0 0,-16 0 0,35 0 0,-32 0 0,16 0 0,-8 0 0,-10 0 0,-10 0 0,-7 0 0,-5 0 0,-7 0 0,-2 0 0,-7 0 0,3 0 0,-5 0 0,1 0 0,-1 0 0,0 0 0,1 0 0,-1 0 0,0 0 0,1 0 0,-1 0 0,11 0 0,-4 0 0,9 0 0,0 0 0,1 0 0,6 0 0,0 0 0,7 0 0,-5 0 0,12 0 0,-13 0 0,7 0 0,-9 0 0,1 0 0,-10 0 0,2 0 0,-13 0 0,3 0 0,-5 0 0,1 0 0,-1 0 0,-1 0 0,1 0 0,-1 0 0,1 0 0,-1 0 0,1 0 0,0 0 0,0 0 0,0 0 0,0 0 0,0 0 0,0 0 0,0 0 0,0 0 0,0 0 0,0 0 0,0 0 0,1 0 0,-1 0 0,1 0 0,4 0 0,0 0 0,6 0 0,-1 0 0,-4 0 0,3 0 0,-8 0 0,8 0 0,-7 0 0,3 0 0,-5 0 0,0 3 0,0-3 0,-3 5 0,2-4 0,-2 1 0,3 1 0,-1-3 0,1 3 0,-1-3 0,1 0 0,-1 0 0,1 0 0,0 0 0,0 0 0,0 3 0,0-3 0,0 3 0,-3-3 0,-1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6C70-856E-E25E-363B-9086C9D9D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5641C4-B98D-AC6F-3645-5EA84BC3FF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A540A-D138-76ED-D35B-33F582ABC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D5803-6AA4-584C-9178-2A161FDFADDA}" type="datetimeFigureOut">
              <a:rPr lang="en-CH" smtClean="0"/>
              <a:t>18.10.23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26EBB-2DD6-861C-D9E8-CAC618509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635DF-7151-0330-1A75-368A81D6C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1B66-9F86-D342-9ABA-E014D9E72D9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76115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1D8AD-0077-F8D0-27FE-1BE6A2B5D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90757-F950-6456-19FB-657C8EC20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0AA0B-1A2D-E292-E157-46D87BA13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D5803-6AA4-584C-9178-2A161FDFADDA}" type="datetimeFigureOut">
              <a:rPr lang="en-CH" smtClean="0"/>
              <a:t>18.10.23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554DC-AF3A-AA6A-6031-93BC485B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96950-EA64-CF24-461B-FECE6FDA0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1B66-9F86-D342-9ABA-E014D9E72D9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41474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AD2945-94DA-4C36-6F31-CFA73B5F37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2FF0C5-2A22-AF0B-962C-F99B8AC80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F7DEB-7CAB-A331-14A3-C47B445E0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D5803-6AA4-584C-9178-2A161FDFADDA}" type="datetimeFigureOut">
              <a:rPr lang="en-CH" smtClean="0"/>
              <a:t>18.10.23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EC434-7F7F-0A93-3A71-BEBC2068B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8CC03-F9D8-28E3-A7B9-EC328600B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1B66-9F86-D342-9ABA-E014D9E72D9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6139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00F2C-9BC3-DD56-527D-E07688A7D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1EE48-F91C-626B-F562-5DA968AB7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D490C-5478-3C9A-5BF3-DA13BF8E0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D5803-6AA4-584C-9178-2A161FDFADDA}" type="datetimeFigureOut">
              <a:rPr lang="en-CH" smtClean="0"/>
              <a:t>18.10.23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F09B7-E42C-DD27-31EF-9D0CC787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B762F-5802-F104-8DB2-4135664C2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1B66-9F86-D342-9ABA-E014D9E72D9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3695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4D8F1-28BD-CA52-8C8E-8082ECBFA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4E8AC-33F5-B0F6-D951-EA3033488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BC81D-5F24-817F-9AAA-A205103E0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D5803-6AA4-584C-9178-2A161FDFADDA}" type="datetimeFigureOut">
              <a:rPr lang="en-CH" smtClean="0"/>
              <a:t>18.10.23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C52D5-CE9E-EDDB-1CD8-8896AFA25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6587A-2B0A-8DA1-3BED-A0760D1E6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1B66-9F86-D342-9ABA-E014D9E72D9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26623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E8409-E52B-45E5-A863-141ED7D77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1D665-D14F-5D9B-3BBE-935104006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5B771A-469D-CBA2-52CF-2AFB68D2F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33DB3-53FF-B5A9-C2BD-632157678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D5803-6AA4-584C-9178-2A161FDFADDA}" type="datetimeFigureOut">
              <a:rPr lang="en-CH" smtClean="0"/>
              <a:t>18.10.23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9657A-6695-63BA-B532-14D2DD715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CB1E1-DB0B-3DAC-D347-D3F40FEB0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1B66-9F86-D342-9ABA-E014D9E72D9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6019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BCC16-1B13-1D56-1D9A-6EFE3679B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4BD10-9A4F-99D8-E013-58775D8ED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D055A-00D9-752E-AC6B-D36893B46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BF59A0-1037-60FC-C99A-FA860DBA65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1104A5-63FC-047B-5369-292E2D1844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01DFEB-43A6-99D4-89D6-534FF56F3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D5803-6AA4-584C-9178-2A161FDFADDA}" type="datetimeFigureOut">
              <a:rPr lang="en-CH" smtClean="0"/>
              <a:t>18.10.23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6496D3-E53D-298C-32F3-68325F754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A37C0B-C2B6-1CBF-57A2-C993DB482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1B66-9F86-D342-9ABA-E014D9E72D9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9504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4144D-F583-11C7-2021-B0A2772DB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807137-7DD4-68AB-98D0-DCC69EFC1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D5803-6AA4-584C-9178-2A161FDFADDA}" type="datetimeFigureOut">
              <a:rPr lang="en-CH" smtClean="0"/>
              <a:t>18.10.23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000EBF-88B5-FC3F-FE36-D68A9B717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D59D95-7D91-E900-24BE-5293A37EE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1B66-9F86-D342-9ABA-E014D9E72D9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28114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B30B12-93B7-3E2B-251E-034A49763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D5803-6AA4-584C-9178-2A161FDFADDA}" type="datetimeFigureOut">
              <a:rPr lang="en-CH" smtClean="0"/>
              <a:t>18.10.23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BDDC8-F557-C47F-AAF2-053C0DAF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428A22-21E5-E01B-4A13-F9FCFDBD7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1B66-9F86-D342-9ABA-E014D9E72D9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12932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85609-46A4-D7C3-6CAB-13A113123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6B3EC-AD79-7B96-FFC5-81BF7294E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88831-8DDF-18EC-6410-D6C67FB76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F3765-DD72-723B-CBCA-07634194A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D5803-6AA4-584C-9178-2A161FDFADDA}" type="datetimeFigureOut">
              <a:rPr lang="en-CH" smtClean="0"/>
              <a:t>18.10.23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98BCF-2123-D7CB-81F1-CDE556D09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76799-A29E-C7AC-D0D6-44704C299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1B66-9F86-D342-9ABA-E014D9E72D9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62977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23EFD-B34C-A46D-95C3-8A6D5AB0C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274705-8B63-4597-3228-4FAA78014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9F2FD-6C1C-C134-988D-9CE238CAD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D6309-215C-D38B-B3CF-CFF7DF53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D5803-6AA4-584C-9178-2A161FDFADDA}" type="datetimeFigureOut">
              <a:rPr lang="en-CH" smtClean="0"/>
              <a:t>18.10.23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980C9-1186-AE32-1848-2457907C2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45558-74AC-80A3-5B06-5DA1C23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1B66-9F86-D342-9ABA-E014D9E72D9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3970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FF58B1-0A2E-C5DA-C87D-34F5DC930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75B69-64D9-3EAB-69EF-7F6246E1F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4C8FC-A42D-6B63-9B91-AD1080BBF3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D5803-6AA4-584C-9178-2A161FDFADDA}" type="datetimeFigureOut">
              <a:rPr lang="en-CH" smtClean="0"/>
              <a:t>18.10.23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F0FCF-9783-661F-F83D-1CFF7BD1A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8300A-2205-92AA-76A4-56E106A8AB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11B66-9F86-D342-9ABA-E014D9E72D9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12364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identity.foundation/bbs-signature/draft-irtf-cfrg-bbs-signatur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D635C-C7F0-ED14-BF16-2F8400C0EA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b="1" dirty="0"/>
              <a:t>BBS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6E8AF-7B1B-49E9-A47C-1A8B3FE49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CH" dirty="0"/>
              <a:t>Joel Robles &amp; Miguel Schweizer</a:t>
            </a:r>
          </a:p>
          <a:p>
            <a:r>
              <a:rPr lang="en-CH" dirty="0"/>
              <a:t>19.10.2023</a:t>
            </a:r>
          </a:p>
          <a:p>
            <a:r>
              <a:rPr lang="en-CH" dirty="0"/>
              <a:t>Project 2</a:t>
            </a:r>
          </a:p>
          <a:p>
            <a:r>
              <a:rPr lang="en-CH" dirty="0"/>
              <a:t>BFH TI</a:t>
            </a:r>
          </a:p>
        </p:txBody>
      </p:sp>
      <p:pic>
        <p:nvPicPr>
          <p:cNvPr id="5" name="Picture 4" descr="A blue and yellow logo&#10;&#10;Description automatically generated">
            <a:extLst>
              <a:ext uri="{FF2B5EF4-FFF2-40B4-BE49-F238E27FC236}">
                <a16:creationId xmlns:a16="http://schemas.microsoft.com/office/drawing/2014/main" id="{FDB1CA55-9BD0-3D49-49B2-96DD78C5B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7271"/>
            <a:ext cx="1723697" cy="95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996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B60AB-78E5-12D9-1A2C-4B044534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dirty="0"/>
              <a:t>Link Secrets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9263F-B99F-9038-04FB-D27846881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Is a random number</a:t>
            </a:r>
          </a:p>
          <a:p>
            <a:pPr marL="0" indent="0">
              <a:buNone/>
            </a:pPr>
            <a:endParaRPr lang="en-CH" dirty="0"/>
          </a:p>
          <a:p>
            <a:r>
              <a:rPr lang="en-CH" dirty="0"/>
              <a:t>Wrapped with a commitment</a:t>
            </a:r>
          </a:p>
          <a:p>
            <a:endParaRPr lang="en-CH" dirty="0"/>
          </a:p>
          <a:p>
            <a:endParaRPr lang="en-CH" dirty="0"/>
          </a:p>
          <a:p>
            <a:r>
              <a:rPr lang="en-CH" dirty="0"/>
              <a:t>Can be blinded</a:t>
            </a:r>
          </a:p>
          <a:p>
            <a:endParaRPr lang="en-CH" dirty="0"/>
          </a:p>
        </p:txBody>
      </p:sp>
      <p:pic>
        <p:nvPicPr>
          <p:cNvPr id="5" name="Picture 4" descr="A blue and yellow logo&#10;&#10;Description automatically generated">
            <a:extLst>
              <a:ext uri="{FF2B5EF4-FFF2-40B4-BE49-F238E27FC236}">
                <a16:creationId xmlns:a16="http://schemas.microsoft.com/office/drawing/2014/main" id="{2C0B69D2-4766-AD54-1D0B-217AB31D3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98158"/>
            <a:ext cx="1723697" cy="957609"/>
          </a:xfrm>
          <a:prstGeom prst="rect">
            <a:avLst/>
          </a:prstGeom>
        </p:spPr>
      </p:pic>
      <p:pic>
        <p:nvPicPr>
          <p:cNvPr id="6" name="Picture 5" descr="A group of rectangular boxes with text&#10;&#10;Description automatically generated">
            <a:extLst>
              <a:ext uri="{FF2B5EF4-FFF2-40B4-BE49-F238E27FC236}">
                <a16:creationId xmlns:a16="http://schemas.microsoft.com/office/drawing/2014/main" id="{4C811306-5AF7-D299-56BE-FFA5895FD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385" y="4001294"/>
            <a:ext cx="3260156" cy="2108107"/>
          </a:xfrm>
          <a:prstGeom prst="rect">
            <a:avLst/>
          </a:prstGeom>
        </p:spPr>
      </p:pic>
      <p:pic>
        <p:nvPicPr>
          <p:cNvPr id="8" name="Picture 7" descr="A close-up of a link secret&#10;&#10;Description automatically generated">
            <a:extLst>
              <a:ext uri="{FF2B5EF4-FFF2-40B4-BE49-F238E27FC236}">
                <a16:creationId xmlns:a16="http://schemas.microsoft.com/office/drawing/2014/main" id="{F36A2651-C412-0CE0-7CCB-E967114BE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6328" y="2764334"/>
            <a:ext cx="1712269" cy="93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505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B60AB-78E5-12D9-1A2C-4B044534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dirty="0"/>
              <a:t>Link Secrets in BBS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9263F-B99F-9038-04FB-D27846881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/>
              <a:t>Proofs possesion</a:t>
            </a:r>
            <a:endParaRPr lang="en-CH" dirty="0"/>
          </a:p>
          <a:p>
            <a:endParaRPr lang="en-CH" dirty="0"/>
          </a:p>
          <a:p>
            <a:r>
              <a:rPr lang="en-CH" dirty="0"/>
              <a:t>Can be used to link VCs</a:t>
            </a:r>
          </a:p>
          <a:p>
            <a:endParaRPr lang="en-CH" dirty="0"/>
          </a:p>
        </p:txBody>
      </p:sp>
      <p:pic>
        <p:nvPicPr>
          <p:cNvPr id="5" name="Picture 4" descr="A blue and yellow logo&#10;&#10;Description automatically generated">
            <a:extLst>
              <a:ext uri="{FF2B5EF4-FFF2-40B4-BE49-F238E27FC236}">
                <a16:creationId xmlns:a16="http://schemas.microsoft.com/office/drawing/2014/main" id="{2C0B69D2-4766-AD54-1D0B-217AB31D3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98158"/>
            <a:ext cx="1723697" cy="95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106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B60AB-78E5-12D9-1A2C-4B044534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dirty="0"/>
              <a:t>BBS or BBS+?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9263F-B99F-9038-04FB-D27846881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BBS was first introduced in 2004 by </a:t>
            </a:r>
            <a:r>
              <a:rPr lang="en-GB" dirty="0" err="1"/>
              <a:t>Boneh</a:t>
            </a:r>
            <a:r>
              <a:rPr lang="en-GB" dirty="0"/>
              <a:t>, </a:t>
            </a:r>
            <a:r>
              <a:rPr lang="en-GB" dirty="0" err="1"/>
              <a:t>Boyen</a:t>
            </a:r>
            <a:r>
              <a:rPr lang="en-GB" dirty="0"/>
              <a:t>, and </a:t>
            </a:r>
            <a:r>
              <a:rPr lang="en-GB" dirty="0" err="1"/>
              <a:t>Shacham</a:t>
            </a:r>
            <a:endParaRPr lang="en-GB" dirty="0"/>
          </a:p>
          <a:p>
            <a:endParaRPr lang="en-GB" dirty="0"/>
          </a:p>
          <a:p>
            <a:r>
              <a:rPr lang="en-GB" dirty="0"/>
              <a:t>Cast as standalone in 2004 by </a:t>
            </a:r>
            <a:r>
              <a:rPr lang="en-GB" dirty="0" err="1"/>
              <a:t>Camenisch</a:t>
            </a:r>
            <a:r>
              <a:rPr lang="en-GB" dirty="0"/>
              <a:t> and </a:t>
            </a:r>
            <a:r>
              <a:rPr lang="en-GB" dirty="0" err="1"/>
              <a:t>Lysyanskaya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CH" dirty="0"/>
              <a:t>In 2006 BBS+ was introduced, which was provably secure</a:t>
            </a:r>
            <a:br>
              <a:rPr lang="en-CH" dirty="0"/>
            </a:br>
            <a:r>
              <a:rPr lang="en-CH" dirty="0"/>
              <a:t>Is in the process of standartization</a:t>
            </a:r>
          </a:p>
          <a:p>
            <a:endParaRPr lang="en-CH" dirty="0"/>
          </a:p>
          <a:p>
            <a:r>
              <a:rPr lang="en-CH" dirty="0"/>
              <a:t>In 2023 Tessaro and Zhu showed that BBS is secure, BBS+ is 💀</a:t>
            </a:r>
          </a:p>
        </p:txBody>
      </p:sp>
      <p:pic>
        <p:nvPicPr>
          <p:cNvPr id="5" name="Picture 4" descr="A blue and yellow logo&#10;&#10;Description automatically generated">
            <a:extLst>
              <a:ext uri="{FF2B5EF4-FFF2-40B4-BE49-F238E27FC236}">
                <a16:creationId xmlns:a16="http://schemas.microsoft.com/office/drawing/2014/main" id="{2C0B69D2-4766-AD54-1D0B-217AB31D3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98158"/>
            <a:ext cx="1723697" cy="95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081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B60AB-78E5-12D9-1A2C-4B044534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 b="1" dirty="0"/>
          </a:p>
        </p:txBody>
      </p:sp>
      <p:pic>
        <p:nvPicPr>
          <p:cNvPr id="4" name="Content Placeholder 3">
            <a:hlinkClick r:id="rId2"/>
            <a:extLst>
              <a:ext uri="{FF2B5EF4-FFF2-40B4-BE49-F238E27FC236}">
                <a16:creationId xmlns:a16="http://schemas.microsoft.com/office/drawing/2014/main" id="{67AC3360-9695-6A13-9862-A49A301E0D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83414" y="431485"/>
            <a:ext cx="5825171" cy="5995030"/>
          </a:xfrm>
          <a:prstGeom prst="rect">
            <a:avLst/>
          </a:prstGeom>
        </p:spPr>
      </p:pic>
      <p:pic>
        <p:nvPicPr>
          <p:cNvPr id="5" name="Picture 4" descr="A blue and yellow logo&#10;&#10;Description automatically generated">
            <a:extLst>
              <a:ext uri="{FF2B5EF4-FFF2-40B4-BE49-F238E27FC236}">
                <a16:creationId xmlns:a16="http://schemas.microsoft.com/office/drawing/2014/main" id="{2C0B69D2-4766-AD54-1D0B-217AB31D3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698158"/>
            <a:ext cx="1723697" cy="9576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022B0F-C6CF-3925-6772-3690E7F604C7}"/>
              </a:ext>
            </a:extLst>
          </p:cNvPr>
          <p:cNvSpPr txBox="1"/>
          <p:nvPr/>
        </p:nvSpPr>
        <p:spPr>
          <a:xfrm>
            <a:off x="3391594" y="2044931"/>
            <a:ext cx="739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>
                <a:solidFill>
                  <a:schemeClr val="bg1">
                    <a:lumMod val="95000"/>
                  </a:schemeClr>
                </a:solidFill>
              </a:rPr>
              <a:t>Issuer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9045B90-2683-A0BC-3DE4-83A51324CD42}"/>
                  </a:ext>
                </a:extLst>
              </p14:cNvPr>
              <p14:cNvContentPartPr/>
              <p14:nvPr/>
            </p14:nvContentPartPr>
            <p14:xfrm>
              <a:off x="3443465" y="1993909"/>
              <a:ext cx="521640" cy="86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9045B90-2683-A0BC-3DE4-83A51324CD4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34465" y="1984909"/>
                <a:ext cx="539280" cy="2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0336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B60AB-78E5-12D9-1A2C-4B044534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dirty="0"/>
              <a:t>Self-Soverign Identity (SSI)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9263F-B99F-9038-04FB-D27846881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  <a:p>
            <a:endParaRPr lang="en-CH" dirty="0"/>
          </a:p>
          <a:p>
            <a:r>
              <a:rPr lang="en-CH" dirty="0"/>
              <a:t>SSI is a model</a:t>
            </a:r>
          </a:p>
          <a:p>
            <a:endParaRPr lang="en-CH" dirty="0"/>
          </a:p>
          <a:p>
            <a:r>
              <a:rPr lang="en-CH" dirty="0"/>
              <a:t>Manages digital Identities</a:t>
            </a:r>
          </a:p>
          <a:p>
            <a:endParaRPr lang="en-CH" dirty="0"/>
          </a:p>
          <a:p>
            <a:r>
              <a:rPr lang="en-CH" dirty="0"/>
              <a:t>Individuals or coorperations have complete ownership</a:t>
            </a:r>
          </a:p>
        </p:txBody>
      </p:sp>
      <p:pic>
        <p:nvPicPr>
          <p:cNvPr id="5" name="Picture 4" descr="A blue and yellow logo&#10;&#10;Description automatically generated">
            <a:extLst>
              <a:ext uri="{FF2B5EF4-FFF2-40B4-BE49-F238E27FC236}">
                <a16:creationId xmlns:a16="http://schemas.microsoft.com/office/drawing/2014/main" id="{2C0B69D2-4766-AD54-1D0B-217AB31D3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98158"/>
            <a:ext cx="1723697" cy="957609"/>
          </a:xfrm>
          <a:prstGeom prst="rect">
            <a:avLst/>
          </a:prstGeom>
        </p:spPr>
      </p:pic>
      <p:pic>
        <p:nvPicPr>
          <p:cNvPr id="6" name="Picture 5" descr="A diagram of a social media network&#10;&#10;Description automatically generated">
            <a:extLst>
              <a:ext uri="{FF2B5EF4-FFF2-40B4-BE49-F238E27FC236}">
                <a16:creationId xmlns:a16="http://schemas.microsoft.com/office/drawing/2014/main" id="{19E73D09-B192-ACCC-D1A4-2CA858563D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3" t="4287" r="2124" b="5844"/>
          <a:stretch/>
        </p:blipFill>
        <p:spPr>
          <a:xfrm>
            <a:off x="6573795" y="1952368"/>
            <a:ext cx="5128054" cy="265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246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ellphone with a fingerprint scan&#10;&#10;Description automatically generated">
            <a:extLst>
              <a:ext uri="{FF2B5EF4-FFF2-40B4-BE49-F238E27FC236}">
                <a16:creationId xmlns:a16="http://schemas.microsoft.com/office/drawing/2014/main" id="{70EA8AE1-F2BE-A886-3BAA-ABCFD96B3F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412" b="23482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45BCF-0832-1B8C-E439-07268E7F0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7398" y="3752850"/>
            <a:ext cx="7485413" cy="2452687"/>
          </a:xfrm>
        </p:spPr>
        <p:txBody>
          <a:bodyPr anchor="ctr">
            <a:normAutofit/>
          </a:bodyPr>
          <a:lstStyle/>
          <a:p>
            <a:r>
              <a:rPr lang="en-CH" sz="1800" dirty="0"/>
              <a:t>W3C standard</a:t>
            </a:r>
          </a:p>
          <a:p>
            <a:endParaRPr lang="en-CH" sz="1800" dirty="0"/>
          </a:p>
          <a:p>
            <a:r>
              <a:rPr lang="en-CH" sz="1800" dirty="0"/>
              <a:t>Digital cryptographically verifiable credentials</a:t>
            </a:r>
          </a:p>
          <a:p>
            <a:endParaRPr lang="en-CH" sz="1800" dirty="0"/>
          </a:p>
          <a:p>
            <a:r>
              <a:rPr lang="en-GB" sz="1800" dirty="0"/>
              <a:t>S</a:t>
            </a:r>
            <a:r>
              <a:rPr lang="en-CH" sz="1800" dirty="0"/>
              <a:t>tored on digital devices</a:t>
            </a:r>
          </a:p>
          <a:p>
            <a:pPr marL="0" indent="0">
              <a:buNone/>
            </a:pPr>
            <a:endParaRPr lang="en-CH" sz="1800" dirty="0"/>
          </a:p>
        </p:txBody>
      </p:sp>
      <p:pic>
        <p:nvPicPr>
          <p:cNvPr id="6" name="Picture 5" descr="A blue and yellow logo&#10;&#10;Description automatically generated">
            <a:extLst>
              <a:ext uri="{FF2B5EF4-FFF2-40B4-BE49-F238E27FC236}">
                <a16:creationId xmlns:a16="http://schemas.microsoft.com/office/drawing/2014/main" id="{DF135E9B-249D-E577-AAF0-11DFAE0EC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98158"/>
            <a:ext cx="1723697" cy="95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483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B60AB-78E5-12D9-1A2C-4B044534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dirty="0"/>
              <a:t>Trust</a:t>
            </a:r>
            <a:r>
              <a:rPr lang="en-CH" dirty="0"/>
              <a:t> </a:t>
            </a:r>
            <a:r>
              <a:rPr lang="en-CH" b="1" dirty="0"/>
              <a:t>Triangle</a:t>
            </a:r>
          </a:p>
        </p:txBody>
      </p:sp>
      <p:pic>
        <p:nvPicPr>
          <p:cNvPr id="7" name="Content Placeholder 6" descr="A diagram of a data network&#10;&#10;Description automatically generated">
            <a:extLst>
              <a:ext uri="{FF2B5EF4-FFF2-40B4-BE49-F238E27FC236}">
                <a16:creationId xmlns:a16="http://schemas.microsoft.com/office/drawing/2014/main" id="{C1FB8DA9-3B5E-CD96-D90E-68FEDAE4B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8570" y="1825625"/>
            <a:ext cx="7754859" cy="4351338"/>
          </a:xfrm>
        </p:spPr>
      </p:pic>
      <p:pic>
        <p:nvPicPr>
          <p:cNvPr id="5" name="Picture 4" descr="A blue and yellow logo&#10;&#10;Description automatically generated">
            <a:extLst>
              <a:ext uri="{FF2B5EF4-FFF2-40B4-BE49-F238E27FC236}">
                <a16:creationId xmlns:a16="http://schemas.microsoft.com/office/drawing/2014/main" id="{2C0B69D2-4766-AD54-1D0B-217AB31D3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98158"/>
            <a:ext cx="1723697" cy="95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234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B60AB-78E5-12D9-1A2C-4B044534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dirty="0"/>
              <a:t>Selective Disclosure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9263F-B99F-9038-04FB-D27846881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Holder chooses what to disclose</a:t>
            </a:r>
          </a:p>
          <a:p>
            <a:endParaRPr lang="en-CH" dirty="0"/>
          </a:p>
          <a:p>
            <a:r>
              <a:rPr lang="en-CH" dirty="0"/>
              <a:t>Disclosing messages reveals no </a:t>
            </a:r>
            <a:br>
              <a:rPr lang="en-CH" dirty="0"/>
            </a:br>
            <a:r>
              <a:rPr lang="en-CH" dirty="0"/>
              <a:t>information about undisclosed messages</a:t>
            </a:r>
          </a:p>
          <a:p>
            <a:endParaRPr lang="en-CH" dirty="0"/>
          </a:p>
          <a:p>
            <a:endParaRPr lang="en-CH" dirty="0"/>
          </a:p>
        </p:txBody>
      </p:sp>
      <p:pic>
        <p:nvPicPr>
          <p:cNvPr id="5" name="Picture 4" descr="A blue and yellow logo&#10;&#10;Description automatically generated">
            <a:extLst>
              <a:ext uri="{FF2B5EF4-FFF2-40B4-BE49-F238E27FC236}">
                <a16:creationId xmlns:a16="http://schemas.microsoft.com/office/drawing/2014/main" id="{2C0B69D2-4766-AD54-1D0B-217AB31D3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98158"/>
            <a:ext cx="1723697" cy="9576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179968-D39F-CE08-E475-170C6AB73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46821"/>
            <a:ext cx="66802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16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B60AB-78E5-12D9-1A2C-4B044534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dirty="0"/>
              <a:t>Unlikable proofs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9263F-B99F-9038-04FB-D27846881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Generated proofs cannot be linked</a:t>
            </a:r>
          </a:p>
          <a:p>
            <a:endParaRPr lang="en-CH" dirty="0"/>
          </a:p>
          <a:p>
            <a:r>
              <a:rPr lang="en-CH" dirty="0"/>
              <a:t>Verifier cannot determine signature</a:t>
            </a:r>
          </a:p>
          <a:p>
            <a:endParaRPr lang="en-CH" dirty="0"/>
          </a:p>
          <a:p>
            <a:r>
              <a:rPr lang="en-CH" dirty="0"/>
              <a:t>Proofs guarantee the integrity and authenticity</a:t>
            </a:r>
          </a:p>
          <a:p>
            <a:pPr marL="0" indent="0">
              <a:buNone/>
            </a:pPr>
            <a:endParaRPr lang="en-CH" dirty="0"/>
          </a:p>
        </p:txBody>
      </p:sp>
      <p:pic>
        <p:nvPicPr>
          <p:cNvPr id="5" name="Picture 4" descr="A blue and yellow logo&#10;&#10;Description automatically generated">
            <a:extLst>
              <a:ext uri="{FF2B5EF4-FFF2-40B4-BE49-F238E27FC236}">
                <a16:creationId xmlns:a16="http://schemas.microsoft.com/office/drawing/2014/main" id="{2C0B69D2-4766-AD54-1D0B-217AB31D3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98158"/>
            <a:ext cx="1723697" cy="95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372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B60AB-78E5-12D9-1A2C-4B044534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dirty="0"/>
              <a:t>Zero-knowledge Proof (ZKP)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9263F-B99F-9038-04FB-D27846881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Lower version of proof-of-knowledge</a:t>
            </a:r>
          </a:p>
          <a:p>
            <a:endParaRPr lang="en-CH" dirty="0"/>
          </a:p>
          <a:p>
            <a:r>
              <a:rPr lang="en-CH" dirty="0"/>
              <a:t>Attributes:</a:t>
            </a:r>
            <a:br>
              <a:rPr lang="en-CH" dirty="0"/>
            </a:br>
            <a:r>
              <a:rPr lang="en-CH" dirty="0"/>
              <a:t>- completeness</a:t>
            </a:r>
            <a:br>
              <a:rPr lang="en-CH" dirty="0"/>
            </a:br>
            <a:r>
              <a:rPr lang="en-CH" dirty="0"/>
              <a:t>- soundness</a:t>
            </a:r>
            <a:br>
              <a:rPr lang="en-CH" dirty="0"/>
            </a:br>
            <a:r>
              <a:rPr lang="en-CH" dirty="0"/>
              <a:t>- zero-knowledge</a:t>
            </a:r>
          </a:p>
        </p:txBody>
      </p:sp>
      <p:pic>
        <p:nvPicPr>
          <p:cNvPr id="5" name="Picture 4" descr="A blue and yellow logo&#10;&#10;Description automatically generated">
            <a:extLst>
              <a:ext uri="{FF2B5EF4-FFF2-40B4-BE49-F238E27FC236}">
                <a16:creationId xmlns:a16="http://schemas.microsoft.com/office/drawing/2014/main" id="{2C0B69D2-4766-AD54-1D0B-217AB31D3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98158"/>
            <a:ext cx="1723697" cy="95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188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181</Words>
  <Application>Microsoft Macintosh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BBS Basics</vt:lpstr>
      <vt:lpstr>BBS or BBS+?</vt:lpstr>
      <vt:lpstr>PowerPoint Presentation</vt:lpstr>
      <vt:lpstr>Self-Soverign Identity (SSI)</vt:lpstr>
      <vt:lpstr>PowerPoint Presentation</vt:lpstr>
      <vt:lpstr>Trust Triangle</vt:lpstr>
      <vt:lpstr>Selective Disclosure</vt:lpstr>
      <vt:lpstr>Unlikable proofs</vt:lpstr>
      <vt:lpstr>Zero-knowledge Proof (ZKP)</vt:lpstr>
      <vt:lpstr>Link Secrets</vt:lpstr>
      <vt:lpstr>Link Secrets in BBS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Robles Gasser Joël Gabriel</dc:creator>
  <cp:lastModifiedBy>Robles Gasser Joël Gabriel</cp:lastModifiedBy>
  <cp:revision>17</cp:revision>
  <dcterms:created xsi:type="dcterms:W3CDTF">2023-10-18T12:45:40Z</dcterms:created>
  <dcterms:modified xsi:type="dcterms:W3CDTF">2023-10-18T13:54:18Z</dcterms:modified>
</cp:coreProperties>
</file>