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A624-59B8-0A03-1B76-F5CBB2880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67232-7DA6-CBAA-8319-B1E727076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E9C73-F78B-47C1-C6AB-09ADC021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03.11.2023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F7235-1B56-94FA-9C99-079E146B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13A34-1473-0A68-75D1-680FC7A6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604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B2B8-8D4C-60EC-5ECC-2630720B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60921-705D-9AD4-3FB7-88F588217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8593C-2C5E-C16E-3117-85482702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03.11.2023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5B25-2C32-ED2B-0251-BBB6E2F0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91572-E791-5F59-A509-48917D97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25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A891F-713A-88C7-E5D0-6E6C57F54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FD9F-D7EB-AAED-B56C-D0B4FB915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DCCF7-31F4-5566-E94B-BF32CA4E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03.11.2023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57CF8-3E28-2151-CCE3-F2206FD2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F8744-0EB1-8998-3EAC-E2FD4DFA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615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D3C1-2484-EA2C-09EC-9517E9DC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91E8-CE71-4C2B-9DD2-B5F7AA8A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3973A-8B56-4E9C-75B3-FD1FFD33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03.11.2023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D32D8-92E5-F622-2981-1D09B37B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1684-9F75-FD61-3F86-53F15298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427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6568-7D69-F38D-161C-362835EF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CEE5A-B592-3CAC-43F7-E9E3B89B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14973-4618-1449-5537-8E9E350E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03.11.2023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9FD67-55DB-E22A-C965-11F95400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42A3-866A-36ED-8C62-04B4F567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310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1BE7-F157-6538-B283-C20F93B2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1A0F-8B44-C88F-1E25-BEE0F0320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9F2AF-6645-9B58-6B6D-AFF69BF64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7CADD-87D3-DD99-5C7D-9CA62D98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03.11.2023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10560-C40E-31B1-5D13-302227A1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00855-80D0-05B7-21F7-EC9FF518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756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437E-C0FD-1C20-9D2B-936FBEB6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95709-3820-C072-30E3-17CE4EFC4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757B0-00DB-08FF-A2DE-CC2A4F25F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20F8C-B73B-2DA6-64FB-1B5872B00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4DA4D-C930-FD54-DB64-94B3BC198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86B9-82AD-14CD-1774-2C276ABC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03.11.2023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0C3CF-9B5B-FC10-8995-F9BB1280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11630-C10A-3E07-E0FB-4996C0A4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553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0074-A9B1-C0A4-4CD9-CC34E469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75297-AD8F-5EF3-443E-180F980C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03.11.2023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A318B-9519-2349-9144-4E9F0C97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3EC5A-72D3-F731-A003-042B6E7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296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32673-8F8E-DBD7-FA03-707128A2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03.11.2023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A9605-0113-99F4-D121-A40E83E5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CDCC-41F9-9853-A94C-005C6567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789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2940-3823-E7CD-5EED-AAAE0C1D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414A-72E4-6ABB-3380-B8CDD476A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1027A-C76E-2C01-66BB-E5D39D817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8A6D7-CC7E-65A5-30CC-1D68244D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03.11.2023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A5798-4D30-6E73-1B84-DF3E75B1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4E06E-67EA-D5BB-7962-76E4FE6C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536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592A-33A4-B944-6801-767AA512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ACE87-97F3-564B-19A1-0488E563E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C8C69-716B-9A72-EFCC-24123B7CA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C2BE-494F-FBD2-AAE9-F0D64039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03.11.2023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AEB70-1F35-F6CD-B53C-D802CD09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4DB83-5B3F-5984-AF66-0B97C596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772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F5217-910D-3DCE-9670-3D5A4305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8B8A0-3003-7F3E-E1D0-AB3EED99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7AEB-535D-EAE1-0B1E-C64574C92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429B-8540-3A49-8A72-2559FFD8210B}" type="datetimeFigureOut">
              <a:rPr lang="en-CH" smtClean="0"/>
              <a:t>03.11.2023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7424-B09D-4C1F-5A95-3DD354BF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90023-1773-AB67-9F89-4FBFF1C15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2250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ABED-96D0-37C1-5381-3F9E0F284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BLS12-381 Curve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63F8A-50A9-3F16-CD2C-1162A54C8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Presentation Project 2 </a:t>
            </a:r>
          </a:p>
          <a:p>
            <a:r>
              <a:rPr lang="en-CH" dirty="0"/>
              <a:t>by </a:t>
            </a:r>
          </a:p>
          <a:p>
            <a:r>
              <a:rPr lang="en-CH" dirty="0"/>
              <a:t>Miguel Angel Schweizer</a:t>
            </a:r>
          </a:p>
        </p:txBody>
      </p:sp>
      <p:pic>
        <p:nvPicPr>
          <p:cNvPr id="5" name="Picture 4" descr="A blue and yellow logo&#10;&#10;Description automatically generated">
            <a:extLst>
              <a:ext uri="{FF2B5EF4-FFF2-40B4-BE49-F238E27FC236}">
                <a16:creationId xmlns:a16="http://schemas.microsoft.com/office/drawing/2014/main" id="{FFD4220B-C78F-E4BC-691E-218F4F26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39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3251-90E8-4EC9-ADB0-B20B97A1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0F6ED-2DF4-D325-4373-1E80AB43E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CH" dirty="0"/>
              <a:t>elevant for mapping the hashed messages</a:t>
            </a:r>
          </a:p>
          <a:p>
            <a:r>
              <a:rPr lang="en-CH" dirty="0"/>
              <a:t>Used for finding generators of G</a:t>
            </a:r>
            <a:r>
              <a:rPr lang="en-CH" baseline="-25000" dirty="0"/>
              <a:t>1</a:t>
            </a:r>
            <a:r>
              <a:rPr lang="en-CH" dirty="0"/>
              <a:t> and G</a:t>
            </a:r>
            <a:r>
              <a:rPr lang="en-CH" baseline="-25000" dirty="0"/>
              <a:t>2</a:t>
            </a:r>
          </a:p>
          <a:p>
            <a:pPr marL="0" indent="0">
              <a:buNone/>
            </a:pPr>
            <a:endParaRPr lang="en-CH" dirty="0"/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4EA42916-BA5A-7D40-8A5C-B25C7192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0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E1E3-7DF4-C6E3-EAF1-05A26FBD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Secret and public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F618-C061-B331-DF7A-9618ADB8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sk</a:t>
            </a:r>
            <a:r>
              <a:rPr lang="de-CH" dirty="0"/>
              <a:t> = </a:t>
            </a:r>
            <a:r>
              <a:rPr lang="de-CH" dirty="0" err="1"/>
              <a:t>secret</a:t>
            </a:r>
            <a:r>
              <a:rPr lang="de-CH" dirty="0"/>
              <a:t> </a:t>
            </a:r>
            <a:r>
              <a:rPr lang="de-CH" dirty="0" err="1"/>
              <a:t>key</a:t>
            </a:r>
            <a:endParaRPr lang="de-CH" dirty="0"/>
          </a:p>
          <a:p>
            <a:r>
              <a:rPr lang="de-CH" dirty="0" err="1"/>
              <a:t>pk</a:t>
            </a:r>
            <a:r>
              <a:rPr lang="de-CH" dirty="0"/>
              <a:t> =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key</a:t>
            </a:r>
            <a:endParaRPr lang="de-CH" dirty="0"/>
          </a:p>
          <a:p>
            <a:r>
              <a:rPr lang="de-CH" dirty="0" err="1"/>
              <a:t>sk</a:t>
            </a:r>
            <a:r>
              <a:rPr lang="de-CH" dirty="0"/>
              <a:t> </a:t>
            </a:r>
            <a:r>
              <a:rPr lang="de-CH" dirty="0" err="1"/>
              <a:t>selected</a:t>
            </a:r>
            <a:r>
              <a:rPr lang="de-CH" dirty="0"/>
              <a:t> </a:t>
            </a:r>
            <a:r>
              <a:rPr lang="de-CH" dirty="0" err="1"/>
              <a:t>randomly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1 ... (r-1)</a:t>
            </a:r>
          </a:p>
          <a:p>
            <a:r>
              <a:rPr lang="de-CH" dirty="0" err="1"/>
              <a:t>pk</a:t>
            </a:r>
            <a:r>
              <a:rPr lang="de-CH" dirty="0"/>
              <a:t> = [</a:t>
            </a:r>
            <a:r>
              <a:rPr lang="de-CH" dirty="0" err="1"/>
              <a:t>sk</a:t>
            </a:r>
            <a:r>
              <a:rPr lang="de-CH" dirty="0"/>
              <a:t>]g</a:t>
            </a:r>
            <a:r>
              <a:rPr lang="de-CH" baseline="-25000" dirty="0"/>
              <a:t>1</a:t>
            </a:r>
            <a:r>
              <a:rPr lang="de-CH" dirty="0"/>
              <a:t> </a:t>
            </a:r>
            <a:endParaRPr lang="de-CH" baseline="-25000" dirty="0"/>
          </a:p>
          <a:p>
            <a:endParaRPr lang="de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2A497497-FF8D-9BAD-F8F2-BA71C8AF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4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08C3-A7A5-5CE1-85D3-92B09FCA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Signing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C990A-A178-DA86-A7CB-7D8EE76AF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</a:t>
                </a:r>
                <a:r>
                  <a:rPr lang="en-CH" dirty="0"/>
                  <a:t> = message</a:t>
                </a:r>
              </a:p>
              <a:p>
                <a:r>
                  <a:rPr lang="en-CH" dirty="0"/>
                  <a:t>G</a:t>
                </a:r>
                <a:r>
                  <a:rPr lang="en-CH" baseline="-25000" dirty="0"/>
                  <a:t>2</a:t>
                </a:r>
                <a:r>
                  <a:rPr lang="en-CH" dirty="0"/>
                  <a:t> is now used</a:t>
                </a:r>
              </a:p>
              <a:p>
                <a:r>
                  <a:rPr lang="en-GB" dirty="0"/>
                  <a:t>‘H</a:t>
                </a:r>
                <a:r>
                  <a:rPr lang="en-CH" dirty="0"/>
                  <a:t>ash-and-check’ </a:t>
                </a:r>
                <a:r>
                  <a:rPr lang="en-CH" dirty="0">
                    <a:sym typeface="Wingdings" pitchFamily="2" charset="2"/>
                  </a:rPr>
                  <a:t> not very good</a:t>
                </a:r>
              </a:p>
              <a:p>
                <a:r>
                  <a:rPr lang="en-CH" dirty="0">
                    <a:sym typeface="Wingdings" pitchFamily="2" charset="2"/>
                  </a:rPr>
                  <a:t>Simplified SWU map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GB" dirty="0">
                    <a:sym typeface="Wingdings" pitchFamily="2" charset="2"/>
                  </a:rPr>
                  <a:t>G</a:t>
                </a:r>
                <a:r>
                  <a:rPr lang="en-CH" dirty="0">
                    <a:sym typeface="Wingdings" pitchFamily="2" charset="2"/>
                  </a:rPr>
                  <a:t>uarantees to translate field point to point on the curve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CH" dirty="0">
                    <a:sym typeface="Wingdings" pitchFamily="2" charset="2"/>
                  </a:rPr>
                  <a:t>Optimized for BLS12-381</a:t>
                </a:r>
                <a:endParaRPr lang="en-CH" dirty="0"/>
              </a:p>
              <a:p>
                <a:r>
                  <a:rPr lang="en-GB" dirty="0"/>
                  <a:t>S</a:t>
                </a:r>
                <a:r>
                  <a:rPr lang="en-CH" dirty="0"/>
                  <a:t>ign </a:t>
                </a:r>
                <a:r>
                  <a:rPr lang="en-CH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𝜎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𝑠𝑘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𝐻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C990A-A178-DA86-A7CB-7D8EE76AF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C3609EFB-25BF-E527-3BBB-533EDDDF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8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41F0-EBAC-4C24-0E5A-9F3493AB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Verification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AB74C-35E3-D4BD-3D7B-B3C2297A7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P</a:t>
                </a:r>
                <a:r>
                  <a:rPr lang="en-CH" dirty="0"/>
                  <a:t>airing is used</a:t>
                </a:r>
              </a:p>
              <a:p>
                <a:r>
                  <a:rPr lang="en-GB" dirty="0"/>
                  <a:t>Signature v</a:t>
                </a:r>
                <a:r>
                  <a:rPr lang="en-CH" dirty="0"/>
                  <a:t>alid if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  <a:p>
                <a:pPr marL="0" indent="0" algn="ctr">
                  <a:buNone/>
                </a:pPr>
                <a:endParaRPr lang="de-CH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𝑠𝑘</m:t>
                              </m:r>
                            </m:e>
                          </m:d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H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𝑠𝑘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AB74C-35E3-D4BD-3D7B-B3C2297A7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54920D11-5354-1A7F-4346-A277F3F7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9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9086-BF03-4A96-D7AA-83C08CC3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2912-FB36-F76A-5A94-1662FF8D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airing-fiendly elliptic curve</a:t>
            </a:r>
          </a:p>
          <a:p>
            <a:r>
              <a:rPr lang="en-GB" dirty="0"/>
              <a:t>D</a:t>
            </a:r>
            <a:r>
              <a:rPr lang="en-CH" dirty="0"/>
              <a:t>esigned by Sean Bowe in 2017</a:t>
            </a:r>
          </a:p>
          <a:p>
            <a:r>
              <a:rPr lang="en-CH" dirty="0"/>
              <a:t>Zcash protocol update</a:t>
            </a:r>
          </a:p>
          <a:p>
            <a:endParaRPr lang="en-CH" dirty="0"/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4DDC47DC-E7A4-5A58-B491-FBFB7DF6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16B8-C55F-FA45-D4C2-F14288DD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F038-C2A1-6100-5498-B899B176D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CH" dirty="0"/>
              <a:t>amily of curves from Baretto, Lynn and Scott (BLS)</a:t>
            </a:r>
          </a:p>
          <a:p>
            <a:r>
              <a:rPr lang="en-CH" dirty="0"/>
              <a:t>12 = embedding degree</a:t>
            </a:r>
          </a:p>
          <a:p>
            <a:r>
              <a:rPr lang="en-CH" dirty="0"/>
              <a:t>381 = size in bits of base field modulus q </a:t>
            </a:r>
          </a:p>
          <a:p>
            <a:endParaRPr lang="en-CH" dirty="0"/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67ABC62A-AB92-AE98-3A5C-3F5145124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7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DAB3-AF80-E24F-213C-31AE5359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Curve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3A8D9-5856-DE84-F142-C793B5C9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 </a:t>
            </a:r>
          </a:p>
          <a:p>
            <a:endParaRPr lang="en-CH" dirty="0"/>
          </a:p>
          <a:p>
            <a:endParaRPr lang="en-CH" dirty="0"/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886E483B-0BA9-30D3-8116-66F83C4A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9C31D123-6392-ACC0-3D94-361007DCD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687" y="491478"/>
            <a:ext cx="5943600" cy="6007100"/>
          </a:xfrm>
          <a:prstGeom prst="rect">
            <a:avLst/>
          </a:prstGeom>
        </p:spPr>
      </p:pic>
      <p:pic>
        <p:nvPicPr>
          <p:cNvPr id="10" name="Picture 9" descr="A black math equation&#10;&#10;Description automatically generated with medium confidence">
            <a:extLst>
              <a:ext uri="{FF2B5EF4-FFF2-40B4-BE49-F238E27FC236}">
                <a16:creationId xmlns:a16="http://schemas.microsoft.com/office/drawing/2014/main" id="{2C83DEA0-8225-A6BB-D9F0-792779F5B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627" y="3096970"/>
            <a:ext cx="2446538" cy="6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1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B62B-2D10-E6A5-E94A-5F4EA0F7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Groups – G</a:t>
            </a:r>
            <a:r>
              <a:rPr lang="en-CH" baseline="-25000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3A2CF-C5D2-C0BA-3B42-6360D90C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CH" dirty="0"/>
              <a:t>yclic group</a:t>
            </a:r>
          </a:p>
          <a:p>
            <a:r>
              <a:rPr lang="en-GB" dirty="0"/>
              <a:t>Group order r </a:t>
            </a:r>
          </a:p>
          <a:p>
            <a:r>
              <a:rPr lang="en-GB" dirty="0"/>
              <a:t>G</a:t>
            </a:r>
            <a:r>
              <a:rPr lang="en-CH" dirty="0"/>
              <a:t>enerated with base point BP=(x,y)</a:t>
            </a:r>
          </a:p>
          <a:p>
            <a:r>
              <a:rPr lang="en-GB" dirty="0"/>
              <a:t>F</a:t>
            </a:r>
            <a:r>
              <a:rPr lang="en-CH" dirty="0"/>
              <a:t>ield F</a:t>
            </a:r>
            <a:r>
              <a:rPr lang="en-CH" baseline="-25000" dirty="0"/>
              <a:t>p</a:t>
            </a:r>
          </a:p>
          <a:p>
            <a:r>
              <a:rPr lang="en-CH" dirty="0"/>
              <a:t>G</a:t>
            </a:r>
            <a:r>
              <a:rPr lang="en-CH" baseline="-25000" dirty="0"/>
              <a:t>1</a:t>
            </a:r>
            <a:r>
              <a:rPr lang="en-CH" dirty="0"/>
              <a:t> defined over E: y</a:t>
            </a:r>
            <a:r>
              <a:rPr lang="en-CH" baseline="30000" dirty="0"/>
              <a:t>2</a:t>
            </a:r>
            <a:r>
              <a:rPr lang="en-CH" dirty="0"/>
              <a:t>=x</a:t>
            </a:r>
            <a:r>
              <a:rPr lang="en-CH" baseline="30000" dirty="0"/>
              <a:t>3</a:t>
            </a:r>
            <a:r>
              <a:rPr lang="en-CH" dirty="0"/>
              <a:t>+4</a:t>
            </a:r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4C3A40B2-CFBF-A0D0-4E78-E28ADC80A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A5A4-3140-765B-5F16-28E55EE5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Groups – G</a:t>
            </a:r>
            <a:r>
              <a:rPr lang="en-CH" baseline="-2500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E59A-944D-5715-32E0-FE85AD480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CH" dirty="0"/>
              <a:t>yclic group</a:t>
            </a:r>
          </a:p>
          <a:p>
            <a:r>
              <a:rPr lang="en-GB" dirty="0"/>
              <a:t>S</a:t>
            </a:r>
            <a:r>
              <a:rPr lang="en-CH" dirty="0"/>
              <a:t>ubgroup order r</a:t>
            </a:r>
          </a:p>
          <a:p>
            <a:r>
              <a:rPr lang="en-CH" dirty="0"/>
              <a:t>Generated with base point BP’=(x’,y’)</a:t>
            </a:r>
          </a:p>
          <a:p>
            <a:r>
              <a:rPr lang="en-CH" dirty="0"/>
              <a:t>Field F</a:t>
            </a:r>
            <a:r>
              <a:rPr lang="en-CH" baseline="-25000" dirty="0"/>
              <a:t>p</a:t>
            </a:r>
            <a:r>
              <a:rPr lang="en-CH" baseline="30000" dirty="0"/>
              <a:t>2</a:t>
            </a:r>
          </a:p>
          <a:p>
            <a:r>
              <a:rPr lang="en-CH" dirty="0"/>
              <a:t>G2 defined over E’: y2=x3+4(1+i)</a:t>
            </a:r>
          </a:p>
          <a:p>
            <a:endParaRPr lang="en-CH" dirty="0"/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629FC9D2-CBC2-D89C-8F3C-2582DD0D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1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E1E3-7DF4-C6E3-EAF1-05A26FBD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Groups – G</a:t>
            </a:r>
            <a:r>
              <a:rPr lang="en-CH" baseline="-25000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F618-C061-B331-DF7A-9618ADB8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Subgroup</a:t>
            </a:r>
            <a:r>
              <a:rPr lang="de-CH" dirty="0"/>
              <a:t> </a:t>
            </a:r>
            <a:r>
              <a:rPr lang="en-CH" dirty="0"/>
              <a:t>of multiplicative group F</a:t>
            </a:r>
            <a:r>
              <a:rPr lang="en-CH" baseline="-25000" dirty="0"/>
              <a:t>p</a:t>
            </a:r>
            <a:r>
              <a:rPr lang="en-CH" baseline="30000" dirty="0"/>
              <a:t>12</a:t>
            </a:r>
          </a:p>
          <a:p>
            <a:r>
              <a:rPr lang="en-CH" dirty="0"/>
              <a:t>Group order r</a:t>
            </a:r>
          </a:p>
          <a:p>
            <a:endParaRPr lang="en-CH" dirty="0"/>
          </a:p>
          <a:p>
            <a:endParaRPr lang="en-CH" dirty="0"/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2A497497-FF8D-9BAD-F8F2-BA71C8AF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2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7AB7-20D9-136B-E1D2-A1BE2572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26EE-27A1-C01D-9DD9-C13366027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H" dirty="0"/>
              <a:t>IETF draft suggestions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dirty="0"/>
              <a:t>S</a:t>
            </a:r>
            <a:r>
              <a:rPr lang="en-CH" dirty="0"/>
              <a:t>ecurity level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dirty="0"/>
              <a:t>S</a:t>
            </a:r>
            <a:r>
              <a:rPr lang="en-CH" dirty="0"/>
              <a:t>ubgroup size r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dirty="0"/>
              <a:t>F</a:t>
            </a:r>
            <a:r>
              <a:rPr lang="en-CH" dirty="0"/>
              <a:t>ield modulus q</a:t>
            </a:r>
            <a:r>
              <a:rPr lang="en-CH" baseline="30000" dirty="0"/>
              <a:t>k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dirty="0"/>
              <a:t>E</a:t>
            </a:r>
            <a:r>
              <a:rPr lang="en-CH" dirty="0"/>
              <a:t>mbedding degree k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dirty="0"/>
              <a:t>C</a:t>
            </a:r>
            <a:r>
              <a:rPr lang="en-CH" dirty="0"/>
              <a:t>ofactor h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CH" dirty="0"/>
          </a:p>
          <a:p>
            <a:pPr marL="457200" lvl="1" indent="0">
              <a:buNone/>
            </a:pPr>
            <a:endParaRPr lang="en-CH" dirty="0"/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E29886E0-B657-14BF-4282-67190B9A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2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52AF-7BCA-408E-F0B4-9AE1246A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Embedding degree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CCB7-0213-FEBE-FC1C-0D23D9BC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k</a:t>
            </a:r>
            <a:r>
              <a:rPr lang="de-CH" dirty="0"/>
              <a:t> </a:t>
            </a:r>
            <a:r>
              <a:rPr lang="en-CH" dirty="0"/>
              <a:t>= 12</a:t>
            </a:r>
          </a:p>
          <a:p>
            <a:r>
              <a:rPr lang="en-GB" dirty="0"/>
              <a:t>Smallest p</a:t>
            </a:r>
            <a:r>
              <a:rPr lang="en-CH" dirty="0"/>
              <a:t>ositive integer so that r devides (q</a:t>
            </a:r>
            <a:r>
              <a:rPr lang="en-CH" baseline="30000" dirty="0"/>
              <a:t>k</a:t>
            </a:r>
            <a:r>
              <a:rPr lang="en-CH" dirty="0"/>
              <a:t> -1)</a:t>
            </a:r>
          </a:p>
          <a:p>
            <a:r>
              <a:rPr lang="en-GB" dirty="0"/>
              <a:t>I</a:t>
            </a:r>
            <a:r>
              <a:rPr lang="en-CH" dirty="0"/>
              <a:t>mpact on security and efficiency</a:t>
            </a:r>
          </a:p>
          <a:p>
            <a:endParaRPr lang="en-CH" dirty="0"/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615F1C2B-4954-BE83-9001-EF39101FF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6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301</Words>
  <Application>Microsoft Macintosh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BLS12-381 Curve</vt:lpstr>
      <vt:lpstr>History</vt:lpstr>
      <vt:lpstr>Naming</vt:lpstr>
      <vt:lpstr>Curve Equation</vt:lpstr>
      <vt:lpstr>Groups – G1</vt:lpstr>
      <vt:lpstr>Groups – G2</vt:lpstr>
      <vt:lpstr>Groups – GT</vt:lpstr>
      <vt:lpstr>Parameters</vt:lpstr>
      <vt:lpstr>Embedding degree</vt:lpstr>
      <vt:lpstr>Cofactor</vt:lpstr>
      <vt:lpstr>Secret and public keys</vt:lpstr>
      <vt:lpstr>Signing</vt:lpstr>
      <vt:lpstr>Verification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Schweizer Miguel Angel</dc:creator>
  <cp:lastModifiedBy>Schweizer Miguel Angel</cp:lastModifiedBy>
  <cp:revision>11</cp:revision>
  <dcterms:created xsi:type="dcterms:W3CDTF">2023-11-03T13:13:23Z</dcterms:created>
  <dcterms:modified xsi:type="dcterms:W3CDTF">2023-11-05T12:49:23Z</dcterms:modified>
</cp:coreProperties>
</file>