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28A7-0C1B-027D-97C4-C1FC8E376B2B}"/>
              </a:ext>
            </a:extLst>
          </p:cNvPr>
          <p:cNvSpPr>
            <a:spLocks noGrp="1"/>
          </p:cNvSpPr>
          <p:nvPr>
            <p:ph type="ctrTitle"/>
          </p:nvPr>
        </p:nvSpPr>
        <p:spPr/>
        <p:txBody>
          <a:bodyPr/>
          <a:lstStyle/>
          <a:p>
            <a:r>
              <a:rPr lang="en-GB" dirty="0"/>
              <a:t>Cyber security </a:t>
            </a:r>
            <a:endParaRPr lang="en-US" dirty="0"/>
          </a:p>
        </p:txBody>
      </p:sp>
      <p:sp>
        <p:nvSpPr>
          <p:cNvPr id="3" name="Subtitle 2">
            <a:extLst>
              <a:ext uri="{FF2B5EF4-FFF2-40B4-BE49-F238E27FC236}">
                <a16:creationId xmlns:a16="http://schemas.microsoft.com/office/drawing/2014/main" id="{9A5ABDA5-4D8B-0FEB-128D-C6D29FBDE6BE}"/>
              </a:ext>
            </a:extLst>
          </p:cNvPr>
          <p:cNvSpPr>
            <a:spLocks noGrp="1"/>
          </p:cNvSpPr>
          <p:nvPr>
            <p:ph type="subTitle" idx="1"/>
          </p:nvPr>
        </p:nvSpPr>
        <p:spPr/>
        <p:txBody>
          <a:bodyPr/>
          <a:lstStyle/>
          <a:p>
            <a:r>
              <a:rPr lang="en-GB" dirty="0"/>
              <a:t>Assignment 2</a:t>
            </a:r>
            <a:endParaRPr lang="en-US" dirty="0"/>
          </a:p>
        </p:txBody>
      </p:sp>
    </p:spTree>
    <p:extLst>
      <p:ext uri="{BB962C8B-B14F-4D97-AF65-F5344CB8AC3E}">
        <p14:creationId xmlns:p14="http://schemas.microsoft.com/office/powerpoint/2010/main" val="118357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75A8-2566-8055-8631-2FEC90F5ADE3}"/>
              </a:ext>
            </a:extLst>
          </p:cNvPr>
          <p:cNvSpPr>
            <a:spLocks noGrp="1"/>
          </p:cNvSpPr>
          <p:nvPr>
            <p:ph type="title"/>
          </p:nvPr>
        </p:nvSpPr>
        <p:spPr/>
        <p:txBody>
          <a:bodyPr/>
          <a:lstStyle/>
          <a:p>
            <a:r>
              <a:rPr lang="en-GB" dirty="0"/>
              <a:t>What is </a:t>
            </a:r>
            <a:r>
              <a:rPr lang="en-GB" dirty="0" err="1"/>
              <a:t>footprinting</a:t>
            </a:r>
            <a:r>
              <a:rPr lang="en-GB" dirty="0"/>
              <a:t> and reconnaissance </a:t>
            </a:r>
            <a:endParaRPr lang="en-US" dirty="0"/>
          </a:p>
        </p:txBody>
      </p:sp>
      <p:sp>
        <p:nvSpPr>
          <p:cNvPr id="3" name="Content Placeholder 2">
            <a:extLst>
              <a:ext uri="{FF2B5EF4-FFF2-40B4-BE49-F238E27FC236}">
                <a16:creationId xmlns:a16="http://schemas.microsoft.com/office/drawing/2014/main" id="{7C985A94-DDAF-16CE-C2A0-8235BE92A106}"/>
              </a:ext>
            </a:extLst>
          </p:cNvPr>
          <p:cNvSpPr>
            <a:spLocks noGrp="1"/>
          </p:cNvSpPr>
          <p:nvPr>
            <p:ph idx="1"/>
          </p:nvPr>
        </p:nvSpPr>
        <p:spPr/>
        <p:txBody>
          <a:bodyPr>
            <a:normAutofit lnSpcReduction="10000"/>
          </a:bodyPr>
          <a:lstStyle/>
          <a:p>
            <a:r>
              <a:rPr lang="en-GB" dirty="0"/>
              <a:t>Understanding the methods used by malicious individuals in the wide and constantly changing field of cybersecurity is essential for safeguarding sensitive data and preventing unauthorised access.
</a:t>
            </a:r>
            <a:r>
              <a:rPr lang="en-GB" dirty="0" err="1"/>
              <a:t>Footprinting</a:t>
            </a:r>
            <a:r>
              <a:rPr lang="en-GB" dirty="0"/>
              <a:t> and reconnaissance are the two core tasks that each cyber attack is built upon. In order to find weaknesses and potential entry points, these pre-attack procedures entail acquiring data about a target system or network. Organisations may improve their defensive tactics and strengthen their cybersecurity posture by comprehensively understanding of the theories and techniques behind reconnaissance and </a:t>
            </a:r>
            <a:r>
              <a:rPr lang="en-GB" dirty="0" err="1"/>
              <a:t>footprinting</a:t>
            </a:r>
            <a:r>
              <a:rPr lang="en-GB" dirty="0"/>
              <a:t>.</a:t>
            </a:r>
            <a:endParaRPr lang="en-US" dirty="0"/>
          </a:p>
        </p:txBody>
      </p:sp>
    </p:spTree>
    <p:extLst>
      <p:ext uri="{BB962C8B-B14F-4D97-AF65-F5344CB8AC3E}">
        <p14:creationId xmlns:p14="http://schemas.microsoft.com/office/powerpoint/2010/main" val="325772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C0F4-872F-5863-78FD-7A7559C04D00}"/>
              </a:ext>
            </a:extLst>
          </p:cNvPr>
          <p:cNvSpPr>
            <a:spLocks noGrp="1"/>
          </p:cNvSpPr>
          <p:nvPr>
            <p:ph type="title"/>
          </p:nvPr>
        </p:nvSpPr>
        <p:spPr/>
        <p:txBody>
          <a:bodyPr/>
          <a:lstStyle/>
          <a:p>
            <a:r>
              <a:rPr lang="en-GB" dirty="0"/>
              <a:t>What is </a:t>
            </a:r>
            <a:r>
              <a:rPr lang="en-GB" dirty="0" err="1"/>
              <a:t>footprinting</a:t>
            </a:r>
            <a:endParaRPr lang="en-US" dirty="0"/>
          </a:p>
        </p:txBody>
      </p:sp>
      <p:sp>
        <p:nvSpPr>
          <p:cNvPr id="3" name="Content Placeholder 2">
            <a:extLst>
              <a:ext uri="{FF2B5EF4-FFF2-40B4-BE49-F238E27FC236}">
                <a16:creationId xmlns:a16="http://schemas.microsoft.com/office/drawing/2014/main" id="{179D55B2-4AC5-EEE1-93E1-CEAC4A50E79D}"/>
              </a:ext>
            </a:extLst>
          </p:cNvPr>
          <p:cNvSpPr>
            <a:spLocks noGrp="1"/>
          </p:cNvSpPr>
          <p:nvPr>
            <p:ph idx="1"/>
          </p:nvPr>
        </p:nvSpPr>
        <p:spPr/>
        <p:txBody>
          <a:bodyPr/>
          <a:lstStyle/>
          <a:p>
            <a:r>
              <a:rPr lang="en-GB" dirty="0" err="1"/>
              <a:t>Footprinting</a:t>
            </a:r>
            <a:r>
              <a:rPr lang="en-GB" dirty="0"/>
              <a:t> is the process of identifying and understanding the security risks in an organisation. It involves gathering information about the target, both from publicly available sources and through more intrusive methods. This information helps build a profile of the organisation’s security posture and identify vulnerabilities. The approach used depends on the desired information and level of access.</a:t>
            </a:r>
            <a:endParaRPr lang="en-US" dirty="0"/>
          </a:p>
        </p:txBody>
      </p:sp>
    </p:spTree>
    <p:extLst>
      <p:ext uri="{BB962C8B-B14F-4D97-AF65-F5344CB8AC3E}">
        <p14:creationId xmlns:p14="http://schemas.microsoft.com/office/powerpoint/2010/main" val="270334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C81C-A17C-AC69-06B7-E024635FB342}"/>
              </a:ext>
            </a:extLst>
          </p:cNvPr>
          <p:cNvSpPr>
            <a:spLocks noGrp="1"/>
          </p:cNvSpPr>
          <p:nvPr>
            <p:ph type="title"/>
          </p:nvPr>
        </p:nvSpPr>
        <p:spPr/>
        <p:txBody>
          <a:bodyPr/>
          <a:lstStyle/>
          <a:p>
            <a:r>
              <a:rPr lang="en-GB" dirty="0"/>
              <a:t>What is reconnaissance </a:t>
            </a:r>
            <a:endParaRPr lang="en-US" dirty="0"/>
          </a:p>
        </p:txBody>
      </p:sp>
      <p:sp>
        <p:nvSpPr>
          <p:cNvPr id="3" name="Content Placeholder 2">
            <a:extLst>
              <a:ext uri="{FF2B5EF4-FFF2-40B4-BE49-F238E27FC236}">
                <a16:creationId xmlns:a16="http://schemas.microsoft.com/office/drawing/2014/main" id="{65FC5CC8-A373-CA10-67B0-70BD6BDADBFA}"/>
              </a:ext>
            </a:extLst>
          </p:cNvPr>
          <p:cNvSpPr>
            <a:spLocks noGrp="1"/>
          </p:cNvSpPr>
          <p:nvPr>
            <p:ph idx="1"/>
          </p:nvPr>
        </p:nvSpPr>
        <p:spPr/>
        <p:txBody>
          <a:bodyPr/>
          <a:lstStyle/>
          <a:p>
            <a:r>
              <a:rPr lang="en-GB" dirty="0"/>
              <a:t>An important step in ethical hacking is reconnaissance, which includes leaving digital footprints. Data on the target system’s network infrastructure, personnel information, and security rules are collected as part of this process. Finding potential attack routes and vulnerabilities is the aim of reconnaissance. Security policies, network specifics, employee contacts, and host information for vulnerability assessment are all pieces of information that are gathered while accomplishing this step.</a:t>
            </a:r>
            <a:endParaRPr lang="en-US" dirty="0"/>
          </a:p>
        </p:txBody>
      </p:sp>
    </p:spTree>
    <p:extLst>
      <p:ext uri="{BB962C8B-B14F-4D97-AF65-F5344CB8AC3E}">
        <p14:creationId xmlns:p14="http://schemas.microsoft.com/office/powerpoint/2010/main" val="144545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1793-224E-3377-D129-4DAC297A8B18}"/>
              </a:ext>
            </a:extLst>
          </p:cNvPr>
          <p:cNvSpPr>
            <a:spLocks noGrp="1"/>
          </p:cNvSpPr>
          <p:nvPr>
            <p:ph type="title"/>
          </p:nvPr>
        </p:nvSpPr>
        <p:spPr/>
        <p:txBody>
          <a:bodyPr/>
          <a:lstStyle/>
          <a:p>
            <a:r>
              <a:rPr lang="en-GB" dirty="0"/>
              <a:t>Types of </a:t>
            </a:r>
            <a:r>
              <a:rPr lang="en-GB" dirty="0" err="1"/>
              <a:t>Footprinting</a:t>
            </a:r>
            <a:r>
              <a:rPr lang="en-GB" dirty="0"/>
              <a:t> </a:t>
            </a:r>
            <a:endParaRPr lang="en-US" dirty="0"/>
          </a:p>
        </p:txBody>
      </p:sp>
      <p:sp>
        <p:nvSpPr>
          <p:cNvPr id="3" name="Content Placeholder 2">
            <a:extLst>
              <a:ext uri="{FF2B5EF4-FFF2-40B4-BE49-F238E27FC236}">
                <a16:creationId xmlns:a16="http://schemas.microsoft.com/office/drawing/2014/main" id="{B3E73B56-9185-7CD4-9006-8D587AED1280}"/>
              </a:ext>
            </a:extLst>
          </p:cNvPr>
          <p:cNvSpPr>
            <a:spLocks noGrp="1"/>
          </p:cNvSpPr>
          <p:nvPr>
            <p:ph idx="1"/>
          </p:nvPr>
        </p:nvSpPr>
        <p:spPr/>
        <p:txBody>
          <a:bodyPr/>
          <a:lstStyle/>
          <a:p>
            <a:r>
              <a:rPr lang="en-GB" b="0" i="0" dirty="0">
                <a:solidFill>
                  <a:srgbClr val="22222F"/>
                </a:solidFill>
                <a:effectLst/>
                <a:latin typeface="Poppins" panose="020B0502040504020204" pitchFamily="34" charset="0"/>
              </a:rPr>
              <a:t>There are two types of </a:t>
            </a:r>
            <a:r>
              <a:rPr lang="en-GB" b="0" i="0" dirty="0" err="1">
                <a:solidFill>
                  <a:srgbClr val="22222F"/>
                </a:solidFill>
                <a:effectLst/>
                <a:latin typeface="Poppins" panose="020B0502040504020204" pitchFamily="34" charset="0"/>
              </a:rPr>
              <a:t>footprinting</a:t>
            </a:r>
            <a:r>
              <a:rPr lang="en-GB" b="0" i="0" dirty="0">
                <a:solidFill>
                  <a:srgbClr val="22222F"/>
                </a:solidFill>
                <a:effectLst/>
                <a:latin typeface="Poppins" panose="020B0502040504020204" pitchFamily="34" charset="0"/>
              </a:rPr>
              <a:t>. Active methods may include hacking or social engineering, while passive methods focus on publicly available data. Both types are based on how information is gathered:</a:t>
            </a:r>
          </a:p>
          <a:p>
            <a:r>
              <a:rPr lang="en-GB" dirty="0"/>
              <a:t>Passive </a:t>
            </a:r>
            <a:r>
              <a:rPr lang="en-GB" dirty="0" err="1"/>
              <a:t>Footprinting</a:t>
            </a:r>
            <a:r>
              <a:rPr lang="en-GB" dirty="0"/>
              <a:t> </a:t>
            </a:r>
          </a:p>
          <a:p>
            <a:r>
              <a:rPr lang="en-GB" dirty="0"/>
              <a:t>Active </a:t>
            </a:r>
            <a:r>
              <a:rPr lang="en-GB" dirty="0" err="1"/>
              <a:t>Footprinting</a:t>
            </a:r>
            <a:r>
              <a:rPr lang="en-GB" dirty="0"/>
              <a:t> </a:t>
            </a:r>
            <a:endParaRPr lang="en-US" dirty="0"/>
          </a:p>
        </p:txBody>
      </p:sp>
    </p:spTree>
    <p:extLst>
      <p:ext uri="{BB962C8B-B14F-4D97-AF65-F5344CB8AC3E}">
        <p14:creationId xmlns:p14="http://schemas.microsoft.com/office/powerpoint/2010/main" val="121837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E7F6-B271-D733-05EC-5AD7D07C9B11}"/>
              </a:ext>
            </a:extLst>
          </p:cNvPr>
          <p:cNvSpPr>
            <a:spLocks noGrp="1"/>
          </p:cNvSpPr>
          <p:nvPr>
            <p:ph type="title"/>
          </p:nvPr>
        </p:nvSpPr>
        <p:spPr/>
        <p:txBody>
          <a:bodyPr/>
          <a:lstStyle/>
          <a:p>
            <a:r>
              <a:rPr lang="en-GB" dirty="0"/>
              <a:t>Passive </a:t>
            </a:r>
            <a:r>
              <a:rPr lang="en-GB" dirty="0" err="1"/>
              <a:t>Footprinting</a:t>
            </a:r>
            <a:r>
              <a:rPr lang="en-GB" dirty="0"/>
              <a:t> </a:t>
            </a:r>
            <a:endParaRPr lang="en-US" dirty="0"/>
          </a:p>
        </p:txBody>
      </p:sp>
      <p:sp>
        <p:nvSpPr>
          <p:cNvPr id="3" name="Content Placeholder 2">
            <a:extLst>
              <a:ext uri="{FF2B5EF4-FFF2-40B4-BE49-F238E27FC236}">
                <a16:creationId xmlns:a16="http://schemas.microsoft.com/office/drawing/2014/main" id="{C598D4A5-4788-6A6E-C4B8-3FE90B8B3D98}"/>
              </a:ext>
            </a:extLst>
          </p:cNvPr>
          <p:cNvSpPr>
            <a:spLocks noGrp="1"/>
          </p:cNvSpPr>
          <p:nvPr>
            <p:ph idx="1"/>
          </p:nvPr>
        </p:nvSpPr>
        <p:spPr/>
        <p:txBody>
          <a:bodyPr>
            <a:normAutofit fontScale="70000" lnSpcReduction="20000"/>
          </a:bodyPr>
          <a:lstStyle/>
          <a:p>
            <a:r>
              <a:rPr lang="en-GB" dirty="0"/>
              <a:t>In this type of </a:t>
            </a:r>
            <a:r>
              <a:rPr lang="en-GB" dirty="0" err="1"/>
              <a:t>footprinting</a:t>
            </a:r>
            <a:r>
              <a:rPr lang="en-GB" dirty="0"/>
              <a:t>, the attacker collects information about the target without directly interacting. It is useful for gathering undetected information. The attacker utilises publicly accessible data from online sources and analyses the target organisation’s website. Valuable information can be obtained about customers, employees, history, and more.
Passive </a:t>
            </a:r>
            <a:r>
              <a:rPr lang="en-GB" dirty="0" err="1"/>
              <a:t>footprinting</a:t>
            </a:r>
            <a:r>
              <a:rPr lang="en-GB" dirty="0"/>
              <a:t> methods offer additional options, including:
Browsing the target’s website</a:t>
            </a:r>
          </a:p>
          <a:p>
            <a:r>
              <a:rPr lang="en-GB" dirty="0"/>
              <a:t>Exploring the website to gather insights and potential vulnerabilities.
Target monitoring using alert services
Using monitoring tools to receive updates on changes or activities related to the target.
Examining an employee’s social media accounts
Extracting information from publicly available profiles of individuals associated with the target.</a:t>
            </a:r>
            <a:endParaRPr lang="en-US" dirty="0"/>
          </a:p>
        </p:txBody>
      </p:sp>
    </p:spTree>
    <p:extLst>
      <p:ext uri="{BB962C8B-B14F-4D97-AF65-F5344CB8AC3E}">
        <p14:creationId xmlns:p14="http://schemas.microsoft.com/office/powerpoint/2010/main" val="17384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C97B-7638-0F32-5914-613AC80E07FE}"/>
              </a:ext>
            </a:extLst>
          </p:cNvPr>
          <p:cNvSpPr>
            <a:spLocks noGrp="1"/>
          </p:cNvSpPr>
          <p:nvPr>
            <p:ph type="title"/>
          </p:nvPr>
        </p:nvSpPr>
        <p:spPr/>
        <p:txBody>
          <a:bodyPr/>
          <a:lstStyle/>
          <a:p>
            <a:r>
              <a:rPr lang="en-GB" dirty="0"/>
              <a:t>Active </a:t>
            </a:r>
            <a:r>
              <a:rPr lang="en-GB" dirty="0" err="1"/>
              <a:t>footprinting</a:t>
            </a:r>
            <a:r>
              <a:rPr lang="en-GB" dirty="0"/>
              <a:t> </a:t>
            </a:r>
            <a:endParaRPr lang="en-US" dirty="0"/>
          </a:p>
        </p:txBody>
      </p:sp>
      <p:sp>
        <p:nvSpPr>
          <p:cNvPr id="3" name="Content Placeholder 2">
            <a:extLst>
              <a:ext uri="{FF2B5EF4-FFF2-40B4-BE49-F238E27FC236}">
                <a16:creationId xmlns:a16="http://schemas.microsoft.com/office/drawing/2014/main" id="{D2DC71C9-A661-3B0F-BF05-6D15CE86AB28}"/>
              </a:ext>
            </a:extLst>
          </p:cNvPr>
          <p:cNvSpPr>
            <a:spLocks noGrp="1"/>
          </p:cNvSpPr>
          <p:nvPr>
            <p:ph idx="1"/>
          </p:nvPr>
        </p:nvSpPr>
        <p:spPr/>
        <p:txBody>
          <a:bodyPr>
            <a:normAutofit fontScale="70000" lnSpcReduction="20000"/>
          </a:bodyPr>
          <a:lstStyle/>
          <a:p>
            <a:r>
              <a:rPr lang="en-GB" dirty="0"/>
              <a:t>In active </a:t>
            </a:r>
            <a:r>
              <a:rPr lang="en-GB" dirty="0" err="1"/>
              <a:t>footprinting</a:t>
            </a:r>
            <a:r>
              <a:rPr lang="en-GB" dirty="0"/>
              <a:t>, the attacker directly interacts with the target to gather information. This approach increases the likelihood of the target detecting the activity. Methods used in active </a:t>
            </a:r>
            <a:r>
              <a:rPr lang="en-GB" dirty="0" err="1"/>
              <a:t>footprinting</a:t>
            </a:r>
            <a:r>
              <a:rPr lang="en-GB" dirty="0"/>
              <a:t> include human interaction, searching for digital files, email tracking, social engineering, performing WHOIS lookups, </a:t>
            </a:r>
            <a:r>
              <a:rPr lang="en-GB" dirty="0" err="1"/>
              <a:t>traceroutes</a:t>
            </a:r>
            <a:r>
              <a:rPr lang="en-GB" dirty="0"/>
              <a:t>, and more.
Active </a:t>
            </a:r>
            <a:r>
              <a:rPr lang="en-GB" dirty="0" err="1"/>
              <a:t>footprinting</a:t>
            </a:r>
            <a:r>
              <a:rPr lang="en-GB" dirty="0"/>
              <a:t> techniques can be applied in various ways, such as:
</a:t>
            </a:r>
            <a:r>
              <a:rPr lang="en-GB" dirty="0" err="1"/>
              <a:t>Traceroute</a:t>
            </a:r>
            <a:r>
              <a:rPr lang="en-GB" dirty="0"/>
              <a:t> analysis
Tracing the network path to identify routers and potential vulnerabilities.
Email tracking.      </a:t>
            </a:r>
          </a:p>
          <a:p>
            <a:r>
              <a:rPr lang="en-GB" dirty="0"/>
              <a:t>Gathering information by tracking email interactions and analysing metadata.
</a:t>
            </a:r>
            <a:r>
              <a:rPr lang="en-GB" dirty="0" err="1"/>
              <a:t>Whois</a:t>
            </a:r>
            <a:r>
              <a:rPr lang="en-GB" dirty="0"/>
              <a:t> lookup. </a:t>
            </a:r>
          </a:p>
          <a:p>
            <a:r>
              <a:rPr lang="en-GB" dirty="0"/>
              <a:t> Retrieving domain registration information to gather details about the target.</a:t>
            </a:r>
            <a:endParaRPr lang="en-US" dirty="0"/>
          </a:p>
        </p:txBody>
      </p:sp>
    </p:spTree>
    <p:extLst>
      <p:ext uri="{BB962C8B-B14F-4D97-AF65-F5344CB8AC3E}">
        <p14:creationId xmlns:p14="http://schemas.microsoft.com/office/powerpoint/2010/main" val="17619311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Cyber security </vt:lpstr>
      <vt:lpstr>What is footprinting and reconnaissance </vt:lpstr>
      <vt:lpstr>What is footprinting</vt:lpstr>
      <vt:lpstr>What is reconnaissance </vt:lpstr>
      <vt:lpstr>Types of Footprinting </vt:lpstr>
      <vt:lpstr>Passive Footprinting </vt:lpstr>
      <vt:lpstr>Active footprinting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dc:title>
  <dc:creator>Aditya Randhi</dc:creator>
  <cp:lastModifiedBy>Aditya Randhi</cp:lastModifiedBy>
  <cp:revision>1</cp:revision>
  <dcterms:created xsi:type="dcterms:W3CDTF">2024-02-27T05:23:07Z</dcterms:created>
  <dcterms:modified xsi:type="dcterms:W3CDTF">2024-02-27T06:02:27Z</dcterms:modified>
</cp:coreProperties>
</file>