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E6FCB-40D2-45E5-89C0-DD3AA3D25872}" v="20" dt="2022-12-05T13:15:07.276"/>
    <p1510:client id="{21007CD5-476C-442F-B883-9C24297C04EB}" v="492" dt="2022-12-04T18:17:07.786"/>
    <p1510:client id="{3034BA1C-60D3-4835-9866-5B679AAFE299}" v="1195" dt="2022-12-04T18:22:07.712"/>
    <p1510:client id="{4F9BC923-FF4A-401F-96FE-36F75390996C}" v="123" dt="2022-12-05T13:53:21.645"/>
    <p1510:client id="{52F8DAE1-123B-4997-B5B1-1A19411325AB}" v="205" dt="2022-12-04T18:25:07.176"/>
    <p1510:client id="{8780349B-8B85-4232-9ED0-AC2DE83FE3B0}" v="6" dt="2022-12-04T17:49:39.547"/>
    <p1510:client id="{91E22E1A-73DB-4419-8518-91924A03B17D}" v="37" dt="2022-12-04T21:14:14.754"/>
    <p1510:client id="{A7B3671E-46E4-4495-B4E4-D6B8D00AD304}" v="2" dt="2022-12-04T16:02:12.807"/>
    <p1510:client id="{C4237E13-B10D-4615-8E10-95C55DD76CEC}" v="75" dt="2022-12-05T09:17:49.882"/>
    <p1510:client id="{C9AE411E-520D-4BF2-AD2F-040C76C63E2E}" v="5" dt="2022-12-05T10:41:45.252"/>
    <p1510:client id="{D8E63626-97AB-403F-B5F1-CBCF35151454}" v="2" dt="2022-12-05T10:59:33.676"/>
    <p1510:client id="{DA80AB87-74ED-43FB-A340-27ED074AF65A}" v="23" dt="2022-12-04T15:42:49.287"/>
    <p1510:client id="{EB9CF273-C58F-43A2-B5A0-74F90A0BC95F}" v="7" dt="2022-12-06T09:15:14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5FAEF-33F2-43BD-A88B-9CDDC7D62679}" type="datetimeFigureOut">
              <a:t>12/20/2022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23639-AEF9-4D8E-B27B-FDDCFA7EC3D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13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23639-AEF9-4D8E-B27B-FDDCFA7EC3DE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33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FE7CE-994B-5B2D-5EDD-5014D63C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A1290C-4040-2CD5-81AF-EFEB4A985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08590A-43C3-667B-8FD8-85D19284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1F904E-806A-4C19-FCD4-6AA8E75B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684B7-28F6-7C23-F973-8B0EC928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5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9B5B0-CDF2-7FA7-93F6-9B6C1342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AED6A5-153F-8536-8833-9524CF48C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F46A9-95B7-2959-EC47-5DB4068F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F4AEE-865D-933B-BBE5-A2BF3A2F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1B0775-6893-3340-F852-3372474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3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839477-D14C-D295-F8FD-1A22A7F6E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B49102-40F5-CC30-3B7B-4F094061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6B186-2E87-2EEC-2AB2-4EFCA87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7DED4-419E-ED28-A521-7FEB0D9DD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0C2CB-F24B-A647-EE3E-738E5D57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7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D579B-0E81-3BBC-58B2-1A10FCE6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99C77-6E01-409C-65E5-EEDB1C30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5B056F-684E-A641-E2DD-17C9427F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57FC0-3043-538B-377E-B5E92799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42B17-B1ED-049D-DA78-9BFF3561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37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3D830-679B-13C5-A4EF-81531F2D7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837328-3396-955F-19E7-78FA2C35E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C9DB28-5947-5284-3217-DCE78D0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91DFF-AF2A-2119-45A4-DC4FD7BB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11798-AB6F-40FB-0D65-19BC6202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31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B1CB3-ACB7-A1D1-7FB6-2316AAEF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DED32-9B48-49AC-7106-7C465AC3B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9733C9-7FD8-20B9-3F5C-257261E9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F129E6-A711-A861-B57D-9AA318DC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BDD8E8-DA28-6681-3233-6DB12AB5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650E2B-200E-27C3-3C56-A90643F5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69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2FEE-422D-5AD6-13B0-708656D9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2F3CD5-A763-B9CE-9E82-082293F3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970078-2E6F-7DA5-9A99-9CFA243EC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29C1498-0B13-8E0C-6739-8577DA848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A360F-0C7E-844B-B9E6-606CEC206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73A9DE-2631-ED2A-6345-50E31E16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B65E0F-C24C-EAE2-6834-62B98844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3F689E-6B7B-A3B5-6E6E-E558E760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53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4720F-D481-55ED-A2F0-304A1B30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DD5858-5F32-66BF-6B1A-4E06026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983ECC-6963-9721-5BF8-BEBFD40C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4CBB7-0CB6-1877-AF9A-49932262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0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4B9FE8-B807-2D9D-EBC5-321C64BF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075392-0462-8B0B-CCDF-DFC79C2D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FA2C54-7CE8-2ECA-B2C1-88D80D30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82CEB-E6B3-7B00-3917-B7705D14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8E23F-B08E-C5EB-3BCC-E6D81E4A8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6A5E43-7E3B-1FA9-9E4B-764950B67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29C692-1532-01FD-7884-5D98F676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6D7E75-7A9F-EB32-3404-32B507C1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5078-EC07-EF78-FEFF-97CC0796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0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BDA4E-D31B-CF8B-E682-6426144F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B9FE61-C683-B592-96B6-BBFCBF38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493B98-DD9B-408C-52BC-F17FE25B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6B92D6-E6A4-4F99-FA9E-B8D6DE46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F6D8CC-C81E-CDB1-FD7D-FB3E5F5C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9408FF-5D5A-5472-9EAA-EC4DB88D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4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4B930-8E8B-1226-CC05-D339F5E7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ACD9-5ACF-575F-1524-E1E82C8E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743817-8947-9FC3-D3F9-9D3D5BCF2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06.12.2022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AD8DE-02D6-ECDA-7AF1-2A6CD398B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PAschI: Programm zur Auswertung schülerischer Interaktionen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E40A8F-348D-8420-1EF5-48BB65F8C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DC3-9BB5-4A93-B962-1E1EECE6626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4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88E8-2D38-7087-A3A5-A6514088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31" y="825870"/>
            <a:ext cx="10941085" cy="1471439"/>
          </a:xfrm>
        </p:spPr>
        <p:txBody>
          <a:bodyPr>
            <a:normAutofit/>
          </a:bodyPr>
          <a:lstStyle/>
          <a:p>
            <a:r>
              <a:rPr lang="de-DE" sz="4800" err="1">
                <a:cs typeface="Calibri Light"/>
              </a:rPr>
              <a:t>PAschI</a:t>
            </a:r>
            <a:r>
              <a:rPr lang="de-DE" sz="4800">
                <a:cs typeface="Calibri Light"/>
              </a:rPr>
              <a:t> – Programm zur Aufzeichnung</a:t>
            </a:r>
            <a:br>
              <a:rPr lang="de-DE" sz="4800">
                <a:cs typeface="Calibri Light"/>
              </a:rPr>
            </a:br>
            <a:r>
              <a:rPr lang="de-DE" sz="4800" err="1">
                <a:cs typeface="Calibri Light"/>
              </a:rPr>
              <a:t>schülerischer</a:t>
            </a:r>
            <a:r>
              <a:rPr lang="de-DE" sz="4800">
                <a:cs typeface="Calibri Light"/>
              </a:rPr>
              <a:t> Interaktionen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A76FE6-4FCC-94EC-D271-BAF7F6D1A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402" y="3427972"/>
            <a:ext cx="4660093" cy="536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>
                <a:cs typeface="Calibri" panose="020F0502020204030204"/>
              </a:rPr>
              <a:t>Kolloquium zum Pflichtenheft</a:t>
            </a:r>
          </a:p>
        </p:txBody>
      </p:sp>
      <p:pic>
        <p:nvPicPr>
          <p:cNvPr id="5" name="Grafik 4" descr="Klassenzimmer mit einfarbiger Füllung">
            <a:extLst>
              <a:ext uri="{FF2B5EF4-FFF2-40B4-BE49-F238E27FC236}">
                <a16:creationId xmlns:a16="http://schemas.microsoft.com/office/drawing/2014/main" id="{9B032F48-DE32-A106-629E-5B7453A13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240" y="3261042"/>
            <a:ext cx="3159760" cy="3159760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A67EB0E4-4945-7106-9473-E9CEB0A32669}"/>
              </a:ext>
            </a:extLst>
          </p:cNvPr>
          <p:cNvSpPr txBox="1">
            <a:spLocks/>
          </p:cNvSpPr>
          <p:nvPr/>
        </p:nvSpPr>
        <p:spPr>
          <a:xfrm>
            <a:off x="3191538" y="4002532"/>
            <a:ext cx="9767541" cy="3384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>
                <a:ea typeface="+mn-lt"/>
                <a:cs typeface="+mn-lt"/>
              </a:rPr>
              <a:t>Im Rahmen des PSE Projekts "Interaktions-App für Classroom-Management"</a:t>
            </a:r>
            <a:endParaRPr lang="de-DE">
              <a:cs typeface="Calibri" panose="020F0502020204030204"/>
            </a:endParaRPr>
          </a:p>
          <a:p>
            <a:endParaRPr lang="de-DE" sz="1800">
              <a:ea typeface="+mn-lt"/>
              <a:cs typeface="+mn-lt"/>
            </a:endParaRPr>
          </a:p>
          <a:p>
            <a:r>
              <a:rPr lang="de-DE" sz="1800">
                <a:ea typeface="+mn-lt"/>
                <a:cs typeface="+mn-lt"/>
              </a:rPr>
              <a:t>Team:</a:t>
            </a:r>
            <a:endParaRPr lang="de-DE">
              <a:ea typeface="+mn-lt"/>
              <a:cs typeface="+mn-lt"/>
            </a:endParaRPr>
          </a:p>
          <a:p>
            <a:r>
              <a:rPr lang="de-DE" sz="1800">
                <a:ea typeface="+mn-lt"/>
                <a:cs typeface="+mn-lt"/>
              </a:rPr>
              <a:t> Florian Knechtel, Luka Kosak, David Maier,</a:t>
            </a:r>
          </a:p>
          <a:p>
            <a:r>
              <a:rPr lang="de-DE" sz="1800">
                <a:ea typeface="+mn-lt"/>
                <a:cs typeface="+mn-lt"/>
              </a:rPr>
              <a:t>Cián Payne, Aaron Sutor</a:t>
            </a:r>
          </a:p>
          <a:p>
            <a:endParaRPr lang="de-DE" sz="1800">
              <a:cs typeface="Calibri" panose="020F0502020204030204"/>
            </a:endParaRPr>
          </a:p>
          <a:p>
            <a:r>
              <a:rPr lang="de-DE" sz="1800">
                <a:cs typeface="Calibri" panose="020F0502020204030204"/>
              </a:rPr>
              <a:t>am 06.12.22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0285380-1F4C-FAD4-FB32-03F9CF4B79EE}"/>
              </a:ext>
            </a:extLst>
          </p:cNvPr>
          <p:cNvSpPr txBox="1"/>
          <p:nvPr/>
        </p:nvSpPr>
        <p:spPr>
          <a:xfrm>
            <a:off x="6022731" y="32355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8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BDAD6-1D19-66CF-7839-E0A7BF0A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Warum ist PAschI sinnvoll?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A1A8E-5953-A418-008A-7072BE14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de-DE">
                <a:cs typeface="Calibri"/>
              </a:rPr>
              <a:t>Anforderungen an Lehrkräfte wachsen</a:t>
            </a:r>
          </a:p>
          <a:p>
            <a:pPr>
              <a:lnSpc>
                <a:spcPct val="200000"/>
              </a:lnSpc>
            </a:pPr>
            <a:r>
              <a:rPr lang="de-DE">
                <a:cs typeface="Calibri"/>
              </a:rPr>
              <a:t>Gleichzeitig Fachkräftemangel</a:t>
            </a:r>
          </a:p>
          <a:p>
            <a:pPr>
              <a:lnSpc>
                <a:spcPct val="200000"/>
              </a:lnSpc>
            </a:pPr>
            <a:r>
              <a:rPr lang="de-DE">
                <a:cs typeface="Calibri"/>
              </a:rPr>
              <a:t>PAschI entlastet Lehrkräfte und macht mündliche Beteiligung endlich messbar</a:t>
            </a:r>
          </a:p>
          <a:p>
            <a:pPr>
              <a:lnSpc>
                <a:spcPct val="200000"/>
              </a:lnSpc>
            </a:pPr>
            <a:endParaRPr lang="de-DE">
              <a:cs typeface="Calibri"/>
            </a:endParaRPr>
          </a:p>
          <a:p>
            <a:pPr>
              <a:lnSpc>
                <a:spcPct val="200000"/>
              </a:lnSpc>
            </a:pPr>
            <a:endParaRPr lang="de-DE">
              <a:cs typeface="Calibri"/>
            </a:endParaRPr>
          </a:p>
          <a:p>
            <a:pPr>
              <a:lnSpc>
                <a:spcPct val="200000"/>
              </a:lnSpc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E12404-2419-B642-60B7-7A3CB82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2057" y="6356350"/>
            <a:ext cx="4387887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Aufzeichnung </a:t>
            </a:r>
            <a:r>
              <a:rPr lang="de-DE" err="1"/>
              <a:t>schülerischer</a:t>
            </a:r>
            <a:r>
              <a:rPr lang="de-DE"/>
              <a:t> Interaktionen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2D1687-4252-5E24-1BE2-EF4EC089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2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FA30CAF-2620-7B8E-E9D9-4112C0AE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365105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A6308-B1D2-320E-2E0E-9C092C77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Für welche Umgebung ist </a:t>
            </a:r>
            <a:r>
              <a:rPr lang="de-DE" b="1" err="1">
                <a:cs typeface="Calibri Light"/>
              </a:rPr>
              <a:t>PAschI</a:t>
            </a:r>
            <a:r>
              <a:rPr lang="de-DE" b="1">
                <a:cs typeface="Calibri Light"/>
              </a:rPr>
              <a:t> gedacht?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D511C1-312C-5376-2F6D-ABE3C537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err="1">
                <a:cs typeface="Calibri"/>
              </a:rPr>
              <a:t>PAschI</a:t>
            </a:r>
            <a:r>
              <a:rPr lang="de-DE">
                <a:cs typeface="Calibri"/>
              </a:rPr>
              <a:t> ist an der typischen Durchschnittsschule einsetzbar</a:t>
            </a:r>
          </a:p>
          <a:p>
            <a:endParaRPr lang="de-DE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de-DE">
                <a:cs typeface="Calibri"/>
              </a:rPr>
              <a:t>Einfach und intuitiv zu bedienen</a:t>
            </a:r>
          </a:p>
          <a:p>
            <a:pPr>
              <a:lnSpc>
                <a:spcPct val="150000"/>
              </a:lnSpc>
            </a:pPr>
            <a:r>
              <a:rPr lang="de-DE">
                <a:cs typeface="Calibri"/>
              </a:rPr>
              <a:t>Offline nutzbar</a:t>
            </a:r>
          </a:p>
          <a:p>
            <a:pPr>
              <a:lnSpc>
                <a:spcPct val="150000"/>
              </a:lnSpc>
            </a:pPr>
            <a:r>
              <a:rPr lang="de-DE">
                <a:cs typeface="Calibri"/>
              </a:rPr>
              <a:t>Einzige Voraussetzung: Internetfähiges Gerät mit Browser</a:t>
            </a:r>
          </a:p>
          <a:p>
            <a:pPr marL="0" indent="0">
              <a:lnSpc>
                <a:spcPct val="150000"/>
              </a:lnSpc>
              <a:buNone/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735CA3-F338-94A3-25DF-A9859CB7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6935" y="6356350"/>
            <a:ext cx="4238131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</a:t>
            </a:r>
            <a:r>
              <a:rPr lang="de-DE">
                <a:ea typeface="+mn-lt"/>
                <a:cs typeface="+mn-lt"/>
              </a:rPr>
              <a:t>Aufzeichnung </a:t>
            </a:r>
            <a:r>
              <a:rPr lang="de-DE" err="1"/>
              <a:t>schülerischer</a:t>
            </a:r>
            <a:r>
              <a:rPr lang="de-DE"/>
              <a:t> Interaktionen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1A475B-F786-D197-DF83-12AAE09E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3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739CC82-2321-3F0A-8168-E62B0854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38893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32578-F7F3-BE09-9FF8-1AABA822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Was wird PAschI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6884B-8F1A-0CFB-FDDC-859E51D4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Schüler verwalten</a:t>
            </a:r>
            <a:endParaRPr lang="de-DE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Kurse verwalten</a:t>
            </a:r>
            <a:endParaRPr lang="de-DE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Interaktionen aufzeichnen</a:t>
            </a:r>
            <a:endParaRPr lang="de-DE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Statistiken auswerten</a:t>
            </a:r>
            <a:endParaRPr lang="de-DE"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Zu Sitzungen</a:t>
            </a:r>
          </a:p>
          <a:p>
            <a:pPr marL="800100" lvl="1" indent="-342900"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Zu Schülern</a:t>
            </a:r>
            <a:endParaRPr lang="de-DE"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</a:pPr>
            <a:r>
              <a:rPr lang="de-DE">
                <a:ea typeface="+mn-lt"/>
                <a:cs typeface="+mn-lt"/>
              </a:rPr>
              <a:t>Zu Kursen</a:t>
            </a:r>
            <a:endParaRPr lang="de-DE">
              <a:cs typeface="Calibri"/>
            </a:endParaRPr>
          </a:p>
          <a:p>
            <a:pPr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A116ED-8B01-709D-99EC-5B386145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2057" y="6356350"/>
            <a:ext cx="4387886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</a:t>
            </a:r>
            <a:r>
              <a:rPr lang="de-DE">
                <a:ea typeface="+mn-lt"/>
                <a:cs typeface="+mn-lt"/>
              </a:rPr>
              <a:t>Aufzeichnung </a:t>
            </a:r>
            <a:r>
              <a:rPr lang="de-DE" err="1"/>
              <a:t>schülerischer</a:t>
            </a:r>
            <a:r>
              <a:rPr lang="de-DE"/>
              <a:t> Interaktionen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8B51FD-2C89-9DD5-34EF-C7C485EA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4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DE3EBF4-A22F-3CE6-69B6-EF05136F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40723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32578-F7F3-BE09-9FF8-1AABA822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Wie werden wir PAschI testen?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6884B-8F1A-0CFB-FDDC-859E51D4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de-DE">
                <a:cs typeface="Calibri"/>
              </a:rPr>
              <a:t>SUS-Score von min. 68 Punkten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>
                <a:cs typeface="Calibri"/>
              </a:rPr>
              <a:t>Testumgebungen</a:t>
            </a:r>
          </a:p>
          <a:p>
            <a:pPr lvl="1">
              <a:lnSpc>
                <a:spcPct val="150000"/>
              </a:lnSpc>
            </a:pPr>
            <a:r>
              <a:rPr lang="de-DE">
                <a:cs typeface="Calibri"/>
              </a:rPr>
              <a:t>Cypress für Vue (Frontend)</a:t>
            </a:r>
          </a:p>
          <a:p>
            <a:pPr lvl="1">
              <a:lnSpc>
                <a:spcPct val="150000"/>
              </a:lnSpc>
            </a:pPr>
            <a:r>
              <a:rPr lang="de-DE" err="1">
                <a:cs typeface="Calibri"/>
              </a:rPr>
              <a:t>JUnit</a:t>
            </a:r>
            <a:r>
              <a:rPr lang="de-DE">
                <a:cs typeface="Calibri"/>
              </a:rPr>
              <a:t> für Spring Boot (Backend)</a:t>
            </a:r>
          </a:p>
          <a:p>
            <a:pPr>
              <a:lnSpc>
                <a:spcPct val="150000"/>
              </a:lnSpc>
            </a:pPr>
            <a:r>
              <a:rPr lang="de-DE">
                <a:cs typeface="Calibri"/>
              </a:rPr>
              <a:t>Testszenario-Ziele:</a:t>
            </a:r>
            <a:endParaRPr lang="en-US"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r>
              <a:rPr lang="de-DE">
                <a:effectLst/>
                <a:latin typeface="Calibri"/>
                <a:ea typeface="Calibri" panose="020F0502020204030204" pitchFamily="34" charset="0"/>
                <a:cs typeface="Calibri"/>
              </a:rPr>
              <a:t>Alle </a:t>
            </a:r>
            <a:r>
              <a:rPr lang="de-DE">
                <a:latin typeface="Calibri"/>
                <a:ea typeface="Calibri" panose="020F0502020204030204" pitchFamily="34" charset="0"/>
                <a:cs typeface="Calibri"/>
              </a:rPr>
              <a:t>Schüler</a:t>
            </a:r>
            <a:r>
              <a:rPr lang="de-DE">
                <a:effectLst/>
                <a:latin typeface="Calibri"/>
                <a:ea typeface="Calibri" panose="020F0502020204030204" pitchFamily="34" charset="0"/>
                <a:cs typeface="Calibri"/>
              </a:rPr>
              <a:t> sichtbar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de-DE">
                <a:effectLst/>
                <a:latin typeface="Calibri"/>
                <a:ea typeface="Calibri" panose="020F0502020204030204" pitchFamily="34" charset="0"/>
                <a:cs typeface="Calibri"/>
              </a:rPr>
              <a:t>Alle aufgezeichneten Sitzungen sichtbar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de-DE">
                <a:effectLst/>
                <a:latin typeface="Calibri"/>
                <a:ea typeface="Calibri" panose="020F0502020204030204" pitchFamily="34" charset="0"/>
                <a:cs typeface="Calibri"/>
              </a:rPr>
              <a:t>Alle Interaktionen sichtbar</a:t>
            </a:r>
            <a:endParaRPr lang="de-DE">
              <a:effectLst/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1DDFE2-650F-27EE-FB46-BC8B2DC7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6820" y="6356350"/>
            <a:ext cx="4458360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</a:t>
            </a:r>
            <a:r>
              <a:rPr lang="de-DE">
                <a:ea typeface="+mn-lt"/>
                <a:cs typeface="+mn-lt"/>
              </a:rPr>
              <a:t>Aufzeichnung </a:t>
            </a:r>
            <a:r>
              <a:rPr lang="de-DE" err="1"/>
              <a:t>schülerischer</a:t>
            </a:r>
            <a:r>
              <a:rPr lang="de-DE"/>
              <a:t> Interaktionen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84FC33-29D8-F91E-6F74-ED124B6C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5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9FBD684-540C-19B7-1D82-412D89E3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187871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32578-F7F3-BE09-9FF8-1AABA822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Testszenario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6884B-8F1A-0CFB-FDDC-859E51D4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Calibri Light" panose="020F0302020204030204"/>
              <a:buAutoNum type="arabicPeriod"/>
            </a:pPr>
            <a:r>
              <a:rPr lang="de-DE"/>
              <a:t>Neuen Kurs anlegen</a:t>
            </a:r>
            <a:endParaRPr lang="de-DE"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15 Schüler anlegen                                      </a:t>
            </a:r>
            <a:endParaRPr lang="de-DE"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Alle Schüler zu dem angelegten Kurs hinzufügen</a:t>
            </a:r>
            <a:endParaRPr lang="de-DE"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Schülerliste im angelegten Kurs anzeigen</a:t>
            </a:r>
            <a:endParaRPr lang="de-DE">
              <a:cs typeface="Calibri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de-DE"/>
              <a:t>Neue Sitzung erstellen</a:t>
            </a:r>
            <a:endParaRPr lang="de-DE"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Interaktion aufzeichnen</a:t>
            </a:r>
            <a:endParaRPr lang="de-DE"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e-DE"/>
              <a:t>Kategorie für Interaktion auswählen</a:t>
            </a:r>
            <a:endParaRPr lang="de-DE">
              <a:cs typeface="Calibri"/>
            </a:endParaRP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9F2E274B-4628-4589-20FB-85EE0B292190}"/>
              </a:ext>
            </a:extLst>
          </p:cNvPr>
          <p:cNvSpPr/>
          <p:nvPr/>
        </p:nvSpPr>
        <p:spPr>
          <a:xfrm>
            <a:off x="6447119" y="5017197"/>
            <a:ext cx="320924" cy="822129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4343D96-39BC-54D8-D1AE-AA180F5E5C9E}"/>
              </a:ext>
            </a:extLst>
          </p:cNvPr>
          <p:cNvSpPr txBox="1"/>
          <p:nvPr/>
        </p:nvSpPr>
        <p:spPr>
          <a:xfrm>
            <a:off x="6906392" y="5199117"/>
            <a:ext cx="44479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>
                <a:cs typeface="Calibri"/>
              </a:rPr>
              <a:t>Insgesamt 10 mal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CFD4CC-CB25-F695-6FAD-5C188F74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0866" y="6356350"/>
            <a:ext cx="4370268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</a:t>
            </a:r>
            <a:r>
              <a:rPr lang="de-DE">
                <a:ea typeface="+mn-lt"/>
                <a:cs typeface="+mn-lt"/>
              </a:rPr>
              <a:t>Aufzeichnung </a:t>
            </a:r>
            <a:r>
              <a:rPr lang="de-DE" err="1"/>
              <a:t>schülerischer</a:t>
            </a:r>
            <a:r>
              <a:rPr lang="de-DE"/>
              <a:t> Interaktionen</a:t>
            </a:r>
            <a:endParaRPr lang="de-DE">
              <a:cs typeface="Calibri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99A243-2D75-4673-2B7C-E8A11B18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dirty="0" smtClean="0"/>
              <a:t>6</a:t>
            </a:fld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333A8B-D442-EC8F-C612-477F190D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82762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00028-A21E-F7C8-D68A-0026D65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Testszenario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C917C-F81D-948C-4141-F8F35FC4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/>
              <a:t>Speichern der Interaktionskarte</a:t>
            </a:r>
            <a:endParaRPr lang="en-US" sz="2400">
              <a:cs typeface="Calibri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/>
              <a:t>Anzeigen der Interaktionskarte</a:t>
            </a:r>
            <a:endParaRPr lang="de-DE" sz="2400">
              <a:cs typeface="Calibri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/>
              <a:t>Sitzungsstatistiken ansehen</a:t>
            </a:r>
            <a:endParaRPr lang="de-DE" sz="2400">
              <a:cs typeface="Calibri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>
                <a:cs typeface="Calibri"/>
              </a:rPr>
              <a:t>Weitere 2 Sitzungen identisch simulieren</a:t>
            </a:r>
          </a:p>
          <a:p>
            <a:pPr marL="514350" indent="-514350">
              <a:lnSpc>
                <a:spcPct val="100000"/>
              </a:lnSpc>
              <a:buAutoNum type="arabicPeriod" startAt="8"/>
            </a:pPr>
            <a:r>
              <a:rPr lang="de-DE" sz="2400"/>
              <a:t>Kurse anzeigen</a:t>
            </a:r>
            <a:endParaRPr lang="de-DE" sz="2400">
              <a:cs typeface="Calibri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/>
              <a:t>Kurs auswählen und Kursstatistiken ansehen</a:t>
            </a:r>
            <a:endParaRPr lang="de-DE" sz="2400">
              <a:cs typeface="Calibri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/>
              <a:t>Schülerliste in dem Kurs anzeigen</a:t>
            </a:r>
            <a:endParaRPr lang="de-DE" sz="2400">
              <a:cs typeface="Calibri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8"/>
            </a:pPr>
            <a:r>
              <a:rPr lang="de-DE" sz="2400"/>
              <a:t>Schülerstatistiken ansehen</a:t>
            </a:r>
            <a:endParaRPr lang="de-DE" sz="2400">
              <a:cs typeface="Calibri"/>
            </a:endParaRPr>
          </a:p>
          <a:p>
            <a:pPr>
              <a:lnSpc>
                <a:spcPct val="150000"/>
              </a:lnSpc>
            </a:pPr>
            <a:endParaRPr lang="de-DE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4E2598-01A6-08A8-4C04-833D28EC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1941" y="6356350"/>
            <a:ext cx="4608117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</a:t>
            </a:r>
            <a:r>
              <a:rPr lang="de-DE">
                <a:ea typeface="+mn-lt"/>
                <a:cs typeface="+mn-lt"/>
              </a:rPr>
              <a:t>Aufzeichnung </a:t>
            </a:r>
            <a:r>
              <a:rPr lang="de-DE" err="1"/>
              <a:t>schülerischer</a:t>
            </a:r>
            <a:r>
              <a:rPr lang="de-DE"/>
              <a:t> Interaktionen</a:t>
            </a:r>
            <a:endParaRPr lang="de-DE">
              <a:cs typeface="Calibri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24D243-1FE2-CE60-D2B1-6ADD1293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dirty="0" smtClean="0"/>
              <a:t>7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B284CCF-63A5-3274-9A3E-89422BE2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22543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17B1C-685D-A662-9A07-5991AAD5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cs typeface="Calibri Light"/>
              </a:rPr>
              <a:t>Fazit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986BB8-10D2-C64E-76A3-514EA6AE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de-DE" err="1">
                <a:cs typeface="Calibri"/>
              </a:rPr>
              <a:t>PAschI</a:t>
            </a:r>
            <a:r>
              <a:rPr lang="de-DE">
                <a:cs typeface="Calibri"/>
              </a:rPr>
              <a:t> unterstützt Lehrkräfte im Alltag</a:t>
            </a:r>
          </a:p>
          <a:p>
            <a:pPr>
              <a:lnSpc>
                <a:spcPct val="200000"/>
              </a:lnSpc>
            </a:pPr>
            <a:r>
              <a:rPr lang="de-DE" err="1">
                <a:cs typeface="Calibri"/>
              </a:rPr>
              <a:t>PAschI</a:t>
            </a:r>
            <a:r>
              <a:rPr lang="de-DE">
                <a:cs typeface="Calibri"/>
              </a:rPr>
              <a:t> macht die mündlichen Noten fairer</a:t>
            </a:r>
          </a:p>
          <a:p>
            <a:pPr>
              <a:lnSpc>
                <a:spcPct val="200000"/>
              </a:lnSpc>
            </a:pPr>
            <a:r>
              <a:rPr lang="de-DE" err="1">
                <a:cs typeface="Calibri"/>
              </a:rPr>
              <a:t>PAschI</a:t>
            </a:r>
            <a:r>
              <a:rPr lang="de-DE">
                <a:cs typeface="Calibri"/>
              </a:rPr>
              <a:t> ist dabei leicht zu bedienen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8A13F9-426C-A218-428C-351071AC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1583" y="6356350"/>
            <a:ext cx="4528834" cy="365125"/>
          </a:xfrm>
        </p:spPr>
        <p:txBody>
          <a:bodyPr/>
          <a:lstStyle/>
          <a:p>
            <a:r>
              <a:rPr lang="de-DE" err="1"/>
              <a:t>PAschI</a:t>
            </a:r>
            <a:r>
              <a:rPr lang="de-DE"/>
              <a:t>: Programm zur </a:t>
            </a:r>
            <a:r>
              <a:rPr lang="de-DE">
                <a:ea typeface="+mn-lt"/>
                <a:cs typeface="+mn-lt"/>
              </a:rPr>
              <a:t>Aufzeichnung </a:t>
            </a:r>
            <a:r>
              <a:rPr lang="de-DE" err="1"/>
              <a:t>schülerischer</a:t>
            </a:r>
            <a:r>
              <a:rPr lang="de-DE"/>
              <a:t> Interaktionen</a:t>
            </a:r>
            <a:endParaRPr lang="en-US">
              <a:cs typeface="Calibri" panose="020F050202020403020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BE5BB2-A1CF-12E5-DF51-23C48F61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DC3-9BB5-4A93-B962-1E1EECE66263}" type="slidenum">
              <a:rPr lang="de-DE" smtClean="0"/>
              <a:t>8</a:t>
            </a:fld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A0E0A12-8F5F-A2BD-E00D-DEC2D78E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06.12.2022</a:t>
            </a:r>
          </a:p>
        </p:txBody>
      </p:sp>
    </p:spTree>
    <p:extLst>
      <p:ext uri="{BB962C8B-B14F-4D97-AF65-F5344CB8AC3E}">
        <p14:creationId xmlns:p14="http://schemas.microsoft.com/office/powerpoint/2010/main" val="135586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PAschI – Programm zur Aufzeichnung schülerischer Interaktionen</vt:lpstr>
      <vt:lpstr>Warum ist PAschI sinnvoll?</vt:lpstr>
      <vt:lpstr>Für welche Umgebung ist PAschI gedacht?</vt:lpstr>
      <vt:lpstr>Was wird PAschI können?</vt:lpstr>
      <vt:lpstr>Wie werden wir PAschI testen?</vt:lpstr>
      <vt:lpstr>Testszenario</vt:lpstr>
      <vt:lpstr>Testszenario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Payne, Cián Daniel</dc:creator>
  <cp:revision>5</cp:revision>
  <dcterms:created xsi:type="dcterms:W3CDTF">2022-12-01T21:38:25Z</dcterms:created>
  <dcterms:modified xsi:type="dcterms:W3CDTF">2022-12-20T21:27:37Z</dcterms:modified>
</cp:coreProperties>
</file>