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6" r:id="rId4"/>
    <p:sldId id="257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4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FD5890D5-7CC5-400B-A732-04DD788D9C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65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E78224A2-E01A-4A10-B500-65DF0E9330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64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14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23DE01B3-DE82-441A-9BE9-4DB1C3EE5B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34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7AF32BBA-5E8F-4947-B586-47C01F45EE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994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B47A68F1-83B3-4633-9CB7-B40CB2296B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513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B9C9CB6E-8E98-4025-8155-C7AC1169E1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02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8F7ACED8-28F8-49F7-97CA-95B65FF881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185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1" y="273063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66A4FCF7-4BC0-45F5-AB7E-1D829A2B28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82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B6EA7891-DC88-4EEC-876F-CABAEAC944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356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B534A68F-43C4-4EA0-A127-034689F00E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836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C18DAA09-D985-4623-A33B-EAD3DD1BE6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367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8532816" y="6381751"/>
            <a:ext cx="503237" cy="339725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619CDD3-B20C-47EC-AE15-0099C24FC3A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7222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8532820" y="6381759"/>
            <a:ext cx="503237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DE54C-3898-439A-9FFF-1CAF4638395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49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 rot="5400000">
            <a:off x="4434683" y="2148683"/>
            <a:ext cx="207964" cy="9105901"/>
          </a:xfrm>
          <a:prstGeom prst="rect">
            <a:avLst/>
          </a:prstGeom>
          <a:solidFill>
            <a:srgbClr val="D3EAFD">
              <a:alpha val="59999"/>
            </a:srgbClr>
          </a:solidFill>
          <a:ln>
            <a:noFill/>
          </a:ln>
          <a:effectLst>
            <a:outerShdw dist="63500" dir="3187806" algn="ctr" rotWithShape="0">
              <a:srgbClr val="274C9D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z="800" b="1" smtClean="0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5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-26987"/>
            <a:ext cx="9172576" cy="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Солвер прозр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84140"/>
            <a:ext cx="149066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36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6978" y="6400800"/>
            <a:ext cx="265113" cy="19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2A5CAC"/>
                </a:solidFill>
                <a:effectLst/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070B77-B9CB-4385-9092-E9F112D7AF44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/>
          </a:p>
        </p:txBody>
      </p:sp>
      <p:pic>
        <p:nvPicPr>
          <p:cNvPr id="3078" name="Picture 6" descr="Рисунок1"/>
          <p:cNvPicPr>
            <a:picLocks noChangeAspect="1" noChangeArrowheads="1"/>
          </p:cNvPicPr>
          <p:nvPr/>
        </p:nvPicPr>
        <p:blipFill>
          <a:blip r:embed="rId17">
            <a:lum bright="68000" contrast="-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9144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3"/>
          <p:cNvPicPr>
            <a:picLocks noChangeAspect="1" noChangeArrowheads="1"/>
          </p:cNvPicPr>
          <p:nvPr/>
        </p:nvPicPr>
        <p:blipFill>
          <a:blip r:embed="rId15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-26987"/>
            <a:ext cx="9172576" cy="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4" descr="Солвер прозр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84140"/>
            <a:ext cx="149066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46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13.jpeg"/><Relationship Id="rId4" Type="http://schemas.openxmlformats.org/officeDocument/2006/relationships/image" Target="../media/image8.jpe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1-слайд-копи-2010-4"/>
          <p:cNvPicPr>
            <a:picLocks noChangeAspect="1" noChangeArrowheads="1"/>
          </p:cNvPicPr>
          <p:nvPr/>
        </p:nvPicPr>
        <p:blipFill>
          <a:blip r:embed="rId2">
            <a:lum bright="-1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-20638"/>
            <a:ext cx="9928225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BDE54C-3898-439A-9FFF-1CAF4638395E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908720"/>
            <a:ext cx="74112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3.1.5</a:t>
            </a:r>
            <a:endParaRPr lang="ru-RU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14" descr="Солвер проз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31763"/>
            <a:ext cx="1920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1115616" y="1628800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Реализация </a:t>
            </a:r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программы 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технического перевооружения ОАО "</a:t>
            </a:r>
            <a:r>
              <a:rPr lang="ru-RU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ГосМКБ</a:t>
            </a:r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"Радуга" </a:t>
            </a:r>
          </a:p>
          <a:p>
            <a:pPr algn="ctr">
              <a:lnSpc>
                <a:spcPct val="150000"/>
              </a:lnSpc>
            </a:pPr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им. А.Я. Березняка"</a:t>
            </a:r>
          </a:p>
        </p:txBody>
      </p:sp>
    </p:spTree>
    <p:extLst>
      <p:ext uri="{BB962C8B-B14F-4D97-AF65-F5344CB8AC3E}">
        <p14:creationId xmlns:p14="http://schemas.microsoft.com/office/powerpoint/2010/main" val="392505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19CDD3-B20C-47EC-AE15-0099C24FC3AB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8261" y="620688"/>
            <a:ext cx="8896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ru-RU" sz="1200" b="1" dirty="0" smtClean="0">
                <a:solidFill>
                  <a:srgbClr val="00B0F0"/>
                </a:solidFill>
              </a:rPr>
              <a:t>По итогам выполнения экспериментального проекта было рекомендовано к приобретению 19 </a:t>
            </a:r>
            <a:r>
              <a:rPr lang="ru-RU" sz="1200" b="1" dirty="0" err="1" smtClean="0">
                <a:solidFill>
                  <a:srgbClr val="00B0F0"/>
                </a:solidFill>
              </a:rPr>
              <a:t>едениц</a:t>
            </a:r>
            <a:r>
              <a:rPr lang="ru-RU" sz="1200" b="1" dirty="0" smtClean="0">
                <a:solidFill>
                  <a:srgbClr val="00B0F0"/>
                </a:solidFill>
              </a:rPr>
              <a:t> оборудования со средней загрузкой  0,9 </a:t>
            </a:r>
            <a:endParaRPr lang="ru-RU" sz="1200" b="1" dirty="0">
              <a:solidFill>
                <a:srgbClr val="00B0F0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73712"/>
              </p:ext>
            </p:extLst>
          </p:nvPr>
        </p:nvGraphicFramePr>
        <p:xfrm>
          <a:off x="5685691" y="1506012"/>
          <a:ext cx="3073367" cy="14401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8724"/>
                <a:gridCol w="246331"/>
                <a:gridCol w="753153"/>
                <a:gridCol w="815891"/>
                <a:gridCol w="989268"/>
              </a:tblGrid>
              <a:tr h="330163">
                <a:tc>
                  <a:txBody>
                    <a:bodyPr/>
                    <a:lstStyle/>
                    <a:p>
                      <a:pPr algn="ctr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>
                          <a:effectLst/>
                        </a:rPr>
                        <a:t>№ п/п</a:t>
                      </a:r>
                      <a:endParaRPr lang="ru-RU" sz="7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7623" marR="7623" marT="76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>
                          <a:effectLst/>
                        </a:rPr>
                        <a:t>№ </a:t>
                      </a:r>
                      <a:r>
                        <a:rPr lang="ru-RU" sz="700" u="none" strike="noStrike" dirty="0" smtClean="0">
                          <a:effectLst/>
                        </a:rPr>
                        <a:t>группы</a:t>
                      </a:r>
                      <a:endParaRPr lang="ru-RU" sz="7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7623" marR="7623" marT="76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 smtClean="0">
                          <a:effectLst/>
                        </a:rPr>
                        <a:t>Наименование </a:t>
                      </a:r>
                      <a:r>
                        <a:rPr lang="ru-RU" sz="700" u="none" strike="noStrike" dirty="0">
                          <a:effectLst/>
                        </a:rPr>
                        <a:t>детали</a:t>
                      </a:r>
                      <a:endParaRPr lang="ru-RU" sz="7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7623" marR="7623" marT="76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 smtClean="0">
                          <a:effectLst/>
                        </a:rPr>
                        <a:t>Оборудование</a:t>
                      </a:r>
                      <a:endParaRPr lang="ru-RU" sz="7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7623" marR="7623" marT="76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 smtClean="0">
                          <a:effectLst/>
                        </a:rPr>
                        <a:t>Расчетное</a:t>
                      </a:r>
                      <a:r>
                        <a:rPr lang="ru-RU" sz="7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700" u="none" strike="noStrike" baseline="0" dirty="0" err="1" smtClean="0">
                          <a:effectLst/>
                        </a:rPr>
                        <a:t>Тшт</a:t>
                      </a:r>
                      <a:r>
                        <a:rPr lang="ru-RU" sz="700" u="none" strike="noStrike" baseline="0" dirty="0" smtClean="0">
                          <a:effectLst/>
                        </a:rPr>
                        <a:t>.,мин. </a:t>
                      </a:r>
                      <a:endParaRPr lang="ru-RU" sz="7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7623" marR="7623" marT="7625" marB="0" anchor="ctr"/>
                </a:tc>
              </a:tr>
              <a:tr h="139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>
                          <a:effectLst/>
                        </a:rPr>
                        <a:t>1</a:t>
                      </a:r>
                      <a:endParaRPr lang="ru-RU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900" u="none" strike="noStrike" dirty="0" smtClean="0">
                          <a:effectLst/>
                        </a:rPr>
                        <a:t>1</a:t>
                      </a:r>
                      <a:endParaRPr lang="ru-RU" sz="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7623" marR="7623" marT="76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u="none" strike="noStrike" kern="1200" dirty="0" smtClean="0">
                          <a:effectLst/>
                        </a:rPr>
                        <a:t>Лонжерон </a:t>
                      </a:r>
                      <a:endParaRPr lang="ru-RU" sz="7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89" marR="9524" marT="9525" marB="0" anchor="ctr"/>
                </a:tc>
                <a:tc rowSpan="2"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r>
                        <a:rPr lang="en-US" sz="700" u="none" strike="noStrike" dirty="0" err="1" smtClean="0">
                          <a:effectLst/>
                        </a:rPr>
                        <a:t>Matec</a:t>
                      </a:r>
                      <a:r>
                        <a:rPr lang="en-US" sz="700" u="none" strike="noStrike" dirty="0" smtClean="0">
                          <a:effectLst/>
                        </a:rPr>
                        <a:t> 40HV</a:t>
                      </a:r>
                      <a:endParaRPr lang="en-US" sz="7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en-US" sz="700" u="none" strike="noStrike" dirty="0" smtClean="0">
                          <a:effectLst/>
                        </a:rPr>
                        <a:t>2</a:t>
                      </a:r>
                      <a:r>
                        <a:rPr lang="ru-RU" sz="700" u="none" strike="noStrike" dirty="0" smtClean="0">
                          <a:effectLst/>
                        </a:rPr>
                        <a:t>34</a:t>
                      </a:r>
                      <a:endParaRPr lang="ru-RU" sz="7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/>
                </a:tc>
              </a:tr>
              <a:tr h="139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>
                          <a:effectLst/>
                        </a:rPr>
                        <a:t>2</a:t>
                      </a:r>
                      <a:endParaRPr lang="ru-RU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/>
                </a:tc>
                <a:tc vMerge="1"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endParaRPr lang="ru-RU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7623" marR="7623" marT="7625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D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u="none" strike="noStrike" kern="1200" dirty="0" smtClean="0">
                          <a:effectLst/>
                        </a:rPr>
                        <a:t>Лонжерон </a:t>
                      </a:r>
                      <a:endParaRPr lang="ru-RU" sz="7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89" marR="9524" marT="9525" marB="0" anchor="ctr"/>
                </a:tc>
                <a:tc vMerge="1"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6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 smtClean="0">
                          <a:effectLst/>
                        </a:rPr>
                        <a:t>234</a:t>
                      </a:r>
                      <a:endParaRPr lang="ru-RU" sz="7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/>
                </a:tc>
              </a:tr>
              <a:tr h="139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>
                          <a:effectLst/>
                        </a:rPr>
                        <a:t>3</a:t>
                      </a:r>
                      <a:endParaRPr lang="ru-RU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900" u="none" strike="noStrike" dirty="0" smtClean="0">
                          <a:effectLst/>
                        </a:rPr>
                        <a:t>2</a:t>
                      </a:r>
                      <a:endParaRPr lang="ru-RU" sz="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7623" marR="7623" marT="76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u="none" strike="noStrike" kern="1200" dirty="0" smtClean="0">
                          <a:effectLst/>
                        </a:rPr>
                        <a:t>Консоль крыла</a:t>
                      </a:r>
                      <a:endParaRPr lang="ru-RU" sz="7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89" marR="9524" marT="9525" marB="0" anchor="ctr"/>
                </a:tc>
                <a:tc rowSpan="2"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r>
                        <a:rPr lang="en-US" sz="700" u="none" strike="noStrike" dirty="0" err="1" smtClean="0">
                          <a:effectLst/>
                        </a:rPr>
                        <a:t>Matec</a:t>
                      </a:r>
                      <a:r>
                        <a:rPr lang="en-US" sz="700" u="none" strike="noStrike" dirty="0" smtClean="0">
                          <a:effectLst/>
                        </a:rPr>
                        <a:t> 40HV</a:t>
                      </a:r>
                      <a:endParaRPr lang="en-US" sz="7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700" u="none" strike="noStrike" kern="1200" dirty="0" smtClean="0">
                          <a:effectLst/>
                        </a:rPr>
                        <a:t>504</a:t>
                      </a:r>
                      <a:endParaRPr lang="ru-RU" sz="7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/>
                </a:tc>
              </a:tr>
              <a:tr h="139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>
                          <a:effectLst/>
                        </a:rPr>
                        <a:t>4</a:t>
                      </a:r>
                      <a:endParaRPr lang="ru-RU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/>
                </a:tc>
                <a:tc vMerge="1"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endParaRPr lang="ru-RU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7623" marR="7623" marT="7625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D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u="none" strike="noStrike" kern="1200" dirty="0" smtClean="0">
                          <a:effectLst/>
                        </a:rPr>
                        <a:t>Консоль крыла</a:t>
                      </a:r>
                      <a:endParaRPr lang="ru-RU" sz="7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89" marR="9524" marT="9525" marB="0" anchor="ctr"/>
                </a:tc>
                <a:tc vMerge="1"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6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700" u="none" strike="noStrike" kern="1200" dirty="0" smtClean="0">
                          <a:effectLst/>
                        </a:rPr>
                        <a:t>504</a:t>
                      </a:r>
                      <a:endParaRPr lang="ru-RU" sz="7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/>
                </a:tc>
              </a:tr>
              <a:tr h="139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>
                          <a:effectLst/>
                        </a:rPr>
                        <a:t>5</a:t>
                      </a:r>
                      <a:endParaRPr lang="ru-RU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900" u="none" strike="noStrike" dirty="0" smtClean="0">
                          <a:effectLst/>
                        </a:rPr>
                        <a:t>3</a:t>
                      </a:r>
                      <a:endParaRPr lang="ru-RU" sz="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7623" marR="7623" marT="7625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r>
                        <a:rPr lang="ru-RU" sz="700" u="none" strike="noStrike" kern="1200" dirty="0" smtClean="0">
                          <a:effectLst/>
                        </a:rPr>
                        <a:t>Кронштейн</a:t>
                      </a:r>
                      <a:endParaRPr lang="ru-RU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89" marR="9524" marT="9525" marB="0" anchor="ctr"/>
                </a:tc>
                <a:tc rowSpan="2"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r>
                        <a:rPr lang="en-US" sz="700" u="none" strike="noStrike" dirty="0" smtClean="0">
                          <a:effectLst/>
                        </a:rPr>
                        <a:t>Micron VCE600</a:t>
                      </a:r>
                      <a:endParaRPr lang="en-US" sz="7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700" u="none" strike="noStrike" kern="1200" dirty="0" smtClean="0">
                          <a:effectLst/>
                        </a:rPr>
                        <a:t>87</a:t>
                      </a:r>
                      <a:endParaRPr lang="ru-RU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/>
                </a:tc>
              </a:tr>
              <a:tr h="139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>
                          <a:effectLst/>
                        </a:rPr>
                        <a:t>6</a:t>
                      </a:r>
                      <a:endParaRPr lang="ru-RU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/>
                </a:tc>
                <a:tc vMerge="1"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endParaRPr lang="ru-RU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7623" marR="7623" marT="7625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B0D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r>
                        <a:rPr lang="ru-RU" sz="700" u="none" strike="noStrike" kern="1200" dirty="0" smtClean="0">
                          <a:effectLst/>
                        </a:rPr>
                        <a:t>Кронштейн</a:t>
                      </a:r>
                      <a:endParaRPr lang="ru-RU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89" marR="9524" marT="9525" marB="0" anchor="ctr"/>
                </a:tc>
                <a:tc vMerge="1"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6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B0D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700" u="none" strike="noStrike" kern="1200" dirty="0" smtClean="0">
                          <a:effectLst/>
                        </a:rPr>
                        <a:t>87</a:t>
                      </a:r>
                      <a:endParaRPr lang="ru-RU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/>
                </a:tc>
              </a:tr>
              <a:tr h="139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>
                          <a:effectLst/>
                        </a:rPr>
                        <a:t>7</a:t>
                      </a:r>
                      <a:endParaRPr lang="ru-RU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900" u="none" strike="noStrike" dirty="0" smtClean="0">
                          <a:effectLst/>
                        </a:rPr>
                        <a:t>4</a:t>
                      </a:r>
                      <a:endParaRPr lang="ru-RU" sz="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7623" marR="7623" marT="7625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r>
                        <a:rPr lang="ru-RU" sz="700" u="none" strike="noStrike" kern="1200" dirty="0" smtClean="0">
                          <a:effectLst/>
                        </a:rPr>
                        <a:t>Узел</a:t>
                      </a:r>
                      <a:endParaRPr lang="ru-RU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89" marR="9524" marT="9525" marB="0" anchor="ctr"/>
                </a:tc>
                <a:tc rowSpan="2"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r>
                        <a:rPr lang="en-US" sz="700" u="none" strike="noStrike" dirty="0" smtClean="0">
                          <a:effectLst/>
                        </a:rPr>
                        <a:t>Micron VCE600</a:t>
                      </a:r>
                      <a:endParaRPr lang="en-US" sz="7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700" u="none" strike="noStrike" kern="1200" dirty="0" smtClean="0">
                          <a:effectLst/>
                        </a:rPr>
                        <a:t>179</a:t>
                      </a:r>
                      <a:endParaRPr lang="ru-RU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/>
                </a:tc>
              </a:tr>
              <a:tr h="1340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>
                          <a:effectLst/>
                        </a:rPr>
                        <a:t>8</a:t>
                      </a:r>
                      <a:endParaRPr lang="ru-RU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/>
                </a:tc>
                <a:tc vMerge="1"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endParaRPr lang="ru-RU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7623" marR="7623" marT="7625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B0D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r>
                        <a:rPr lang="ru-RU" sz="700" u="none" strike="noStrike" kern="1200" dirty="0" smtClean="0">
                          <a:effectLst/>
                        </a:rPr>
                        <a:t>Узел</a:t>
                      </a:r>
                      <a:endParaRPr lang="ru-RU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89" marR="9524" marT="9525" marB="0" anchor="ctr"/>
                </a:tc>
                <a:tc vMerge="1"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6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B0D9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700" u="none" strike="noStrike" kern="1200" dirty="0" smtClean="0">
                          <a:effectLst/>
                        </a:rPr>
                        <a:t>179</a:t>
                      </a:r>
                      <a:endParaRPr lang="ru-RU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/>
                </a:tc>
              </a:tr>
            </a:tbl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5996" y="1196752"/>
            <a:ext cx="8642468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rIns="54000">
            <a:spAutoFit/>
          </a:bodyPr>
          <a:lstStyle/>
          <a:p>
            <a:pPr indent="93663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800" dirty="0">
                <a:solidFill>
                  <a:srgbClr val="333399"/>
                </a:solidFill>
              </a:rPr>
              <a:t>Проектной группой, организованной из ведущих специалистов подразделений СОЛВЕР и специалистов ОАО «</a:t>
            </a:r>
            <a:r>
              <a:rPr lang="ru-RU" sz="800" dirty="0" err="1">
                <a:solidFill>
                  <a:srgbClr val="333399"/>
                </a:solidFill>
              </a:rPr>
              <a:t>ГосМКБ</a:t>
            </a:r>
            <a:r>
              <a:rPr lang="ru-RU" sz="800" dirty="0">
                <a:solidFill>
                  <a:srgbClr val="333399"/>
                </a:solidFill>
              </a:rPr>
              <a:t> «Радуга</a:t>
            </a:r>
            <a:r>
              <a:rPr lang="ru-RU" sz="800" dirty="0" smtClean="0">
                <a:solidFill>
                  <a:srgbClr val="333399"/>
                </a:solidFill>
              </a:rPr>
              <a:t>» в </a:t>
            </a:r>
            <a:r>
              <a:rPr lang="ru-RU" sz="800" dirty="0">
                <a:solidFill>
                  <a:srgbClr val="333399"/>
                </a:solidFill>
              </a:rPr>
              <a:t>процессе реализации Проекта внедрения выполнены следующие работы</a:t>
            </a:r>
            <a:r>
              <a:rPr lang="ru-RU" sz="800" dirty="0" smtClean="0">
                <a:solidFill>
                  <a:srgbClr val="333399"/>
                </a:solidFill>
              </a:rPr>
              <a:t>:</a:t>
            </a: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ru-RU" sz="800" i="1" dirty="0">
                <a:solidFill>
                  <a:srgbClr val="333399"/>
                </a:solidFill>
              </a:rPr>
              <a:t>	технологическая подготовка производства по деталям-представителям </a:t>
            </a:r>
            <a:endParaRPr lang="ru-RU" sz="800" i="1" dirty="0" smtClean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ru-RU" sz="800" i="1" dirty="0" smtClean="0">
                <a:solidFill>
                  <a:srgbClr val="333399"/>
                </a:solidFill>
              </a:rPr>
              <a:t>и </a:t>
            </a:r>
            <a:r>
              <a:rPr lang="ru-RU" sz="800" i="1" dirty="0">
                <a:solidFill>
                  <a:srgbClr val="333399"/>
                </a:solidFill>
              </a:rPr>
              <a:t>сертификационным деталям</a:t>
            </a: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ru-RU" sz="800" i="1" dirty="0">
                <a:solidFill>
                  <a:srgbClr val="333399"/>
                </a:solidFill>
              </a:rPr>
              <a:t>      (разработка моделей деталей, операционных </a:t>
            </a:r>
            <a:r>
              <a:rPr lang="ru-RU" sz="800" i="1" dirty="0" smtClean="0">
                <a:solidFill>
                  <a:srgbClr val="333399"/>
                </a:solidFill>
              </a:rPr>
              <a:t>технологических</a:t>
            </a: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ru-RU" sz="800" i="1" dirty="0" smtClean="0">
                <a:solidFill>
                  <a:srgbClr val="333399"/>
                </a:solidFill>
              </a:rPr>
              <a:t> </a:t>
            </a:r>
            <a:r>
              <a:rPr lang="ru-RU" sz="800" i="1" dirty="0">
                <a:solidFill>
                  <a:srgbClr val="333399"/>
                </a:solidFill>
              </a:rPr>
              <a:t>процессов обработки, спецификации на поставку  </a:t>
            </a: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ru-RU" sz="800" i="1" dirty="0">
                <a:solidFill>
                  <a:srgbClr val="333399"/>
                </a:solidFill>
              </a:rPr>
              <a:t>      режущего инструмента и стандартной оснастки, разработка </a:t>
            </a:r>
            <a:endParaRPr lang="ru-RU" sz="800" i="1" dirty="0" smtClean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ru-RU" sz="800" i="1" dirty="0" smtClean="0">
                <a:solidFill>
                  <a:srgbClr val="333399"/>
                </a:solidFill>
              </a:rPr>
              <a:t>эскизной </a:t>
            </a:r>
            <a:r>
              <a:rPr lang="ru-RU" sz="800" i="1" dirty="0">
                <a:solidFill>
                  <a:srgbClr val="333399"/>
                </a:solidFill>
              </a:rPr>
              <a:t>конструкторской документации (КД) на</a:t>
            </a: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ru-RU" sz="800" i="1" dirty="0">
                <a:solidFill>
                  <a:srgbClr val="333399"/>
                </a:solidFill>
              </a:rPr>
              <a:t>      необходимую оригинальную технологическую оснастку и режущий инструмент, </a:t>
            </a:r>
            <a:endParaRPr lang="ru-RU" sz="800" i="1" dirty="0" smtClean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ru-RU" sz="800" i="1" dirty="0" smtClean="0">
                <a:solidFill>
                  <a:srgbClr val="333399"/>
                </a:solidFill>
              </a:rPr>
              <a:t>изготовление </a:t>
            </a:r>
            <a:r>
              <a:rPr lang="ru-RU" sz="800" i="1" dirty="0">
                <a:solidFill>
                  <a:srgbClr val="333399"/>
                </a:solidFill>
              </a:rPr>
              <a:t>оригинальной</a:t>
            </a: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ru-RU" sz="800" i="1" dirty="0">
                <a:solidFill>
                  <a:srgbClr val="333399"/>
                </a:solidFill>
              </a:rPr>
              <a:t>      технологической оснастки, разработка управляющих программ обработки  деталей);</a:t>
            </a: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ru-RU" sz="800" i="1" dirty="0">
                <a:solidFill>
                  <a:srgbClr val="333399"/>
                </a:solidFill>
              </a:rPr>
              <a:t>	пуско-наладка и ввод оборудования в эксплуатацию</a:t>
            </a:r>
            <a:r>
              <a:rPr lang="ru-RU" sz="800" i="1" dirty="0" smtClean="0">
                <a:solidFill>
                  <a:srgbClr val="333399"/>
                </a:solidFill>
              </a:rPr>
              <a:t>;</a:t>
            </a: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ru-RU" sz="800" i="1" dirty="0">
                <a:solidFill>
                  <a:srgbClr val="333399"/>
                </a:solidFill>
              </a:rPr>
              <a:t>	подготовка специалистов ОАО «</a:t>
            </a:r>
            <a:r>
              <a:rPr lang="ru-RU" sz="800" i="1" dirty="0" err="1">
                <a:solidFill>
                  <a:srgbClr val="333399"/>
                </a:solidFill>
              </a:rPr>
              <a:t>ГосМКБ</a:t>
            </a:r>
            <a:r>
              <a:rPr lang="ru-RU" sz="800" i="1" dirty="0">
                <a:solidFill>
                  <a:srgbClr val="333399"/>
                </a:solidFill>
              </a:rPr>
              <a:t> «Радуга»</a:t>
            </a:r>
            <a:r>
              <a:rPr lang="en-US" sz="800" i="1" dirty="0" smtClean="0">
                <a:solidFill>
                  <a:srgbClr val="333399"/>
                </a:solidFill>
              </a:rPr>
              <a:t> </a:t>
            </a:r>
            <a:r>
              <a:rPr lang="ru-RU" sz="800" i="1" dirty="0">
                <a:solidFill>
                  <a:srgbClr val="333399"/>
                </a:solidFill>
              </a:rPr>
              <a:t>в </a:t>
            </a:r>
            <a:r>
              <a:rPr lang="ru-RU" sz="800" i="1" dirty="0" smtClean="0">
                <a:solidFill>
                  <a:srgbClr val="333399"/>
                </a:solidFill>
              </a:rPr>
              <a:t>два этапа</a:t>
            </a:r>
            <a:r>
              <a:rPr lang="en-US" sz="800" i="1" dirty="0" smtClean="0">
                <a:solidFill>
                  <a:srgbClr val="333399"/>
                </a:solidFill>
              </a:rPr>
              <a:t>  </a:t>
            </a:r>
            <a:r>
              <a:rPr lang="ru-RU" sz="800" i="1" dirty="0" smtClean="0">
                <a:solidFill>
                  <a:srgbClr val="333399"/>
                </a:solidFill>
              </a:rPr>
              <a:t>для сокращения сроков  подготовки специалистов  </a:t>
            </a: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ru-RU" sz="800" i="1" dirty="0">
                <a:solidFill>
                  <a:srgbClr val="333399"/>
                </a:solidFill>
              </a:rPr>
              <a:t> </a:t>
            </a:r>
            <a:r>
              <a:rPr lang="ru-RU" sz="800" i="1" dirty="0" smtClean="0">
                <a:solidFill>
                  <a:srgbClr val="333399"/>
                </a:solidFill>
              </a:rPr>
              <a:t>     предприятия:</a:t>
            </a:r>
            <a:endParaRPr lang="ru-RU" sz="800" i="1" dirty="0">
              <a:solidFill>
                <a:srgbClr val="333399"/>
              </a:solidFill>
            </a:endParaRPr>
          </a:p>
          <a:p>
            <a:pPr marL="1073150" lvl="2" indent="-34290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ru-RU" sz="800" i="1" dirty="0">
                <a:solidFill>
                  <a:srgbClr val="333399"/>
                </a:solidFill>
              </a:rPr>
              <a:t>Этап  </a:t>
            </a:r>
            <a:r>
              <a:rPr lang="en-US" sz="800" i="1" dirty="0">
                <a:solidFill>
                  <a:srgbClr val="333399"/>
                </a:solidFill>
              </a:rPr>
              <a:t>I</a:t>
            </a:r>
            <a:r>
              <a:rPr lang="ru-RU" sz="800" i="1" dirty="0" smtClean="0">
                <a:solidFill>
                  <a:srgbClr val="333399"/>
                </a:solidFill>
              </a:rPr>
              <a:t> </a:t>
            </a:r>
            <a:r>
              <a:rPr lang="ru-RU" sz="800" i="1" dirty="0">
                <a:solidFill>
                  <a:srgbClr val="333399"/>
                </a:solidFill>
              </a:rPr>
              <a:t>– подготовка специалистов предприятия до поставки оборудования в </a:t>
            </a:r>
            <a:r>
              <a:rPr lang="ru-RU" sz="800" i="1" dirty="0" smtClean="0">
                <a:solidFill>
                  <a:srgbClr val="333399"/>
                </a:solidFill>
              </a:rPr>
              <a:t>Проектном </a:t>
            </a:r>
            <a:r>
              <a:rPr lang="ru-RU" sz="800" i="1" dirty="0">
                <a:solidFill>
                  <a:srgbClr val="333399"/>
                </a:solidFill>
              </a:rPr>
              <a:t>центре</a:t>
            </a:r>
            <a:r>
              <a:rPr lang="en-US" sz="800" i="1" dirty="0">
                <a:solidFill>
                  <a:srgbClr val="333399"/>
                </a:solidFill>
              </a:rPr>
              <a:t> </a:t>
            </a:r>
            <a:r>
              <a:rPr lang="ru-RU" sz="800" i="1" dirty="0">
                <a:solidFill>
                  <a:srgbClr val="333399"/>
                </a:solidFill>
              </a:rPr>
              <a:t>г. </a:t>
            </a:r>
            <a:r>
              <a:rPr lang="ru-RU" sz="800" i="1" dirty="0" smtClean="0">
                <a:solidFill>
                  <a:srgbClr val="333399"/>
                </a:solidFill>
              </a:rPr>
              <a:t>Воронеж и на </a:t>
            </a:r>
            <a:r>
              <a:rPr lang="ru-RU" sz="800" i="1" dirty="0">
                <a:solidFill>
                  <a:srgbClr val="333399"/>
                </a:solidFill>
              </a:rPr>
              <a:t>базе учебного центра </a:t>
            </a:r>
            <a:r>
              <a:rPr lang="ru-RU" sz="800" i="1" dirty="0" smtClean="0">
                <a:solidFill>
                  <a:srgbClr val="333399"/>
                </a:solidFill>
              </a:rPr>
              <a:t>КАМП;</a:t>
            </a:r>
          </a:p>
          <a:p>
            <a:pPr marL="1073150" lvl="2" indent="-34290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ru-RU" sz="800" i="1" dirty="0" smtClean="0">
                <a:solidFill>
                  <a:srgbClr val="333399"/>
                </a:solidFill>
              </a:rPr>
              <a:t>Этап </a:t>
            </a:r>
            <a:r>
              <a:rPr lang="en-US" sz="800" i="1" dirty="0" smtClean="0">
                <a:solidFill>
                  <a:srgbClr val="333399"/>
                </a:solidFill>
              </a:rPr>
              <a:t>II</a:t>
            </a:r>
            <a:r>
              <a:rPr lang="ru-RU" sz="800" i="1" dirty="0" smtClean="0">
                <a:solidFill>
                  <a:srgbClr val="333399"/>
                </a:solidFill>
              </a:rPr>
              <a:t> </a:t>
            </a:r>
            <a:r>
              <a:rPr lang="ru-RU" sz="800" i="1" dirty="0">
                <a:solidFill>
                  <a:srgbClr val="333399"/>
                </a:solidFill>
              </a:rPr>
              <a:t>– подготовка специалистов предприятия после поставки оборудования в рамках освоения создаваемой нормативной базы </a:t>
            </a:r>
            <a:r>
              <a:rPr lang="ru-RU" sz="800" i="1" dirty="0" smtClean="0">
                <a:solidFill>
                  <a:srgbClr val="333399"/>
                </a:solidFill>
              </a:rPr>
              <a:t>проекта;</a:t>
            </a:r>
            <a:endParaRPr lang="ru-RU" sz="800" i="1" dirty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ru-RU" sz="800" i="1" dirty="0">
                <a:solidFill>
                  <a:srgbClr val="333399"/>
                </a:solidFill>
              </a:rPr>
              <a:t>	внедрены новые технологические процессы изготовления деталей-представителей и </a:t>
            </a:r>
            <a:r>
              <a:rPr lang="ru-RU" sz="800" i="1" dirty="0" smtClean="0">
                <a:solidFill>
                  <a:srgbClr val="333399"/>
                </a:solidFill>
              </a:rPr>
              <a:t>сертификационных  деталей</a:t>
            </a:r>
            <a:r>
              <a:rPr lang="ru-RU" sz="800" i="1" dirty="0">
                <a:solidFill>
                  <a:srgbClr val="333399"/>
                </a:solidFill>
              </a:rPr>
              <a:t>;</a:t>
            </a: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dirty="0">
              <a:solidFill>
                <a:srgbClr val="333399"/>
              </a:solidFill>
            </a:endParaRPr>
          </a:p>
        </p:txBody>
      </p:sp>
      <p:pic>
        <p:nvPicPr>
          <p:cNvPr id="10" name="Рисунок 9" descr="D:\Мои проекты\Радуга_ОАО_ГосМКБ_им. А.Я.Березняка\ПВ-13-01\Для_нормативных_баз\Фото\Фото_отчет_Досычев\DSCN4517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261" y="2988504"/>
            <a:ext cx="3006200" cy="1325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80" y="2980056"/>
            <a:ext cx="1850777" cy="143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5" descr="micr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348" y="2988504"/>
            <a:ext cx="1409185" cy="134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" t="29419" r="2032" b="28572"/>
          <a:stretch/>
        </p:blipFill>
        <p:spPr bwMode="auto">
          <a:xfrm>
            <a:off x="6135360" y="3149095"/>
            <a:ext cx="2869563" cy="1152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 descr="\\Mail\Solver\ПРОЕКТ\ПРОЕКТЫ\TEMP\Радуга_ОАО_ГосМКБ_им. А.Я.Березняка\ПВ-13-01\Для_нормативных_баз\Фото\Станки\9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5301210"/>
            <a:ext cx="2016225" cy="14347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6" name="Рисунок 15" descr="\\Mail\Solver\ПРОЕКТ\ПРОЕКТЫ\TEMP\Радуга_ОАО_ГосМКБ_им. А.Я.Березняка\ПВ-13-01\Для_нормативных_баз\Фото\Фото_отчет_Досычев\9.06.14\DSCN4671.JPG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779" y="5290135"/>
            <a:ext cx="2012450" cy="1509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Рисунок 16" descr="D:\Мои проекты\Радуга_ОАО_ГосМКБ_им. А.Я.Березняка\ПВ-13-01\Фото\Micron\DSCN4601.JPG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40306" y="5290135"/>
            <a:ext cx="1635224" cy="1407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Рисунок 17" descr="\\Mail\Solver\ПРОЕКТ\ПРОЕКТЫ\TEMP\Радуга_ОАО_ГосМКБ_им. А.Я.Березняка\ПВ-13-01\Для_нормативных_баз\Фото\от Дутова\Кронштейн\Операция №030\IMG570.jpg"/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35357" y="5290136"/>
            <a:ext cx="1851248" cy="1127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41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19CDD3-B20C-47EC-AE15-0099C24FC3AB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815213"/>
            <a:ext cx="8642468" cy="58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rIns="54000">
            <a:spAutoFit/>
          </a:bodyPr>
          <a:lstStyle/>
          <a:p>
            <a:pPr indent="93663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800" i="1" dirty="0" smtClean="0">
                <a:solidFill>
                  <a:srgbClr val="333399"/>
                </a:solidFill>
              </a:rPr>
              <a:t>	проведено  обучение специалистов предприятия работе на интерактивных </a:t>
            </a:r>
            <a:r>
              <a:rPr lang="en-US" sz="800" i="1" dirty="0" smtClean="0">
                <a:solidFill>
                  <a:srgbClr val="333399"/>
                </a:solidFill>
              </a:rPr>
              <a:t>IMPAKT</a:t>
            </a:r>
            <a:r>
              <a:rPr lang="ru-RU" sz="800" i="1" dirty="0" smtClean="0">
                <a:solidFill>
                  <a:srgbClr val="333399"/>
                </a:solidFill>
              </a:rPr>
              <a:t>–киосках, а также методам</a:t>
            </a:r>
            <a:endParaRPr lang="en-US" sz="800" i="1" dirty="0" smtClean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sz="800" i="1" dirty="0">
                <a:solidFill>
                  <a:srgbClr val="333399"/>
                </a:solidFill>
              </a:rPr>
              <a:t> </a:t>
            </a:r>
            <a:r>
              <a:rPr lang="en-US" sz="800" i="1" dirty="0" smtClean="0">
                <a:solidFill>
                  <a:srgbClr val="333399"/>
                </a:solidFill>
              </a:rPr>
              <a:t>     </a:t>
            </a:r>
            <a:r>
              <a:rPr lang="ru-RU" sz="800" i="1" dirty="0" smtClean="0">
                <a:solidFill>
                  <a:srgbClr val="333399"/>
                </a:solidFill>
              </a:rPr>
              <a:t>поддержания   	актуальной нормативной базы; </a:t>
            </a: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ru-RU" sz="800" i="1" dirty="0" smtClean="0">
                <a:solidFill>
                  <a:srgbClr val="333399"/>
                </a:solidFill>
              </a:rPr>
              <a:t>	проведен технико-экономический анализ эффективности внедрения новых производственных процессов;</a:t>
            </a: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273050" lvl="1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endParaRPr lang="ru-RU" sz="800" i="1" dirty="0" smtClean="0">
              <a:solidFill>
                <a:srgbClr val="333399"/>
              </a:solidFill>
            </a:endParaRP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ru-RU" sz="800" i="1" dirty="0">
                <a:solidFill>
                  <a:srgbClr val="333399"/>
                </a:solidFill>
              </a:rPr>
              <a:t>	разработаны организационно-технические мероприятия по развитию подготовки производства </a:t>
            </a:r>
            <a:r>
              <a:rPr lang="ru-RU" sz="800" i="1" dirty="0" smtClean="0">
                <a:solidFill>
                  <a:srgbClr val="333399"/>
                </a:solidFill>
              </a:rPr>
              <a:t>и  производства</a:t>
            </a:r>
            <a:r>
              <a:rPr lang="ru-RU" sz="800" i="1" dirty="0">
                <a:solidFill>
                  <a:srgbClr val="333399"/>
                </a:solidFill>
              </a:rPr>
              <a:t>;</a:t>
            </a:r>
          </a:p>
          <a:p>
            <a:pPr marL="444500" lvl="1" indent="-171450" algn="just" defTabSz="5429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ru-RU" sz="800" i="1" dirty="0">
                <a:solidFill>
                  <a:srgbClr val="333399"/>
                </a:solidFill>
              </a:rPr>
              <a:t>	оформлена отчётная документация по Проекту внедрения</a:t>
            </a:r>
            <a:r>
              <a:rPr lang="ru-RU" sz="800" i="1" dirty="0" smtClean="0">
                <a:solidFill>
                  <a:srgbClr val="333399"/>
                </a:solidFill>
              </a:rPr>
              <a:t>.</a:t>
            </a:r>
          </a:p>
        </p:txBody>
      </p:sp>
      <p:pic>
        <p:nvPicPr>
          <p:cNvPr id="14" name="Рисунок 13" descr="\\MAIL\Solver\ПРОЕКТ\ПРОЕКТЫ\TEMP\Радуга_ОАО_ГосМКБ_им. А.Я.Березняка\ПВ-13-01\Для_нормативных_баз\Фото\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5939"/>
            <a:ext cx="2139280" cy="13835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54" y="1165939"/>
            <a:ext cx="4178872" cy="235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Рисунок 15" descr="\\Mail\Solver\ПРОЕКТ\ПРОЕКТЫ\TEMP\Радуга_ОАО_ГосМКБ_им. А.Я.Березняка\ПВ-13-01\Для_нормативных_баз\Фото\7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549463"/>
            <a:ext cx="2283297" cy="1175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17374" y="1194999"/>
            <a:ext cx="2297056" cy="194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05904"/>
              </p:ext>
            </p:extLst>
          </p:nvPr>
        </p:nvGraphicFramePr>
        <p:xfrm>
          <a:off x="611561" y="4001113"/>
          <a:ext cx="4420971" cy="200593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3302"/>
                <a:gridCol w="641180"/>
                <a:gridCol w="721327"/>
                <a:gridCol w="641180"/>
                <a:gridCol w="641180"/>
                <a:gridCol w="641180"/>
                <a:gridCol w="881622"/>
              </a:tblGrid>
              <a:tr h="69342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ru-RU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№ п/п</a:t>
                      </a:r>
                      <a:endParaRPr lang="ru-RU" sz="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23" marR="7623" marT="76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ru-RU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Наименование </a:t>
                      </a:r>
                      <a:r>
                        <a:rPr lang="ru-RU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детали</a:t>
                      </a:r>
                      <a:endParaRPr lang="ru-RU" sz="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23" marR="7623" marT="76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ru-RU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Оборудование</a:t>
                      </a:r>
                      <a:endParaRPr lang="ru-RU" sz="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23" marR="7623" marT="76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Существующее </a:t>
                      </a:r>
                      <a:r>
                        <a:rPr lang="ru-RU" sz="800" u="none" strike="noStrike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Тшт</a:t>
                      </a: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, мин.</a:t>
                      </a:r>
                      <a:endParaRPr lang="ru-RU" sz="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3" marR="7623" marT="76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Нормативное штучное время, мин.</a:t>
                      </a:r>
                      <a:endParaRPr lang="ru-RU" sz="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3" marR="7623" marT="76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Достигнутое штучное время, мин.</a:t>
                      </a:r>
                      <a:endParaRPr lang="ru-RU" sz="800" b="1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3" marR="7623" marT="76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Коэффициент снижения трудоемкости достигнутый по штучному времени</a:t>
                      </a:r>
                      <a:endParaRPr lang="ru-RU" sz="700" b="1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3" marR="7623" marT="76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003">
                <a:tc>
                  <a:txBody>
                    <a:bodyPr/>
                    <a:lstStyle/>
                    <a:p>
                      <a:pPr algn="ctr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7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Лонжерон </a:t>
                      </a:r>
                      <a:endParaRPr lang="ru-RU" sz="8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89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Matec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40HV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1140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ru-RU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ru-RU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ru-RU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ru-RU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4,9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003">
                <a:tc>
                  <a:txBody>
                    <a:bodyPr/>
                    <a:lstStyle/>
                    <a:p>
                      <a:pPr algn="ctr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7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Лонжерон </a:t>
                      </a:r>
                      <a:endParaRPr lang="ru-RU" sz="8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89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1140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234</a:t>
                      </a:r>
                      <a:endParaRPr lang="ru-RU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234</a:t>
                      </a:r>
                      <a:endParaRPr lang="ru-RU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4,9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49">
                <a:tc>
                  <a:txBody>
                    <a:bodyPr/>
                    <a:lstStyle/>
                    <a:p>
                      <a:pPr algn="ctr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7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Консоль крыла</a:t>
                      </a:r>
                      <a:endParaRPr lang="ru-RU" sz="8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89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Matec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40HV</a:t>
                      </a:r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4515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504</a:t>
                      </a:r>
                      <a:endParaRPr lang="ru-RU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504</a:t>
                      </a:r>
                      <a:endParaRPr lang="ru-RU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8.9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49">
                <a:tc>
                  <a:txBody>
                    <a:bodyPr/>
                    <a:lstStyle/>
                    <a:p>
                      <a:pPr algn="ctr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7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Консоль крыла</a:t>
                      </a:r>
                      <a:endParaRPr lang="ru-RU" sz="8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89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4515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504</a:t>
                      </a:r>
                      <a:endParaRPr lang="ru-RU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504</a:t>
                      </a:r>
                      <a:endParaRPr lang="ru-RU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8,9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49">
                <a:tc>
                  <a:txBody>
                    <a:bodyPr/>
                    <a:lstStyle/>
                    <a:p>
                      <a:pPr algn="ctr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7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Кронштейн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89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Micron VCE600</a:t>
                      </a:r>
                      <a:endParaRPr 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1046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87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87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12,0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49">
                <a:tc>
                  <a:txBody>
                    <a:bodyPr/>
                    <a:lstStyle/>
                    <a:p>
                      <a:pPr algn="ctr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Кронштейн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89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1046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87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87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12,0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003">
                <a:tc>
                  <a:txBody>
                    <a:bodyPr/>
                    <a:lstStyle/>
                    <a:p>
                      <a:pPr algn="ctr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7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Узел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89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Micron VCE600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341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179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179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1,9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003">
                <a:tc>
                  <a:txBody>
                    <a:bodyPr/>
                    <a:lstStyle/>
                    <a:p>
                      <a:pPr algn="ctr" fontAlgn="ctr">
                        <a:lnSpc>
                          <a:spcPct val="70000"/>
                        </a:lnSpc>
                      </a:pPr>
                      <a:r>
                        <a:rPr lang="ru-RU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7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Узел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89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>
                        <a:lnSpc>
                          <a:spcPct val="70000"/>
                        </a:lnSpc>
                      </a:pP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9524" marR="9524" marT="952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341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179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179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70000"/>
                        </a:lnSpc>
                      </a:pPr>
                      <a:r>
                        <a:rPr lang="ru-RU" sz="8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1,9</a:t>
                      </a:r>
                      <a:endParaRPr lang="ru-RU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8144" y="3645024"/>
            <a:ext cx="3146286" cy="195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2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5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 sz="8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 sz="8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 sz="8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 sz="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757E3DB-E5A3-47D4-849B-17EFDA4A65EE}" type="slidenum">
              <a:rPr lang="ru-RU" sz="1000" smtClean="0">
                <a:solidFill>
                  <a:srgbClr val="2A5CAC"/>
                </a:solidFill>
              </a:rPr>
              <a:pPr eaLnBrk="1" hangingPunct="1">
                <a:defRPr/>
              </a:pPr>
              <a:t>4</a:t>
            </a:fld>
            <a:endParaRPr lang="ru-RU" sz="1000" smtClean="0">
              <a:solidFill>
                <a:srgbClr val="2A5CAC"/>
              </a:solidFill>
            </a:endParaRPr>
          </a:p>
        </p:txBody>
      </p:sp>
      <p:sp>
        <p:nvSpPr>
          <p:cNvPr id="154627" name="Rectangle 4"/>
          <p:cNvSpPr>
            <a:spLocks noChangeArrowheads="1"/>
          </p:cNvSpPr>
          <p:nvPr/>
        </p:nvSpPr>
        <p:spPr bwMode="auto">
          <a:xfrm>
            <a:off x="1726223" y="68263"/>
            <a:ext cx="6567854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>
                <a:solidFill>
                  <a:schemeClr val="bg1"/>
                </a:solidFill>
              </a:rPr>
              <a:t>Выводы</a:t>
            </a:r>
          </a:p>
        </p:txBody>
      </p:sp>
      <p:sp>
        <p:nvSpPr>
          <p:cNvPr id="154628" name="Rectangle 5"/>
          <p:cNvSpPr>
            <a:spLocks noChangeArrowheads="1"/>
          </p:cNvSpPr>
          <p:nvPr/>
        </p:nvSpPr>
        <p:spPr bwMode="auto">
          <a:xfrm>
            <a:off x="5862" y="513093"/>
            <a:ext cx="9025304" cy="60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/>
          <a:p>
            <a:pPr marL="366713" indent="-153988" algn="just">
              <a:lnSpc>
                <a:spcPct val="130000"/>
              </a:lnSpc>
            </a:pPr>
            <a:r>
              <a:rPr lang="ru-RU" sz="1100" b="0" dirty="0" smtClean="0">
                <a:solidFill>
                  <a:schemeClr val="accent2"/>
                </a:solidFill>
              </a:rPr>
              <a:t>    </a:t>
            </a:r>
            <a:r>
              <a:rPr lang="ru-RU" sz="1100" dirty="0" smtClean="0">
                <a:solidFill>
                  <a:schemeClr val="accent2"/>
                </a:solidFill>
              </a:rPr>
              <a:t>По результатам выполненных работ можно сделать вывод, что применение новых технологий, базирующихся на высокотехнологическом оборудовании с ЧПУ и высокопроизводительном инструменте, позволило достичь на предприятии </a:t>
            </a:r>
            <a:r>
              <a:rPr lang="ru-RU" sz="1100" dirty="0">
                <a:solidFill>
                  <a:schemeClr val="accent2"/>
                </a:solidFill>
              </a:rPr>
              <a:t>ОАО «</a:t>
            </a:r>
            <a:r>
              <a:rPr lang="ru-RU" sz="1100" dirty="0" err="1">
                <a:solidFill>
                  <a:schemeClr val="accent2"/>
                </a:solidFill>
              </a:rPr>
              <a:t>ГосМКБ</a:t>
            </a:r>
            <a:r>
              <a:rPr lang="ru-RU" sz="1100" dirty="0">
                <a:solidFill>
                  <a:schemeClr val="accent2"/>
                </a:solidFill>
              </a:rPr>
              <a:t> «Радуга»  </a:t>
            </a:r>
            <a:r>
              <a:rPr lang="ru-RU" sz="1100" dirty="0" smtClean="0">
                <a:solidFill>
                  <a:schemeClr val="accent2"/>
                </a:solidFill>
              </a:rPr>
              <a:t>цели Проекта внедрения – реализация </a:t>
            </a:r>
            <a:r>
              <a:rPr lang="ru-RU" sz="1100" dirty="0" smtClean="0">
                <a:solidFill>
                  <a:schemeClr val="accent2"/>
                </a:solidFill>
              </a:rPr>
              <a:t>программы</a:t>
            </a:r>
            <a:r>
              <a:rPr lang="en-US" sz="1100" dirty="0" smtClean="0">
                <a:solidFill>
                  <a:schemeClr val="accent2"/>
                </a:solidFill>
              </a:rPr>
              <a:t> </a:t>
            </a:r>
            <a:r>
              <a:rPr lang="ru-RU" sz="1100" dirty="0" smtClean="0">
                <a:solidFill>
                  <a:schemeClr val="accent2"/>
                </a:solidFill>
              </a:rPr>
              <a:t>технического перевооружения предприятия по  осуществлению перехода к новым технологиям с созданием нормативной базы новых производственных процессов, системы документов информационно их поддерживающих с достижением запланированных производственных показателей, обеспечивающего решение следующих задач:</a:t>
            </a:r>
          </a:p>
          <a:p>
            <a:pPr marL="366713" indent="-153988">
              <a:lnSpc>
                <a:spcPct val="110000"/>
              </a:lnSpc>
            </a:pPr>
            <a:endParaRPr lang="ru-RU" sz="1100" dirty="0">
              <a:solidFill>
                <a:schemeClr val="accent2"/>
              </a:solidFill>
            </a:endParaRPr>
          </a:p>
          <a:p>
            <a:pPr marL="366713" indent="-153988" algn="just">
              <a:lnSpc>
                <a:spcPct val="110000"/>
              </a:lnSpc>
              <a:buFontTx/>
              <a:buAutoNum type="arabicPeriod"/>
            </a:pPr>
            <a:r>
              <a:rPr lang="ru-RU" sz="1200" dirty="0">
                <a:solidFill>
                  <a:schemeClr val="accent2"/>
                </a:solidFill>
              </a:rPr>
              <a:t>Повышение качества изделий за счет:</a:t>
            </a:r>
            <a:endParaRPr lang="en-US" sz="1200" dirty="0">
              <a:solidFill>
                <a:schemeClr val="accent2"/>
              </a:solidFill>
            </a:endParaRPr>
          </a:p>
          <a:p>
            <a:pPr marL="366713" indent="-153988" algn="just">
              <a:lnSpc>
                <a:spcPct val="110000"/>
              </a:lnSpc>
              <a:buFontTx/>
              <a:buAutoNum type="arabicPeriod"/>
            </a:pPr>
            <a:endParaRPr lang="ru-RU" sz="1200" dirty="0">
              <a:solidFill>
                <a:schemeClr val="accent2"/>
              </a:solidFill>
            </a:endParaRPr>
          </a:p>
          <a:p>
            <a:pPr marL="742950" lvl="1" indent="-285750" algn="just">
              <a:lnSpc>
                <a:spcPct val="130000"/>
              </a:lnSpc>
            </a:pPr>
            <a:r>
              <a:rPr lang="ru-RU" sz="1100" dirty="0">
                <a:solidFill>
                  <a:schemeClr val="accent2"/>
                </a:solidFill>
              </a:rPr>
              <a:t>•	устойчивой повторяемости размеров деталей;</a:t>
            </a:r>
          </a:p>
          <a:p>
            <a:pPr marL="742950" lvl="1" indent="-285750" algn="just">
              <a:lnSpc>
                <a:spcPct val="130000"/>
              </a:lnSpc>
            </a:pPr>
            <a:r>
              <a:rPr lang="ru-RU" sz="1100" dirty="0">
                <a:solidFill>
                  <a:schemeClr val="accent2"/>
                </a:solidFill>
              </a:rPr>
              <a:t>•	концентрации операций на одном станке, которая обеспечивает высокую стабильность и качество взаимного расположения поверхностей и конструктивных элементов деталей.</a:t>
            </a:r>
            <a:endParaRPr lang="en-US" sz="1100" dirty="0">
              <a:solidFill>
                <a:schemeClr val="accent2"/>
              </a:solidFill>
            </a:endParaRPr>
          </a:p>
          <a:p>
            <a:pPr marL="366713" indent="-153988" algn="just">
              <a:lnSpc>
                <a:spcPct val="110000"/>
              </a:lnSpc>
            </a:pPr>
            <a:endParaRPr lang="en-US" sz="1100" dirty="0">
              <a:solidFill>
                <a:schemeClr val="accent2"/>
              </a:solidFill>
            </a:endParaRPr>
          </a:p>
          <a:p>
            <a:pPr marL="366713" indent="-153988" algn="just">
              <a:lnSpc>
                <a:spcPct val="110000"/>
              </a:lnSpc>
            </a:pPr>
            <a:r>
              <a:rPr lang="en-US" sz="1100" dirty="0">
                <a:solidFill>
                  <a:schemeClr val="accent2"/>
                </a:solidFill>
              </a:rPr>
              <a:t>2. </a:t>
            </a:r>
            <a:r>
              <a:rPr lang="ru-RU" sz="1200" dirty="0">
                <a:solidFill>
                  <a:schemeClr val="accent2"/>
                </a:solidFill>
              </a:rPr>
              <a:t>Сокращение циклов производства деталей за счет:</a:t>
            </a:r>
            <a:endParaRPr lang="en-US" sz="1200" dirty="0">
              <a:solidFill>
                <a:schemeClr val="accent2"/>
              </a:solidFill>
            </a:endParaRPr>
          </a:p>
          <a:p>
            <a:pPr marL="366713" indent="-153988" algn="just">
              <a:lnSpc>
                <a:spcPct val="110000"/>
              </a:lnSpc>
            </a:pPr>
            <a:endParaRPr lang="ru-RU" sz="1200" dirty="0">
              <a:solidFill>
                <a:schemeClr val="accent2"/>
              </a:solidFill>
            </a:endParaRPr>
          </a:p>
          <a:p>
            <a:pPr marL="742950" lvl="1" indent="-285750" algn="just">
              <a:lnSpc>
                <a:spcPct val="130000"/>
              </a:lnSpc>
              <a:buFontTx/>
              <a:buChar char="•"/>
            </a:pPr>
            <a:r>
              <a:rPr lang="ru-RU" sz="1100" dirty="0">
                <a:solidFill>
                  <a:schemeClr val="accent2"/>
                </a:solidFill>
              </a:rPr>
              <a:t>сокращения времени на обработку годовой программы деталей на </a:t>
            </a:r>
            <a:r>
              <a:rPr lang="ru-RU" sz="1100" dirty="0" smtClean="0">
                <a:solidFill>
                  <a:srgbClr val="FF0000"/>
                </a:solidFill>
              </a:rPr>
              <a:t>100</a:t>
            </a:r>
            <a:r>
              <a:rPr lang="ru-RU" sz="1100" dirty="0">
                <a:solidFill>
                  <a:srgbClr val="FF0000"/>
                </a:solidFill>
              </a:rPr>
              <a:t> </a:t>
            </a:r>
            <a:r>
              <a:rPr lang="ru-RU" sz="1100" dirty="0" smtClean="0">
                <a:solidFill>
                  <a:srgbClr val="FF0000"/>
                </a:solidFill>
              </a:rPr>
              <a:t>0</a:t>
            </a:r>
            <a:r>
              <a:rPr lang="en-US" sz="1100" dirty="0" smtClean="0">
                <a:solidFill>
                  <a:srgbClr val="FF0000"/>
                </a:solidFill>
              </a:rPr>
              <a:t>0</a:t>
            </a:r>
            <a:r>
              <a:rPr lang="ru-RU" sz="1100" dirty="0">
                <a:solidFill>
                  <a:srgbClr val="FF0000"/>
                </a:solidFill>
              </a:rPr>
              <a:t>0 </a:t>
            </a:r>
            <a:r>
              <a:rPr lang="ru-RU" sz="1100" dirty="0">
                <a:solidFill>
                  <a:schemeClr val="accent2"/>
                </a:solidFill>
              </a:rPr>
              <a:t>час, что обеспечивает рост годовой производительности труда в </a:t>
            </a:r>
            <a:r>
              <a:rPr lang="ru-RU" sz="1100" dirty="0" smtClean="0">
                <a:solidFill>
                  <a:srgbClr val="FF0000"/>
                </a:solidFill>
              </a:rPr>
              <a:t>1</a:t>
            </a:r>
            <a:r>
              <a:rPr lang="ru-RU" sz="1100" dirty="0">
                <a:solidFill>
                  <a:srgbClr val="FF0000"/>
                </a:solidFill>
              </a:rPr>
              <a:t>0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ru-RU" sz="1100" dirty="0" smtClean="0">
                <a:solidFill>
                  <a:schemeClr val="accent2"/>
                </a:solidFill>
              </a:rPr>
              <a:t>раз.</a:t>
            </a:r>
            <a:endParaRPr lang="ru-RU" sz="1100" dirty="0">
              <a:solidFill>
                <a:schemeClr val="accent2"/>
              </a:solidFill>
            </a:endParaRPr>
          </a:p>
          <a:p>
            <a:pPr marL="742950" lvl="1" indent="-285750" algn="just">
              <a:lnSpc>
                <a:spcPct val="130000"/>
              </a:lnSpc>
              <a:buFontTx/>
              <a:buChar char="•"/>
            </a:pPr>
            <a:r>
              <a:rPr lang="ru-RU" sz="1100" dirty="0">
                <a:solidFill>
                  <a:schemeClr val="accent2"/>
                </a:solidFill>
              </a:rPr>
              <a:t>сокращения количества технологических операций и, как следствие, времени межоперационной </a:t>
            </a:r>
            <a:r>
              <a:rPr lang="ru-RU" sz="1100" dirty="0" err="1">
                <a:solidFill>
                  <a:schemeClr val="accent2"/>
                </a:solidFill>
              </a:rPr>
              <a:t>пролёживаемости</a:t>
            </a:r>
            <a:r>
              <a:rPr lang="ru-RU" sz="1100" dirty="0">
                <a:solidFill>
                  <a:schemeClr val="accent2"/>
                </a:solidFill>
              </a:rPr>
              <a:t>;</a:t>
            </a:r>
          </a:p>
          <a:p>
            <a:pPr marL="742950" lvl="1" indent="-285750" algn="just">
              <a:lnSpc>
                <a:spcPct val="130000"/>
              </a:lnSpc>
              <a:buFontTx/>
              <a:buChar char="•"/>
            </a:pPr>
            <a:r>
              <a:rPr lang="ru-RU" sz="1100" dirty="0">
                <a:solidFill>
                  <a:schemeClr val="accent2"/>
                </a:solidFill>
              </a:rPr>
              <a:t>подготовки инструмента вне станка и, как следствие, сокращения времени на межоперационную переналадку оборудования.</a:t>
            </a:r>
            <a:endParaRPr lang="en-US" sz="1100" dirty="0">
              <a:solidFill>
                <a:schemeClr val="accent2"/>
              </a:solidFill>
            </a:endParaRPr>
          </a:p>
          <a:p>
            <a:pPr marL="742950" lvl="1" indent="-285750" algn="just">
              <a:lnSpc>
                <a:spcPct val="130000"/>
              </a:lnSpc>
              <a:buFontTx/>
              <a:buChar char="•"/>
            </a:pPr>
            <a:endParaRPr lang="ru-RU" sz="1100" dirty="0">
              <a:solidFill>
                <a:schemeClr val="accent2"/>
              </a:solidFill>
            </a:endParaRPr>
          </a:p>
          <a:p>
            <a:pPr marL="366713" indent="-153988" algn="just">
              <a:lnSpc>
                <a:spcPct val="110000"/>
              </a:lnSpc>
            </a:pPr>
            <a:r>
              <a:rPr lang="ru-RU" sz="1200" dirty="0">
                <a:solidFill>
                  <a:schemeClr val="accent2"/>
                </a:solidFill>
              </a:rPr>
              <a:t>3.	Сокращение затрат на производство за счет:</a:t>
            </a:r>
            <a:endParaRPr lang="en-US" sz="1200" dirty="0">
              <a:solidFill>
                <a:schemeClr val="accent2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ru-RU" sz="1100" dirty="0" smtClean="0">
                <a:solidFill>
                  <a:schemeClr val="accent2"/>
                </a:solidFill>
              </a:rPr>
              <a:t> </a:t>
            </a:r>
            <a:endParaRPr lang="ru-RU" sz="1100" dirty="0">
              <a:solidFill>
                <a:schemeClr val="accent2"/>
              </a:solidFill>
            </a:endParaRPr>
          </a:p>
          <a:p>
            <a:pPr marL="742950" lvl="1" indent="-285750" algn="just">
              <a:lnSpc>
                <a:spcPct val="130000"/>
              </a:lnSpc>
              <a:buFontTx/>
              <a:buChar char="•"/>
            </a:pPr>
            <a:r>
              <a:rPr lang="ru-RU" sz="1100" dirty="0">
                <a:solidFill>
                  <a:schemeClr val="accent2"/>
                </a:solidFill>
              </a:rPr>
              <a:t>условного высвобождения оборудования в количестве </a:t>
            </a:r>
            <a:r>
              <a:rPr lang="ru-RU" sz="1100" dirty="0" smtClean="0">
                <a:solidFill>
                  <a:srgbClr val="FF0000"/>
                </a:solidFill>
              </a:rPr>
              <a:t>21</a:t>
            </a:r>
            <a:r>
              <a:rPr lang="ru-RU" sz="1100" dirty="0" smtClean="0">
                <a:solidFill>
                  <a:schemeClr val="accent2"/>
                </a:solidFill>
              </a:rPr>
              <a:t> единица; </a:t>
            </a:r>
            <a:endParaRPr lang="ru-RU" sz="1100" dirty="0">
              <a:solidFill>
                <a:schemeClr val="accent2"/>
              </a:solidFill>
            </a:endParaRPr>
          </a:p>
          <a:p>
            <a:pPr marL="742950" lvl="1" indent="-285750" algn="just">
              <a:lnSpc>
                <a:spcPct val="130000"/>
              </a:lnSpc>
              <a:buFontTx/>
              <a:buChar char="•"/>
            </a:pPr>
            <a:r>
              <a:rPr lang="ru-RU" sz="1100" dirty="0">
                <a:solidFill>
                  <a:schemeClr val="accent2"/>
                </a:solidFill>
              </a:rPr>
              <a:t>экономии электроэнергии на </a:t>
            </a:r>
            <a:r>
              <a:rPr lang="ru-RU" sz="1100" dirty="0">
                <a:solidFill>
                  <a:srgbClr val="FF0000"/>
                </a:solidFill>
              </a:rPr>
              <a:t>1 600 0</a:t>
            </a:r>
            <a:r>
              <a:rPr lang="ru-RU" sz="1100" dirty="0" smtClean="0">
                <a:solidFill>
                  <a:srgbClr val="FF0000"/>
                </a:solidFill>
              </a:rPr>
              <a:t>00 </a:t>
            </a:r>
            <a:r>
              <a:rPr lang="ru-RU" sz="1100" dirty="0">
                <a:solidFill>
                  <a:schemeClr val="accent2"/>
                </a:solidFill>
              </a:rPr>
              <a:t>руб.;</a:t>
            </a:r>
          </a:p>
          <a:p>
            <a:pPr marL="742950" lvl="1" indent="-285750" algn="just">
              <a:lnSpc>
                <a:spcPct val="130000"/>
              </a:lnSpc>
              <a:buFontTx/>
              <a:buChar char="•"/>
            </a:pPr>
            <a:r>
              <a:rPr lang="ru-RU" sz="1100" dirty="0">
                <a:solidFill>
                  <a:schemeClr val="accent2"/>
                </a:solidFill>
              </a:rPr>
              <a:t>экономии по заработной плате основных рабочих на </a:t>
            </a:r>
            <a:r>
              <a:rPr lang="ru-RU" sz="1100" dirty="0" smtClean="0">
                <a:solidFill>
                  <a:srgbClr val="FF0000"/>
                </a:solidFill>
              </a:rPr>
              <a:t>17 000 </a:t>
            </a:r>
            <a:r>
              <a:rPr lang="ru-RU" sz="1100" dirty="0">
                <a:solidFill>
                  <a:srgbClr val="FF0000"/>
                </a:solidFill>
              </a:rPr>
              <a:t>000 </a:t>
            </a:r>
            <a:r>
              <a:rPr lang="ru-RU" sz="1100" dirty="0">
                <a:solidFill>
                  <a:schemeClr val="accent2"/>
                </a:solidFill>
              </a:rPr>
              <a:t>руб.;</a:t>
            </a:r>
          </a:p>
          <a:p>
            <a:pPr marL="742950" lvl="1" indent="-285750" algn="just">
              <a:lnSpc>
                <a:spcPct val="130000"/>
              </a:lnSpc>
              <a:buFontTx/>
              <a:buChar char="•"/>
            </a:pPr>
            <a:r>
              <a:rPr lang="ru-RU" sz="1100" dirty="0">
                <a:solidFill>
                  <a:schemeClr val="accent2"/>
                </a:solidFill>
              </a:rPr>
              <a:t>совершенствования технологии изготовления деталей на прогрессивном оборудовании на  </a:t>
            </a:r>
            <a:r>
              <a:rPr lang="ru-RU" sz="1100" dirty="0">
                <a:solidFill>
                  <a:srgbClr val="FF0000"/>
                </a:solidFill>
              </a:rPr>
              <a:t>8</a:t>
            </a:r>
            <a:r>
              <a:rPr lang="ru-RU" sz="1100" dirty="0" smtClean="0">
                <a:solidFill>
                  <a:srgbClr val="FF0000"/>
                </a:solidFill>
              </a:rPr>
              <a:t>1 000 </a:t>
            </a:r>
            <a:r>
              <a:rPr lang="ru-RU" sz="1100" dirty="0">
                <a:solidFill>
                  <a:srgbClr val="FF0000"/>
                </a:solidFill>
              </a:rPr>
              <a:t>000 </a:t>
            </a:r>
            <a:r>
              <a:rPr lang="ru-RU" sz="1100" dirty="0">
                <a:solidFill>
                  <a:schemeClr val="accent2"/>
                </a:solidFill>
              </a:rPr>
              <a:t>руб.</a:t>
            </a:r>
          </a:p>
          <a:p>
            <a:pPr marL="366713" indent="-153988" algn="just">
              <a:lnSpc>
                <a:spcPct val="110000"/>
              </a:lnSpc>
            </a:pPr>
            <a:endParaRPr lang="ru-RU" sz="1100" dirty="0">
              <a:solidFill>
                <a:schemeClr val="accent2"/>
              </a:solidFill>
            </a:endParaRPr>
          </a:p>
          <a:p>
            <a:pPr marL="366713" indent="-153988" algn="just">
              <a:lnSpc>
                <a:spcPct val="110000"/>
              </a:lnSpc>
            </a:pPr>
            <a:r>
              <a:rPr lang="ru-RU" sz="1100" dirty="0">
                <a:solidFill>
                  <a:schemeClr val="accent2"/>
                </a:solidFill>
              </a:rPr>
              <a:t>Окупаемость капитальных затрат (через снижение технологической себестоимости изделий) в течение </a:t>
            </a:r>
            <a:r>
              <a:rPr lang="ru-RU" sz="1200" dirty="0" smtClean="0">
                <a:solidFill>
                  <a:srgbClr val="FF0000"/>
                </a:solidFill>
              </a:rPr>
              <a:t>2,2</a:t>
            </a:r>
            <a:r>
              <a:rPr lang="ru-RU" sz="1100" dirty="0" smtClean="0">
                <a:solidFill>
                  <a:schemeClr val="accent2"/>
                </a:solidFill>
              </a:rPr>
              <a:t> </a:t>
            </a:r>
            <a:r>
              <a:rPr lang="ru-RU" sz="1100" dirty="0">
                <a:solidFill>
                  <a:schemeClr val="accent2"/>
                </a:solidFill>
              </a:rPr>
              <a:t>года. </a:t>
            </a:r>
          </a:p>
        </p:txBody>
      </p:sp>
    </p:spTree>
    <p:extLst>
      <p:ext uri="{BB962C8B-B14F-4D97-AF65-F5344CB8AC3E}">
        <p14:creationId xmlns:p14="http://schemas.microsoft.com/office/powerpoint/2010/main" val="1418695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Оформление по умолчанию">
  <a:themeElements>
    <a:clrScheme name="5_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284</Words>
  <Application>Microsoft Office PowerPoint</Application>
  <PresentationFormat>Экран (4:3)</PresentationFormat>
  <Paragraphs>192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Тема Office</vt:lpstr>
      <vt:lpstr>7_Оформление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Evgeniya Putintseva</dc:creator>
  <cp:lastModifiedBy>Evgeny Dosychev</cp:lastModifiedBy>
  <cp:revision>7</cp:revision>
  <dcterms:created xsi:type="dcterms:W3CDTF">2018-05-29T09:40:22Z</dcterms:created>
  <dcterms:modified xsi:type="dcterms:W3CDTF">2018-06-14T08:45:58Z</dcterms:modified>
</cp:coreProperties>
</file>