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55" r:id="rId1"/>
    <p:sldMasterId id="2147483656" r:id="rId2"/>
    <p:sldMasterId id="2147483713" r:id="rId3"/>
    <p:sldMasterId id="2147483751" r:id="rId4"/>
    <p:sldMasterId id="2147483764" r:id="rId5"/>
    <p:sldMasterId id="2147483791" r:id="rId6"/>
    <p:sldMasterId id="2147483803" r:id="rId7"/>
    <p:sldMasterId id="2147483816" r:id="rId8"/>
  </p:sldMasterIdLst>
  <p:notesMasterIdLst>
    <p:notesMasterId r:id="rId14"/>
  </p:notesMasterIdLst>
  <p:handoutMasterIdLst>
    <p:handoutMasterId r:id="rId15"/>
  </p:handoutMasterIdLst>
  <p:sldIdLst>
    <p:sldId id="2716" r:id="rId9"/>
    <p:sldId id="2788" r:id="rId10"/>
    <p:sldId id="2356" r:id="rId11"/>
    <p:sldId id="2719" r:id="rId12"/>
    <p:sldId id="2787" r:id="rId13"/>
  </p:sldIdLst>
  <p:sldSz cx="9906000" cy="6858000" type="A4"/>
  <p:notesSz cx="68119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Shestakova" initials="NS" lastIdx="66" clrIdx="0"/>
  <p:cmAuthor id="1" name="Dmitry Vilegzanin" initials="DV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F12F"/>
    <a:srgbClr val="CCCCFF"/>
    <a:srgbClr val="FFCC99"/>
    <a:srgbClr val="9BBB59"/>
    <a:srgbClr val="333399"/>
    <a:srgbClr val="C49500"/>
    <a:srgbClr val="CCFFCC"/>
    <a:srgbClr val="A99EF8"/>
    <a:srgbClr val="926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8783" autoAdjust="0"/>
  </p:normalViewPr>
  <p:slideViewPr>
    <p:cSldViewPr>
      <p:cViewPr varScale="1">
        <p:scale>
          <a:sx n="121" d="100"/>
          <a:sy n="121" d="100"/>
        </p:scale>
        <p:origin x="-1326" y="-96"/>
      </p:cViewPr>
      <p:guideLst>
        <p:guide orient="horz" pos="754"/>
        <p:guide orient="horz" pos="618"/>
        <p:guide pos="2167"/>
        <p:guide pos="262"/>
        <p:guide pos="6159"/>
        <p:guide pos="4481"/>
        <p:guide pos="716"/>
      </p:guideLst>
    </p:cSldViewPr>
  </p:slideViewPr>
  <p:outlineViewPr>
    <p:cViewPr>
      <p:scale>
        <a:sx n="33" d="100"/>
        <a:sy n="33" d="100"/>
      </p:scale>
      <p:origin x="0" y="133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10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EC609-C210-4208-9B51-4EE5AFE9D490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C59E-7D13-43C9-BF2A-04EAC4624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7975" cy="3732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245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B13E7DFE-4DEE-42FD-9DE3-FA3BE6C4A2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B7BEB-A21D-4F29-BF50-AB37A61A831C}" type="slidenum">
              <a:rPr lang="ru-RU" smtClean="0">
                <a:latin typeface="Arial" charset="0"/>
              </a:rPr>
              <a:pPr/>
              <a:t>1</a:t>
            </a:fld>
            <a:endParaRPr lang="ru-RU" dirty="0" smtClean="0">
              <a:latin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7975" cy="3732212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4527B-D185-49CF-8DEE-88FF2309BC7F}" type="slidenum">
              <a:rPr lang="ru-RU" smtClean="0">
                <a:latin typeface="Arial" charset="0"/>
              </a:rPr>
              <a:pPr/>
              <a:t>3</a:t>
            </a:fld>
            <a:endParaRPr lang="ru-RU" smtClean="0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91150" cy="3732212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50AA-89DC-4D91-8B89-063F608EE3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9D3F-2A7E-40AC-B19F-E2C67AEE1A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1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2F790-D56B-402F-890A-814A83B993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1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199" y="1600200"/>
            <a:ext cx="4381501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95300" y="3938590"/>
            <a:ext cx="4381501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199" y="3938590"/>
            <a:ext cx="4381501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870D-5D35-420D-A52B-C906DA1076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40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9AD27-3AE7-4946-A5A6-6B2AF624D5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3"/>
          <p:cNvSpPr>
            <a:spLocks noGrp="1"/>
          </p:cNvSpPr>
          <p:nvPr>
            <p:ph type="sldNum" sz="quarter" idx="4"/>
          </p:nvPr>
        </p:nvSpPr>
        <p:spPr>
          <a:xfrm>
            <a:off x="9201472" y="6543501"/>
            <a:ext cx="576064" cy="263699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15EC737F-5471-49ED-8325-7ACB963D3A7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3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conveyor dir="l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A3DDF-53B3-42B1-AD4E-D989404CFE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FB40-D92F-4602-8B98-7111119514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CF6A-DDAF-4EF6-866D-B6A684B0F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EC36-ABF1-4B79-985D-47F86A9C45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8FD9D-2FDA-4BBE-B0C0-D6F59ACC24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70C6A-FA8D-4A7D-9374-BBB5121D9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EE1F-38B4-41DC-82CA-4625299CD9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809C0-CEB2-4124-9900-CEE05DFB14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E8782-9A40-4A24-A0E1-806A15D8FE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3E838-45AB-402D-928E-70A6287D33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F358E-680A-4607-9ED8-1BF8FD3FAE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1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0EAB-950C-4E7A-8186-1200204863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40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28CCD-BDB4-4489-8715-131061EB64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52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29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4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292" indent="0">
              <a:buNone/>
              <a:defRPr sz="1800"/>
            </a:lvl2pPr>
            <a:lvl3pPr marL="912586" indent="0">
              <a:buNone/>
              <a:defRPr sz="1600"/>
            </a:lvl3pPr>
            <a:lvl4pPr marL="1368883" indent="0">
              <a:buNone/>
              <a:defRPr sz="1400"/>
            </a:lvl4pPr>
            <a:lvl5pPr marL="1825174" indent="0">
              <a:buNone/>
              <a:defRPr sz="1400"/>
            </a:lvl5pPr>
            <a:lvl6pPr marL="2281470" indent="0">
              <a:buNone/>
              <a:defRPr sz="1400"/>
            </a:lvl6pPr>
            <a:lvl7pPr marL="2737764" indent="0">
              <a:buNone/>
              <a:defRPr sz="1400"/>
            </a:lvl7pPr>
            <a:lvl8pPr marL="3194055" indent="0">
              <a:buNone/>
              <a:defRPr sz="1400"/>
            </a:lvl8pPr>
            <a:lvl9pPr marL="365035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34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64B23-195C-4100-AA95-65F87FE846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4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2" indent="0">
              <a:buNone/>
              <a:defRPr sz="2000" b="1"/>
            </a:lvl2pPr>
            <a:lvl3pPr marL="912586" indent="0">
              <a:buNone/>
              <a:defRPr sz="1800" b="1"/>
            </a:lvl3pPr>
            <a:lvl4pPr marL="1368883" indent="0">
              <a:buNone/>
              <a:defRPr sz="1600" b="1"/>
            </a:lvl4pPr>
            <a:lvl5pPr marL="1825174" indent="0">
              <a:buNone/>
              <a:defRPr sz="1600" b="1"/>
            </a:lvl5pPr>
            <a:lvl6pPr marL="2281470" indent="0">
              <a:buNone/>
              <a:defRPr sz="1600" b="1"/>
            </a:lvl6pPr>
            <a:lvl7pPr marL="2737764" indent="0">
              <a:buNone/>
              <a:defRPr sz="1600" b="1"/>
            </a:lvl7pPr>
            <a:lvl8pPr marL="3194055" indent="0">
              <a:buNone/>
              <a:defRPr sz="1600" b="1"/>
            </a:lvl8pPr>
            <a:lvl9pPr marL="365035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2" indent="0">
              <a:buNone/>
              <a:defRPr sz="2000" b="1"/>
            </a:lvl2pPr>
            <a:lvl3pPr marL="912586" indent="0">
              <a:buNone/>
              <a:defRPr sz="1800" b="1"/>
            </a:lvl3pPr>
            <a:lvl4pPr marL="1368883" indent="0">
              <a:buNone/>
              <a:defRPr sz="1600" b="1"/>
            </a:lvl4pPr>
            <a:lvl5pPr marL="1825174" indent="0">
              <a:buNone/>
              <a:defRPr sz="1600" b="1"/>
            </a:lvl5pPr>
            <a:lvl6pPr marL="2281470" indent="0">
              <a:buNone/>
              <a:defRPr sz="1600" b="1"/>
            </a:lvl6pPr>
            <a:lvl7pPr marL="2737764" indent="0">
              <a:buNone/>
              <a:defRPr sz="1600" b="1"/>
            </a:lvl7pPr>
            <a:lvl8pPr marL="3194055" indent="0">
              <a:buNone/>
              <a:defRPr sz="1600" b="1"/>
            </a:lvl8pPr>
            <a:lvl9pPr marL="365035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61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42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93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1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292" indent="0">
              <a:buNone/>
              <a:defRPr sz="1200"/>
            </a:lvl2pPr>
            <a:lvl3pPr marL="912586" indent="0">
              <a:buNone/>
              <a:defRPr sz="1000"/>
            </a:lvl3pPr>
            <a:lvl4pPr marL="1368883" indent="0">
              <a:buNone/>
              <a:defRPr sz="900"/>
            </a:lvl4pPr>
            <a:lvl5pPr marL="1825174" indent="0">
              <a:buNone/>
              <a:defRPr sz="900"/>
            </a:lvl5pPr>
            <a:lvl6pPr marL="2281470" indent="0">
              <a:buNone/>
              <a:defRPr sz="900"/>
            </a:lvl6pPr>
            <a:lvl7pPr marL="2737764" indent="0">
              <a:buNone/>
              <a:defRPr sz="900"/>
            </a:lvl7pPr>
            <a:lvl8pPr marL="3194055" indent="0">
              <a:buNone/>
              <a:defRPr sz="900"/>
            </a:lvl8pPr>
            <a:lvl9pPr marL="365035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64138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292" indent="0">
              <a:buNone/>
              <a:defRPr sz="2800"/>
            </a:lvl2pPr>
            <a:lvl3pPr marL="912586" indent="0">
              <a:buNone/>
              <a:defRPr sz="2400"/>
            </a:lvl3pPr>
            <a:lvl4pPr marL="1368883" indent="0">
              <a:buNone/>
              <a:defRPr sz="2000"/>
            </a:lvl4pPr>
            <a:lvl5pPr marL="1825174" indent="0">
              <a:buNone/>
              <a:defRPr sz="2000"/>
            </a:lvl5pPr>
            <a:lvl6pPr marL="2281470" indent="0">
              <a:buNone/>
              <a:defRPr sz="2000"/>
            </a:lvl6pPr>
            <a:lvl7pPr marL="2737764" indent="0">
              <a:buNone/>
              <a:defRPr sz="2000"/>
            </a:lvl7pPr>
            <a:lvl8pPr marL="3194055" indent="0">
              <a:buNone/>
              <a:defRPr sz="2000"/>
            </a:lvl8pPr>
            <a:lvl9pPr marL="365035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292" indent="0">
              <a:buNone/>
              <a:defRPr sz="1200"/>
            </a:lvl2pPr>
            <a:lvl3pPr marL="912586" indent="0">
              <a:buNone/>
              <a:defRPr sz="1000"/>
            </a:lvl3pPr>
            <a:lvl4pPr marL="1368883" indent="0">
              <a:buNone/>
              <a:defRPr sz="900"/>
            </a:lvl4pPr>
            <a:lvl5pPr marL="1825174" indent="0">
              <a:buNone/>
              <a:defRPr sz="900"/>
            </a:lvl5pPr>
            <a:lvl6pPr marL="2281470" indent="0">
              <a:buNone/>
              <a:defRPr sz="900"/>
            </a:lvl6pPr>
            <a:lvl7pPr marL="2737764" indent="0">
              <a:buNone/>
              <a:defRPr sz="900"/>
            </a:lvl7pPr>
            <a:lvl8pPr marL="3194055" indent="0">
              <a:buNone/>
              <a:defRPr sz="900"/>
            </a:lvl8pPr>
            <a:lvl9pPr marL="365035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23961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29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2289" y="-674688"/>
            <a:ext cx="2290762" cy="67706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-674688"/>
            <a:ext cx="6719888" cy="67706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04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0" y="-674686"/>
            <a:ext cx="8420100" cy="114300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42950" y="19812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742950" y="41148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200" y="41148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43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0" y="-674688"/>
            <a:ext cx="9163050" cy="6770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0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A9897-22D4-4393-B847-BBFABD9702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91307" tIns="45654" rIns="91307" bIns="45654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B4C71EC6-210F-42DE-9C53-41977AD35B3D}" type="datetimeFigureOut">
              <a:rPr lang="ru-RU" sz="1600" kern="1200">
                <a:solidFill>
                  <a:srgbClr val="000080"/>
                </a:solidFill>
                <a:latin typeface="Times New Roman" pitchFamily="18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15.06.2018</a:t>
            </a:fld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91307" tIns="45654" rIns="91307" bIns="45654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91307" tIns="45654" rIns="91307" bIns="45654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B19B0651-EE4F-4900-A07F-96A6BFA9D0F0}" type="slidenum">
              <a:rPr lang="ru-RU" sz="1600" kern="1200">
                <a:solidFill>
                  <a:srgbClr val="000080"/>
                </a:solidFill>
                <a:latin typeface="Times New Roman" pitchFamily="18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93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47C63B8B-7E44-4275-ABEE-A65154D2F8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188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58F86B72-153F-4459-8F71-E160309B9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890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20D1B900-0BCA-4643-8B50-CF1459334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58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4093A4DD-6251-47DA-A7D9-8F95339979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49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CE588D29-36BC-4E80-A6E5-F0B82DA96A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849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3A28BDDB-9A60-4DBF-9B2A-28FDFDF54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926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0D4052C8-9460-4E45-8DD0-25CC070160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678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F4C6A94F-AB07-448F-A184-8CECFCCFD5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DE103-629A-43D5-B365-DE43D7212F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9BFCD973-72AE-458E-B1C7-AEE34F3F7A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590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43A7746E-6657-48A1-8C3B-424E259041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987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12760EA0-40A6-47E0-8CF3-9A09F95261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5659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4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5"/>
          <p:cNvCxnSpPr>
            <a:cxnSpLocks noChangeShapeType="1"/>
          </p:cNvCxnSpPr>
          <p:nvPr userDrawn="1"/>
        </p:nvCxnSpPr>
        <p:spPr bwMode="auto">
          <a:xfrm>
            <a:off x="0" y="1011238"/>
            <a:ext cx="9906000" cy="1587"/>
          </a:xfrm>
          <a:prstGeom prst="line">
            <a:avLst/>
          </a:prstGeom>
          <a:noFill/>
          <a:ln w="50800" cmpd="thickThin" algn="ctr">
            <a:solidFill>
              <a:srgbClr val="517FB7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640" y="-22859"/>
            <a:ext cx="7833360" cy="5105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224" y="1163638"/>
            <a:ext cx="9528175" cy="547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1pPr>
            <a:lvl2pPr marL="715963" indent="-258763">
              <a:defRPr sz="22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 i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1"/>
          </p:nvPr>
        </p:nvSpPr>
        <p:spPr>
          <a:xfrm>
            <a:off x="0" y="470218"/>
            <a:ext cx="9906000" cy="5600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latin typeface="+mn-lt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06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72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20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33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6" y="781050"/>
            <a:ext cx="9149292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56" y="1544638"/>
            <a:ext cx="9149292" cy="50276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>
                <a:latin typeface="Arial" pitchFamily="34" charset="0"/>
                <a:cs typeface="Arial" pitchFamily="34" charset="0"/>
              </a:defRPr>
            </a:lvl3pPr>
            <a:lvl4pPr>
              <a:spcBef>
                <a:spcPts val="200"/>
              </a:spcBef>
              <a:spcAft>
                <a:spcPts val="200"/>
              </a:spcAft>
              <a:defRPr>
                <a:latin typeface="Arial" pitchFamily="34" charset="0"/>
                <a:cs typeface="Arial" pitchFamily="34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9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124" y="6711696"/>
            <a:ext cx="4873752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010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6" y="781050"/>
            <a:ext cx="9149292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ED42B-643F-44DA-9D1B-5485E5154DDB}" type="slidenum">
              <a:rPr lang="en-US">
                <a:solidFill>
                  <a:srgbClr val="366092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774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C82AA-6726-4D22-B00E-4D4364AF8F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260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rgbClr val="4D4D4F"/>
              </a:buClr>
              <a:defRPr sz="2000">
                <a:solidFill>
                  <a:srgbClr val="4D4D4F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939598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939598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14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451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5"/>
          <p:cNvCxnSpPr>
            <a:cxnSpLocks noChangeShapeType="1"/>
          </p:cNvCxnSpPr>
          <p:nvPr userDrawn="1"/>
        </p:nvCxnSpPr>
        <p:spPr bwMode="auto">
          <a:xfrm>
            <a:off x="0" y="1011238"/>
            <a:ext cx="9906000" cy="1587"/>
          </a:xfrm>
          <a:prstGeom prst="line">
            <a:avLst/>
          </a:prstGeom>
          <a:noFill/>
          <a:ln w="50800" cmpd="thickThin" algn="ctr">
            <a:solidFill>
              <a:srgbClr val="517FB7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640" y="-22859"/>
            <a:ext cx="7833360" cy="5105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224" y="1163638"/>
            <a:ext cx="9528175" cy="547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1pPr>
            <a:lvl2pPr marL="715963" indent="-258763">
              <a:defRPr sz="22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 i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1"/>
          </p:nvPr>
        </p:nvSpPr>
        <p:spPr>
          <a:xfrm>
            <a:off x="0" y="470218"/>
            <a:ext cx="9906000" cy="5600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latin typeface="+mn-lt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097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70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20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7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124" y="6711696"/>
            <a:ext cx="4873752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570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6" y="781050"/>
            <a:ext cx="9149292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ED42B-643F-44DA-9D1B-5485E5154DDB}" type="slidenum">
              <a:rPr lang="en-US">
                <a:solidFill>
                  <a:srgbClr val="366092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744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097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rgbClr val="4D4D4F"/>
              </a:buClr>
              <a:defRPr sz="2000">
                <a:solidFill>
                  <a:srgbClr val="4D4D4F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939598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939598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21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122E-24EA-4AD3-B012-5C4BAC29CB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29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5"/>
          <p:cNvCxnSpPr>
            <a:cxnSpLocks noChangeShapeType="1"/>
          </p:cNvCxnSpPr>
          <p:nvPr userDrawn="1"/>
        </p:nvCxnSpPr>
        <p:spPr bwMode="auto">
          <a:xfrm>
            <a:off x="0" y="1011238"/>
            <a:ext cx="9906000" cy="1587"/>
          </a:xfrm>
          <a:prstGeom prst="line">
            <a:avLst/>
          </a:prstGeom>
          <a:noFill/>
          <a:ln w="50800" cmpd="thickThin" algn="ctr">
            <a:solidFill>
              <a:srgbClr val="517FB7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640" y="-22859"/>
            <a:ext cx="7833360" cy="5105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224" y="1163638"/>
            <a:ext cx="9528175" cy="547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1pPr>
            <a:lvl2pPr marL="715963" indent="-258763">
              <a:defRPr sz="22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 i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1"/>
          </p:nvPr>
        </p:nvSpPr>
        <p:spPr>
          <a:xfrm>
            <a:off x="0" y="470218"/>
            <a:ext cx="9906000" cy="5600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latin typeface="+mn-lt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298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801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20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9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124" y="6711696"/>
            <a:ext cx="4873752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7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6" y="781050"/>
            <a:ext cx="9149292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ED42B-643F-44DA-9D1B-5485E5154DDB}" type="slidenum">
              <a:rPr lang="en-US">
                <a:solidFill>
                  <a:srgbClr val="366092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126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506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rgbClr val="4D4D4F"/>
              </a:buClr>
              <a:defRPr sz="2000">
                <a:solidFill>
                  <a:srgbClr val="4D4D4F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939598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939598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1035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44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5"/>
          <p:cNvCxnSpPr>
            <a:cxnSpLocks noChangeShapeType="1"/>
          </p:cNvCxnSpPr>
          <p:nvPr userDrawn="1"/>
        </p:nvCxnSpPr>
        <p:spPr bwMode="auto">
          <a:xfrm>
            <a:off x="0" y="1011238"/>
            <a:ext cx="9906000" cy="1587"/>
          </a:xfrm>
          <a:prstGeom prst="line">
            <a:avLst/>
          </a:prstGeom>
          <a:noFill/>
          <a:ln w="50800" cmpd="thickThin" algn="ctr">
            <a:solidFill>
              <a:srgbClr val="517FB7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640" y="-22859"/>
            <a:ext cx="7833360" cy="5105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224" y="1163638"/>
            <a:ext cx="9528175" cy="547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1pPr>
            <a:lvl2pPr marL="715963" indent="-258763">
              <a:defRPr sz="22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 i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1"/>
          </p:nvPr>
        </p:nvSpPr>
        <p:spPr>
          <a:xfrm>
            <a:off x="0" y="470218"/>
            <a:ext cx="9906000" cy="5600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latin typeface="+mn-lt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43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8A83-AA4E-4660-9FFB-8A1170D713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53DEA-7C89-4878-9703-0E7E4B1AAA21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3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20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8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8" y="192088"/>
            <a:ext cx="8246394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124" y="6711696"/>
            <a:ext cx="4873752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191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6" y="781050"/>
            <a:ext cx="9149292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ED42B-643F-44DA-9D1B-5485E5154DDB}" type="slidenum">
              <a:rPr lang="en-US">
                <a:solidFill>
                  <a:srgbClr val="366092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6609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23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6664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5" y="1380744"/>
            <a:ext cx="9424715" cy="502920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rgbClr val="4D4D4F"/>
              </a:buClr>
              <a:defRPr sz="2000">
                <a:solidFill>
                  <a:srgbClr val="4D4D4F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939598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939598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109" y="192088"/>
            <a:ext cx="7117187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3556" y="896112"/>
            <a:ext cx="9420606" cy="3383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42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B6192-EF6D-4177-810F-0B72B81F6A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5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1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ChangeArrowheads="1"/>
          </p:cNvSpPr>
          <p:nvPr/>
        </p:nvSpPr>
        <p:spPr bwMode="auto">
          <a:xfrm rot="5400000">
            <a:off x="4811713" y="1747838"/>
            <a:ext cx="207963" cy="9907588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/>
        </p:spPr>
        <p:txBody>
          <a:bodyPr rot="10800000" vert="eaVert" wrap="none" anchor="ctr"/>
          <a:lstStyle/>
          <a:p>
            <a:pPr>
              <a:defRPr/>
            </a:pPr>
            <a:endParaRPr lang="ru-RU" b="1">
              <a:latin typeface="Arial" pitchFamily="34" charset="0"/>
            </a:endParaRP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16">
            <a:lum bright="-10000" contrast="20000"/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0" name="Picture 4" descr="Солвер прозр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6" y="84140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7701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2A5CA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133DA71-157A-407B-B819-525B0E26C3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830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подклад 2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906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5" descr="ГОЛОВА  и ПИРАМИДА"/>
          <p:cNvPicPr>
            <a:picLocks noChangeAspect="1" noChangeArrowheads="1"/>
          </p:cNvPicPr>
          <p:nvPr/>
        </p:nvPicPr>
        <p:blipFill>
          <a:blip r:embed="rId15">
            <a:lum bright="30000" contrast="-44000"/>
          </a:blip>
          <a:srcRect b="20453"/>
          <a:stretch>
            <a:fillRect/>
          </a:stretch>
        </p:blipFill>
        <p:spPr bwMode="auto">
          <a:xfrm>
            <a:off x="9045576" y="38100"/>
            <a:ext cx="7334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76B3B8A-167F-40B7-B1BA-18FED2299C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1F3D"/>
            </a:prstShdw>
          </a:effectLst>
          <a:extLst/>
        </p:spPr>
        <p:txBody>
          <a:bodyPr wrap="none" lIns="91257" tIns="45627" rIns="91257" bIns="45627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6863" y="24606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8" tIns="47797" rIns="95598" bIns="47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8" tIns="47797" rIns="95598" bIns="47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-12700" y="574675"/>
            <a:ext cx="9918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57" tIns="45627" rIns="91257" bIns="45627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pic>
        <p:nvPicPr>
          <p:cNvPr id="1034" name="Picture 4" descr="Солвер прозр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438" y="6484142"/>
            <a:ext cx="151606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" name="Номер слайда 1"/>
          <p:cNvSpPr txBox="1">
            <a:spLocks/>
          </p:cNvSpPr>
          <p:nvPr/>
        </p:nvSpPr>
        <p:spPr bwMode="auto">
          <a:xfrm>
            <a:off x="9131041" y="6484144"/>
            <a:ext cx="634091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7" tIns="45627" rIns="91257" bIns="45627"/>
          <a:lstStyle>
            <a:lvl1pPr>
              <a:defRPr sz="1600">
                <a:solidFill>
                  <a:srgbClr val="000080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rgbClr val="000080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rgbClr val="000080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rgbClr val="000080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rgbClr val="000080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478137C-1190-4BBA-8D29-52FE968D505D}" type="slidenum">
              <a:rPr lang="ru-RU" sz="1400" b="1" kern="1200" smtClean="0">
                <a:ln>
                  <a:solidFill>
                    <a:srgbClr val="FF3300"/>
                  </a:solidFill>
                </a:ln>
                <a:solidFill>
                  <a:prstClr val="white"/>
                </a:solidFill>
                <a:latin typeface="Arial Black" pitchFamily="34" charset="0"/>
                <a:ea typeface="+mn-ea"/>
                <a:cs typeface="Arial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sz="1400" b="1" kern="1200" dirty="0" smtClean="0">
              <a:ln>
                <a:solidFill>
                  <a:srgbClr val="FF3300"/>
                </a:solidFill>
              </a:ln>
              <a:solidFill>
                <a:prstClr val="white"/>
              </a:solidFill>
              <a:latin typeface="Arial Black" pitchFamily="34" charset="0"/>
              <a:ea typeface="+mn-ea"/>
              <a:cs typeface="Arial" charset="0"/>
            </a:endParaRPr>
          </a:p>
        </p:txBody>
      </p:sp>
      <p:pic>
        <p:nvPicPr>
          <p:cNvPr id="1153" name="Picture 129" descr="http://www.uvz.ru/i/bg-header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15" t="9969" r="34896" b="32516"/>
          <a:stretch/>
        </p:blipFill>
        <p:spPr bwMode="auto">
          <a:xfrm>
            <a:off x="-12700" y="3175"/>
            <a:ext cx="3784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-12700" y="6381750"/>
            <a:ext cx="9918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57" tIns="45627" rIns="91257" bIns="45627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62398" y="6450600"/>
            <a:ext cx="3879219" cy="338366"/>
          </a:xfrm>
          <a:prstGeom prst="rect">
            <a:avLst/>
          </a:prstGeom>
          <a:noFill/>
        </p:spPr>
        <p:txBody>
          <a:bodyPr wrap="none" lIns="91257" tIns="45627" rIns="91257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kern="1200" dirty="0">
                <a:ln>
                  <a:solidFill>
                    <a:srgbClr val="FF3300"/>
                  </a:solidFill>
                </a:ln>
                <a:solidFill>
                  <a:prstClr val="white"/>
                </a:solidFill>
                <a:latin typeface="Arial Black" pitchFamily="34" charset="0"/>
                <a:ea typeface="+mn-ea"/>
                <a:cs typeface="Arial" charset="0"/>
              </a:rPr>
              <a:t>Проект модернизации цеха 120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p:timing>
    <p:tnLst>
      <p:par>
        <p:cTn id="1" dur="indefinite" restart="never" nodeType="tmRoot"/>
      </p:par>
    </p:tnLst>
  </p:timing>
  <p:txStyles>
    <p:titleStyle>
      <a:lvl1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6292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2586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68883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5174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58062" indent="-358062" algn="l" defTabSz="955368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66"/>
          </a:solidFill>
          <a:latin typeface="+mn-lt"/>
          <a:ea typeface="+mn-ea"/>
          <a:cs typeface="+mn-cs"/>
        </a:defRPr>
      </a:lvl1pPr>
      <a:lvl2pPr marL="776334" indent="-299444" algn="l" defTabSz="955368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66"/>
          </a:solidFill>
          <a:latin typeface="+mn-lt"/>
        </a:defRPr>
      </a:lvl2pPr>
      <a:lvl3pPr marL="1194601" indent="-239238" algn="l" defTabSz="955368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66"/>
          </a:solidFill>
          <a:latin typeface="+mn-lt"/>
        </a:defRPr>
      </a:lvl3pPr>
      <a:lvl4pPr marL="1673076" indent="-239238" algn="l" defTabSz="955368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66"/>
          </a:solidFill>
          <a:latin typeface="+mn-lt"/>
        </a:defRPr>
      </a:lvl4pPr>
      <a:lvl5pPr marL="2151551" indent="-239238" algn="l" defTabSz="955368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5pPr>
      <a:lvl6pPr marL="2607846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3064142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520434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976728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ru-RU"/>
      </a:defPPr>
      <a:lvl1pPr marL="0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2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586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883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174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470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764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055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350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Рисунок2 (копия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4413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 descr="ГОЛОВА  и ПИРАМИДА"/>
          <p:cNvPicPr>
            <a:picLocks noChangeAspect="1" noChangeArrowheads="1"/>
          </p:cNvPicPr>
          <p:nvPr/>
        </p:nvPicPr>
        <p:blipFill>
          <a:blip r:embed="rId14"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5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FFFFFF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05B6AA8E-DB0F-4B2C-B635-8D73EB4FE9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3077" name="Picture 4" descr="Солвер прозр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" y="2365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765175"/>
            <a:ext cx="9906000" cy="6985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35942" dir="2702029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sz="800" b="1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1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Солвер прозр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1202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274C9D"/>
            </a:outerShdw>
          </a:effectLst>
        </p:spPr>
        <p:txBody>
          <a:bodyPr wrap="none" anchor="ctr"/>
          <a:lstStyle/>
          <a:p>
            <a:pPr algn="just">
              <a:lnSpc>
                <a:spcPct val="140000"/>
              </a:lnSpc>
              <a:defRPr/>
            </a:pPr>
            <a:endParaRPr lang="ru-RU" sz="11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265920" y="6618514"/>
            <a:ext cx="640080" cy="239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7C53DEA-7C89-4878-9703-0E7E4B1AAA21}" type="slidenum">
              <a:rPr lang="ru-RU" b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pPr/>
              <a:t>‹#›</a:t>
            </a:fld>
            <a:endParaRPr lang="ru-RU" b="1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1" y="6612170"/>
            <a:ext cx="9072563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Предложение </a:t>
            </a:r>
            <a:r>
              <a:rPr lang="ru-RU" b="1" dirty="0" err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Солвер</a:t>
            </a: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 по развитию ИТ для  функционала нового производства АО "НПП "ИСТОК" ИМ. ШОКИНА", 2015</a:t>
            </a:r>
            <a:endParaRPr lang="ru-RU" b="1" dirty="0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4" r:id="rId8"/>
    <p:sldLayoutId id="214748377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0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Солвер прозр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1202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274C9D"/>
            </a:outerShdw>
          </a:effectLst>
        </p:spPr>
        <p:txBody>
          <a:bodyPr wrap="none" anchor="ctr"/>
          <a:lstStyle/>
          <a:p>
            <a:pPr algn="just">
              <a:lnSpc>
                <a:spcPct val="140000"/>
              </a:lnSpc>
              <a:defRPr/>
            </a:pPr>
            <a:endParaRPr lang="ru-RU" sz="11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265920" y="6618514"/>
            <a:ext cx="640080" cy="239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7C53DEA-7C89-4878-9703-0E7E4B1AAA21}" type="slidenum">
              <a:rPr lang="ru-RU" b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pPr/>
              <a:t>‹#›</a:t>
            </a:fld>
            <a:endParaRPr lang="ru-RU" b="1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1" y="6612170"/>
            <a:ext cx="9072563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Предложение </a:t>
            </a:r>
            <a:r>
              <a:rPr lang="ru-RU" b="1" dirty="0" err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Солвер</a:t>
            </a: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 по развитию ИТ для  функционала нового производства АО "НПП "ИСТОК" ИМ. ШОКИНА", 2015</a:t>
            </a:r>
            <a:endParaRPr lang="ru-RU" b="1" dirty="0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7" r:id="rId5"/>
    <p:sldLayoutId id="2147483798" r:id="rId6"/>
    <p:sldLayoutId id="2147483801" r:id="rId7"/>
    <p:sldLayoutId id="2147483802" r:id="rId8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0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Солвер прозр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1202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274C9D"/>
            </a:outerShdw>
          </a:effectLst>
        </p:spPr>
        <p:txBody>
          <a:bodyPr wrap="none" anchor="ctr"/>
          <a:lstStyle/>
          <a:p>
            <a:pPr algn="just">
              <a:lnSpc>
                <a:spcPct val="140000"/>
              </a:lnSpc>
              <a:defRPr/>
            </a:pPr>
            <a:endParaRPr lang="ru-RU" sz="11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265920" y="6618514"/>
            <a:ext cx="640080" cy="239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7C53DEA-7C89-4878-9703-0E7E4B1AAA21}" type="slidenum">
              <a:rPr lang="ru-RU" b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pPr/>
              <a:t>‹#›</a:t>
            </a:fld>
            <a:endParaRPr lang="ru-RU" b="1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1" y="6612170"/>
            <a:ext cx="9072563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Предложение </a:t>
            </a:r>
            <a:r>
              <a:rPr lang="ru-RU" b="1" dirty="0" err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Солвер</a:t>
            </a: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 по развитию ИТ для  функционала нового производства АО "НПП "ИСТОК" ИМ. ШОКИНА", 2015</a:t>
            </a:r>
            <a:endParaRPr lang="ru-RU" b="1" dirty="0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9" r:id="rId5"/>
    <p:sldLayoutId id="2147483810" r:id="rId6"/>
    <p:sldLayoutId id="2147483813" r:id="rId7"/>
    <p:sldLayoutId id="2147483814" r:id="rId8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0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Солвер прозр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1202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274C9D"/>
            </a:outerShdw>
          </a:effectLst>
        </p:spPr>
        <p:txBody>
          <a:bodyPr wrap="none" anchor="ctr"/>
          <a:lstStyle/>
          <a:p>
            <a:pPr algn="just">
              <a:lnSpc>
                <a:spcPct val="140000"/>
              </a:lnSpc>
              <a:defRPr/>
            </a:pPr>
            <a:endParaRPr lang="ru-RU" sz="11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265920" y="6618514"/>
            <a:ext cx="640080" cy="239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7C53DEA-7C89-4878-9703-0E7E4B1AAA21}" type="slidenum">
              <a:rPr lang="ru-RU" b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pPr/>
              <a:t>‹#›</a:t>
            </a:fld>
            <a:endParaRPr lang="ru-RU" b="1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1" y="6612170"/>
            <a:ext cx="9072563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Предложение </a:t>
            </a:r>
            <a:r>
              <a:rPr lang="ru-RU" b="1" dirty="0" err="1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Солвер</a:t>
            </a:r>
            <a:r>
              <a:rPr lang="ru-RU" b="1" dirty="0" smtClean="0">
                <a:solidFill>
                  <a:srgbClr val="366092">
                    <a:lumMod val="75000"/>
                  </a:srgbClr>
                </a:solidFill>
                <a:latin typeface="Tahoma" pitchFamily="34" charset="0"/>
              </a:rPr>
              <a:t> по развитию ИТ для  функционала нового производства АО "НПП "ИСТОК" ИМ. ШОКИНА", 2015</a:t>
            </a:r>
            <a:endParaRPr lang="ru-RU" b="1" dirty="0">
              <a:solidFill>
                <a:srgbClr val="366092">
                  <a:lumMod val="75000"/>
                </a:srgb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4" r:id="rId7"/>
    <p:sldLayoutId id="2147483825" r:id="rId8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8665B9-7871-46EC-AB02-DD79DB2B185A}" type="slidenum">
              <a:rPr lang="ru-RU" smtClean="0">
                <a:latin typeface="Arial" charset="0"/>
              </a:rPr>
              <a:pPr/>
              <a:t>1</a:t>
            </a:fld>
            <a:endParaRPr lang="ru-RU" dirty="0" smtClean="0">
              <a:latin typeface="Arial" charset="0"/>
            </a:endParaRPr>
          </a:p>
        </p:txBody>
      </p:sp>
      <p:pic>
        <p:nvPicPr>
          <p:cNvPr id="29698" name="Picture 10" descr="1-слайд-копи-2010-mini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8586" y="-79375"/>
            <a:ext cx="9926638" cy="693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9" descr="Солвер прозр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702" y="131765"/>
            <a:ext cx="192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962" y="97601"/>
            <a:ext cx="5123804" cy="40011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bg1"/>
                </a:solidFill>
              </a:rPr>
              <a:t>АО НПП </a:t>
            </a:r>
            <a:r>
              <a:rPr lang="en-US" sz="2000" b="1" dirty="0" smtClean="0">
                <a:solidFill>
                  <a:schemeClr val="bg1"/>
                </a:solidFill>
              </a:rPr>
              <a:t>“</a:t>
            </a:r>
            <a:r>
              <a:rPr lang="ru-RU" sz="2000" b="1" dirty="0" smtClean="0">
                <a:solidFill>
                  <a:schemeClr val="bg1"/>
                </a:solidFill>
              </a:rPr>
              <a:t>ИСТОК  им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Шокина</a:t>
            </a:r>
            <a:r>
              <a:rPr lang="en-US" sz="2000" b="1" dirty="0" smtClean="0">
                <a:solidFill>
                  <a:schemeClr val="bg1"/>
                </a:solidFill>
              </a:rPr>
              <a:t>”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Логотип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3798" y="21430"/>
            <a:ext cx="23812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75" y="2323326"/>
            <a:ext cx="9912350" cy="196977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ru-RU" sz="2800" b="1" dirty="0" smtClean="0">
                <a:solidFill>
                  <a:schemeClr val="bg1"/>
                </a:solidFill>
              </a:rPr>
              <a:t>«Строительство </a:t>
            </a:r>
            <a:r>
              <a:rPr lang="ru-RU" sz="2800" b="1" dirty="0">
                <a:solidFill>
                  <a:schemeClr val="bg1"/>
                </a:solidFill>
              </a:rPr>
              <a:t>центра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ru-RU" sz="2800" b="1" dirty="0" smtClean="0">
                <a:solidFill>
                  <a:schemeClr val="bg1"/>
                </a:solidFill>
              </a:rPr>
              <a:t>высокопрецизионной </a:t>
            </a:r>
            <a:r>
              <a:rPr lang="ru-RU" sz="2800" b="1" dirty="0">
                <a:solidFill>
                  <a:schemeClr val="bg1"/>
                </a:solidFill>
              </a:rPr>
              <a:t>металлообработки для обеспечения серийного выпуска </a:t>
            </a:r>
            <a:r>
              <a:rPr lang="ru-RU" sz="2800" b="1" dirty="0" smtClean="0">
                <a:solidFill>
                  <a:schemeClr val="bg1"/>
                </a:solidFill>
              </a:rPr>
              <a:t>изделий для высокоточных радиоэлектронных устройств»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15919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962C0ED-EB64-4E60-9E4C-449FF0EF2AD1}" type="slidenum">
              <a:rPr lang="ru-RU"/>
              <a:pPr>
                <a:defRPr/>
              </a:pPr>
              <a:t>2</a:t>
            </a:fld>
            <a:endParaRPr lang="ru-RU"/>
          </a:p>
        </p:txBody>
      </p:sp>
      <p:sp>
        <p:nvSpPr>
          <p:cNvPr id="15363" name="Rectangle 483"/>
          <p:cNvSpPr>
            <a:spLocks noChangeArrowheads="1"/>
          </p:cNvSpPr>
          <p:nvPr/>
        </p:nvSpPr>
        <p:spPr bwMode="auto">
          <a:xfrm>
            <a:off x="1" y="473075"/>
            <a:ext cx="560511" cy="617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b="1">
              <a:solidFill>
                <a:srgbClr val="000000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8464" y="620688"/>
            <a:ext cx="964907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en-US" sz="1400" dirty="0" smtClean="0">
                <a:solidFill>
                  <a:srgbClr val="000000"/>
                </a:solidFill>
              </a:rPr>
              <a:t>	</a:t>
            </a:r>
            <a:r>
              <a:rPr lang="ru-RU" sz="1200" dirty="0" smtClean="0">
                <a:solidFill>
                  <a:srgbClr val="000000"/>
                </a:solidFill>
              </a:rPr>
              <a:t>Создание </a:t>
            </a:r>
            <a:r>
              <a:rPr lang="ru-RU" sz="1200" dirty="0">
                <a:solidFill>
                  <a:srgbClr val="000000"/>
                </a:solidFill>
              </a:rPr>
              <a:t>современного центра металлообработки с целью обеспечения производства изделий СВЧ техники деталями и узлами собственного </a:t>
            </a:r>
            <a:r>
              <a:rPr lang="ru-RU" sz="1200" dirty="0" smtClean="0">
                <a:solidFill>
                  <a:srgbClr val="000000"/>
                </a:solidFill>
              </a:rPr>
              <a:t>производства.</a:t>
            </a:r>
            <a:endParaRPr lang="ru-RU" sz="1200" dirty="0">
              <a:solidFill>
                <a:srgbClr val="000000"/>
              </a:solidFill>
            </a:endParaRPr>
          </a:p>
          <a:p>
            <a:pPr marL="361950" indent="-361950" algn="just"/>
            <a:r>
              <a:rPr lang="en-US" sz="1200" dirty="0" smtClean="0">
                <a:solidFill>
                  <a:srgbClr val="000000"/>
                </a:solidFill>
              </a:rPr>
              <a:t>      </a:t>
            </a:r>
            <a:r>
              <a:rPr lang="ru-RU" sz="1200" dirty="0" smtClean="0">
                <a:solidFill>
                  <a:srgbClr val="000000"/>
                </a:solidFill>
              </a:rPr>
              <a:t>	Проект должен предусматривать переход на новые технологии без ущерба производственным планам по существующей технологии, а также должен обеспечивать:</a:t>
            </a:r>
          </a:p>
          <a:p>
            <a:pPr marL="1276350" lvl="2" indent="-36195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</a:rPr>
              <a:t>сокращение </a:t>
            </a:r>
            <a:r>
              <a:rPr lang="ru-RU" sz="1200" dirty="0">
                <a:solidFill>
                  <a:srgbClr val="000000"/>
                </a:solidFill>
              </a:rPr>
              <a:t>циклов производства </a:t>
            </a:r>
            <a:r>
              <a:rPr lang="ru-RU" sz="1200" dirty="0" smtClean="0">
                <a:solidFill>
                  <a:srgbClr val="000000"/>
                </a:solidFill>
              </a:rPr>
              <a:t>деталей;</a:t>
            </a:r>
          </a:p>
          <a:p>
            <a:pPr marL="1276350" lvl="2" indent="-36195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снижение трудоемкости изготовления деталей;</a:t>
            </a:r>
          </a:p>
          <a:p>
            <a:pPr marL="1276350" lvl="2" indent="-36195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сокращение затрат на эксплуатацию оборудования</a:t>
            </a:r>
            <a:r>
              <a:rPr lang="ru-RU" sz="1200" dirty="0" smtClean="0">
                <a:solidFill>
                  <a:srgbClr val="000000"/>
                </a:solidFill>
              </a:rPr>
              <a:t>;</a:t>
            </a:r>
          </a:p>
          <a:p>
            <a:pPr marL="1276350" lvl="2" indent="-36195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повышение качества изделий</a:t>
            </a:r>
            <a:r>
              <a:rPr lang="ru-RU" sz="12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17792" y="34089"/>
            <a:ext cx="449373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 indent="-361950" algn="ctr">
              <a:lnSpc>
                <a:spcPct val="130000"/>
              </a:lnSpc>
            </a:pPr>
            <a:r>
              <a:rPr lang="ru-RU" sz="1600" b="1" dirty="0">
                <a:solidFill>
                  <a:schemeClr val="bg1"/>
                </a:solidFill>
              </a:rPr>
              <a:t>Цели и задачи </a:t>
            </a:r>
            <a:r>
              <a:rPr lang="ru-RU" sz="1600" b="1" dirty="0" smtClean="0">
                <a:solidFill>
                  <a:schemeClr val="bg1"/>
                </a:solidFill>
              </a:rPr>
              <a:t>проекта. Исходные данные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Логоти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4427" y="-4351"/>
            <a:ext cx="1810235" cy="4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08812" y="444079"/>
            <a:ext cx="7795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1400" b="1" dirty="0" smtClean="0">
                <a:solidFill>
                  <a:srgbClr val="990033"/>
                </a:solidFill>
                <a:cs typeface="Arial" charset="0"/>
              </a:rPr>
              <a:t>Цель и задачи проекта</a:t>
            </a:r>
            <a:endParaRPr lang="ru-RU" sz="1400" b="1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05" y="2140739"/>
            <a:ext cx="94668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x-none" sz="1200" smtClean="0"/>
              <a:t>С учетом уже достигнутого высокого уровня оснащения существующих на предприятии участков и цехов, а также с учетом состояния дефицита высококвалифицированной рабочей силы на региональном рынке труда, для достижения поставленн</a:t>
            </a:r>
            <a:r>
              <a:rPr lang="ru-RU" sz="1200" dirty="0" smtClean="0"/>
              <a:t>ой</a:t>
            </a:r>
            <a:r>
              <a:rPr lang="x-none" sz="1200" smtClean="0"/>
              <a:t> цели проект должен одновременно решить следующие задачи:</a:t>
            </a:r>
            <a:endParaRPr lang="ru-RU" sz="1200" dirty="0" smtClean="0"/>
          </a:p>
          <a:p>
            <a:pPr marL="1276350" lvl="2" indent="-36195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</a:rPr>
              <a:t>достижение </a:t>
            </a:r>
            <a:r>
              <a:rPr lang="ru-RU" sz="1200" dirty="0">
                <a:solidFill>
                  <a:srgbClr val="000000"/>
                </a:solidFill>
              </a:rPr>
              <a:t>требуемого увеличения объемов </a:t>
            </a:r>
            <a:r>
              <a:rPr lang="ru-RU" sz="1200" dirty="0" smtClean="0">
                <a:solidFill>
                  <a:srgbClr val="000000"/>
                </a:solidFill>
              </a:rPr>
              <a:t>производства;</a:t>
            </a:r>
            <a:endParaRPr lang="ru-RU" sz="1200" dirty="0">
              <a:solidFill>
                <a:srgbClr val="000000"/>
              </a:solidFill>
            </a:endParaRPr>
          </a:p>
          <a:p>
            <a:pPr marL="1276350" lvl="2" indent="-36195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</a:rPr>
              <a:t>высокая </a:t>
            </a:r>
            <a:r>
              <a:rPr lang="ru-RU" sz="1200" dirty="0">
                <a:solidFill>
                  <a:srgbClr val="000000"/>
                </a:solidFill>
              </a:rPr>
              <a:t>скорость освоения новой номенклатуры </a:t>
            </a:r>
            <a:r>
              <a:rPr lang="ru-RU" sz="1200" dirty="0" smtClean="0">
                <a:solidFill>
                  <a:srgbClr val="000000"/>
                </a:solidFill>
              </a:rPr>
              <a:t>деталей;</a:t>
            </a:r>
            <a:endParaRPr lang="ru-RU" sz="1200" dirty="0">
              <a:solidFill>
                <a:srgbClr val="000000"/>
              </a:solidFill>
            </a:endParaRPr>
          </a:p>
          <a:p>
            <a:pPr marL="1276350" lvl="2" indent="-36195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</a:rPr>
              <a:t>подготовка </a:t>
            </a:r>
            <a:r>
              <a:rPr lang="ru-RU" sz="1200" dirty="0">
                <a:solidFill>
                  <a:srgbClr val="000000"/>
                </a:solidFill>
              </a:rPr>
              <a:t>кадров вновь создаваемого </a:t>
            </a:r>
            <a:r>
              <a:rPr lang="ru-RU" sz="1200" dirty="0" smtClean="0">
                <a:solidFill>
                  <a:srgbClr val="000000"/>
                </a:solidFill>
              </a:rPr>
              <a:t>производства.</a:t>
            </a: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28464" y="3629258"/>
            <a:ext cx="4536504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ru-RU" sz="1100" b="1" dirty="0" smtClean="0">
                <a:latin typeface="+mn-lt"/>
                <a:cs typeface="Times New Roman" pitchFamily="18" charset="0"/>
              </a:rPr>
              <a:t>Проектная мощность</a:t>
            </a:r>
            <a:r>
              <a:rPr lang="ru-RU" sz="1100" b="1" dirty="0">
                <a:latin typeface="+mn-lt"/>
                <a:cs typeface="Times New Roman" pitchFamily="18" charset="0"/>
              </a:rPr>
              <a:t> </a:t>
            </a:r>
            <a:r>
              <a:rPr lang="ru-RU" sz="1100" b="1" dirty="0" smtClean="0">
                <a:latin typeface="+mn-lt"/>
                <a:cs typeface="Times New Roman" pitchFamily="18" charset="0"/>
              </a:rPr>
              <a:t>нового производства на предусмотренных в проекте площадях </a:t>
            </a:r>
            <a:endParaRPr lang="ru-RU" sz="1100" b="1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8464" y="3356992"/>
            <a:ext cx="4595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solidFill>
                  <a:srgbClr val="990033"/>
                </a:solidFill>
                <a:cs typeface="Arial" charset="0"/>
              </a:rPr>
              <a:t>Исходные данные для проектирования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1700"/>
              </p:ext>
            </p:extLst>
          </p:nvPr>
        </p:nvGraphicFramePr>
        <p:xfrm>
          <a:off x="128464" y="4077072"/>
          <a:ext cx="4685074" cy="2232249"/>
        </p:xfrm>
        <a:graphic>
          <a:graphicData uri="http://schemas.openxmlformats.org/drawingml/2006/table">
            <a:tbl>
              <a:tblPr firstRow="1" bandRow="1"/>
              <a:tblGrid>
                <a:gridCol w="3321782"/>
                <a:gridCol w="1363292"/>
              </a:tblGrid>
              <a:tr h="744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Наименование производства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Кол-во наименований деталей</a:t>
                      </a:r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88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aseline="0" dirty="0" smtClean="0"/>
                        <a:t>Штамповочное производство </a:t>
                      </a:r>
                      <a:r>
                        <a:rPr lang="ru-RU" sz="1200" dirty="0" smtClean="0"/>
                        <a:t>(корпус 1)</a:t>
                      </a:r>
                      <a:endParaRPr lang="ru-RU" sz="12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1 645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</a:tr>
              <a:tr h="531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Механообрабатывающее производство (корпус </a:t>
                      </a:r>
                      <a:r>
                        <a:rPr lang="en-US" sz="1200" dirty="0" smtClean="0"/>
                        <a:t>2</a:t>
                      </a:r>
                      <a:r>
                        <a:rPr lang="ru-RU" sz="1200" dirty="0" smtClean="0"/>
                        <a:t>)</a:t>
                      </a:r>
                      <a:endParaRPr lang="ru-RU" sz="12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6</a:t>
                      </a:r>
                      <a:r>
                        <a:rPr lang="ru-RU" sz="1200" baseline="0" dirty="0" smtClean="0"/>
                        <a:t> 7</a:t>
                      </a:r>
                      <a:r>
                        <a:rPr lang="en-US" sz="1200" baseline="0" dirty="0" smtClean="0"/>
                        <a:t>19</a:t>
                      </a:r>
                      <a:endParaRPr lang="ru-RU" sz="1200" dirty="0" smtClean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</a:tr>
              <a:tr h="3188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Инструментальное производство (корпус </a:t>
                      </a:r>
                      <a:r>
                        <a:rPr lang="en-US" sz="1200" dirty="0" smtClean="0"/>
                        <a:t>3</a:t>
                      </a:r>
                      <a:r>
                        <a:rPr lang="ru-RU" sz="1200" dirty="0" smtClean="0"/>
                        <a:t>) </a:t>
                      </a:r>
                      <a:endParaRPr lang="ru-RU" sz="12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3 000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</a:tr>
              <a:tr h="31889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ИТОГО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/>
                        <a:t>11 370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0307" y="6237312"/>
            <a:ext cx="98922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ru-RU" sz="1200" dirty="0">
                <a:latin typeface="+mn-lt"/>
                <a:cs typeface="Times New Roman" pitchFamily="18" charset="0"/>
              </a:rPr>
              <a:t>При реализации проекта был проведен анализ номенклатуры изготавливаемой </a:t>
            </a:r>
            <a:r>
              <a:rPr lang="ru-RU" sz="1200" dirty="0" smtClean="0">
                <a:latin typeface="+mn-lt"/>
                <a:cs typeface="Times New Roman" pitchFamily="18" charset="0"/>
              </a:rPr>
              <a:t>во всех </a:t>
            </a:r>
            <a:r>
              <a:rPr lang="ru-RU" sz="1200" dirty="0">
                <a:latin typeface="+mn-lt"/>
                <a:cs typeface="Times New Roman" pitchFamily="18" charset="0"/>
              </a:rPr>
              <a:t>производствах </a:t>
            </a:r>
            <a:r>
              <a:rPr lang="ru-RU" sz="1200" dirty="0" smtClean="0">
                <a:latin typeface="+mn-lt"/>
                <a:cs typeface="Times New Roman" pitchFamily="18" charset="0"/>
              </a:rPr>
              <a:t>предприятия, </a:t>
            </a:r>
            <a:r>
              <a:rPr lang="ru-RU" sz="1200" dirty="0">
                <a:latin typeface="+mn-lt"/>
                <a:cs typeface="Times New Roman" pitchFamily="18" charset="0"/>
              </a:rPr>
              <a:t>с целью выявления серийно изготавливаемой номенклатуры и переноса её в дальнейшем на новое производство</a:t>
            </a:r>
            <a:r>
              <a:rPr lang="ru-RU" sz="1200" dirty="0" smtClean="0">
                <a:latin typeface="+mn-lt"/>
                <a:cs typeface="Times New Roman" pitchFamily="18" charset="0"/>
              </a:rPr>
              <a:t>.</a:t>
            </a:r>
            <a:endParaRPr lang="ru-RU" sz="1200" dirty="0">
              <a:latin typeface="+mn-lt"/>
              <a:cs typeface="Times New Roman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419534" y="3573016"/>
            <a:ext cx="43388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solidFill>
                  <a:srgbClr val="990033"/>
                </a:solidFill>
                <a:cs typeface="Arial" charset="0"/>
              </a:rPr>
              <a:t>Зона ответственности проекта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00628"/>
              </p:ext>
            </p:extLst>
          </p:nvPr>
        </p:nvGraphicFramePr>
        <p:xfrm>
          <a:off x="4872541" y="4095328"/>
          <a:ext cx="4877964" cy="22125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64835"/>
                <a:gridCol w="1413129"/>
              </a:tblGrid>
              <a:tr h="70182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Наименование производственного сооружения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Общая площадь, </a:t>
                      </a:r>
                      <a:r>
                        <a:rPr lang="ru-RU" sz="1200" dirty="0" err="1" smtClean="0"/>
                        <a:t>кв.м</a:t>
                      </a:r>
                      <a:r>
                        <a:rPr lang="ru-RU" sz="1200" dirty="0" smtClean="0"/>
                        <a:t>.</a:t>
                      </a:r>
                      <a:endParaRPr lang="ru-RU" sz="1200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aseline="0" dirty="0" smtClean="0"/>
                        <a:t>Штамповочное производство </a:t>
                      </a:r>
                      <a:r>
                        <a:rPr lang="ru-RU" sz="1200" dirty="0" smtClean="0"/>
                        <a:t>(корпус 1)</a:t>
                      </a:r>
                      <a:endParaRPr lang="ru-RU" sz="12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4 474</a:t>
                      </a:r>
                    </a:p>
                  </a:txBody>
                  <a:tcPr anchor="ctr"/>
                </a:tc>
              </a:tr>
              <a:tr h="494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Механообрабатывающее производство </a:t>
                      </a: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(корпус </a:t>
                      </a:r>
                      <a:r>
                        <a:rPr lang="en-US" sz="1200" dirty="0" smtClean="0"/>
                        <a:t>2</a:t>
                      </a:r>
                      <a:r>
                        <a:rPr lang="ru-RU" sz="1200" dirty="0" smtClean="0"/>
                        <a:t>)</a:t>
                      </a:r>
                      <a:endParaRPr lang="ru-RU" sz="12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11 790</a:t>
                      </a:r>
                    </a:p>
                  </a:txBody>
                  <a:tcPr anchor="ctr"/>
                </a:tc>
              </a:tr>
              <a:tr h="369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Инструментальное производство (корпус </a:t>
                      </a:r>
                      <a:r>
                        <a:rPr lang="en-US" sz="1200" dirty="0" smtClean="0"/>
                        <a:t>3</a:t>
                      </a:r>
                      <a:r>
                        <a:rPr lang="ru-RU" sz="1200" dirty="0" smtClean="0"/>
                        <a:t>) </a:t>
                      </a:r>
                      <a:endParaRPr lang="ru-RU" sz="12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10 336</a:t>
                      </a:r>
                    </a:p>
                  </a:txBody>
                  <a:tcPr anchor="ctr"/>
                </a:tc>
              </a:tr>
              <a:tr h="2865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ИТОГО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26 600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38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09D036-1AF3-4992-B7A8-3D8BCA50956D}" type="slidenum">
              <a:rPr lang="ru-RU" smtClean="0">
                <a:latin typeface="Arial" charset="0"/>
              </a:rPr>
              <a:pPr/>
              <a:t>3</a:t>
            </a:fld>
            <a:endParaRPr lang="ru-RU" smtClean="0">
              <a:latin typeface="Arial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24608" y="68263"/>
            <a:ext cx="8049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1600" dirty="0">
                <a:solidFill>
                  <a:schemeClr val="bg1"/>
                </a:solidFill>
              </a:rPr>
              <a:t>Разработка типовых </a:t>
            </a:r>
            <a:r>
              <a:rPr lang="ru-RU" altLang="ru-RU" sz="1600" dirty="0" smtClean="0">
                <a:solidFill>
                  <a:schemeClr val="bg1"/>
                </a:solidFill>
              </a:rPr>
              <a:t>технологических процессов</a:t>
            </a:r>
            <a:endParaRPr lang="ru-RU" altLang="ru-RU" sz="1600" dirty="0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600" y="363433"/>
            <a:ext cx="9215502" cy="55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3079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1600" b="1" dirty="0">
                <a:solidFill>
                  <a:srgbClr val="990033"/>
                </a:solidFill>
                <a:cs typeface="Arial" charset="0"/>
              </a:rPr>
              <a:t>Типовые технологические </a:t>
            </a:r>
            <a:r>
              <a:rPr lang="ru-RU" sz="1600" b="1" dirty="0" smtClean="0">
                <a:solidFill>
                  <a:srgbClr val="990033"/>
                </a:solidFill>
                <a:cs typeface="Arial" charset="0"/>
              </a:rPr>
              <a:t>маршруты</a:t>
            </a:r>
            <a:endParaRPr lang="ru-RU" sz="1600" b="1" dirty="0">
              <a:solidFill>
                <a:srgbClr val="990033"/>
              </a:solidFill>
              <a:cs typeface="Arial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20165" y="866056"/>
            <a:ext cx="3420670" cy="5731296"/>
            <a:chOff x="20165" y="866056"/>
            <a:chExt cx="3420670" cy="5731296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338681" y="1558265"/>
              <a:ext cx="2747917" cy="5039087"/>
              <a:chOff x="338681" y="1558265"/>
              <a:chExt cx="2747917" cy="5039087"/>
            </a:xfrm>
          </p:grpSpPr>
          <p:sp>
            <p:nvSpPr>
              <p:cNvPr id="5" name="Полилиния 4"/>
              <p:cNvSpPr/>
              <p:nvPr/>
            </p:nvSpPr>
            <p:spPr>
              <a:xfrm rot="21600000">
                <a:off x="566232" y="1558265"/>
                <a:ext cx="2490036" cy="394445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1" rIns="113792" bIns="60961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Заготовительная</a:t>
                </a: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369010" y="1558266"/>
                <a:ext cx="394443" cy="394443"/>
              </a:xfrm>
              <a:prstGeom prst="ellipse">
                <a:avLst/>
              </a:prstGeom>
              <a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Полилиния 6"/>
              <p:cNvSpPr/>
              <p:nvPr/>
            </p:nvSpPr>
            <p:spPr>
              <a:xfrm rot="21600000">
                <a:off x="566232" y="2070453"/>
                <a:ext cx="2490036" cy="394445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1" rIns="113792" bIns="60961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Термообработка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369010" y="2070454"/>
                <a:ext cx="394443" cy="394443"/>
              </a:xfrm>
              <a:prstGeom prst="ellipse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8000" r="-8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Полилиния 8"/>
              <p:cNvSpPr/>
              <p:nvPr/>
            </p:nvSpPr>
            <p:spPr>
              <a:xfrm rot="21600000">
                <a:off x="566232" y="2582641"/>
                <a:ext cx="2490036" cy="394444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BBB59"/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98000">
                    <a:srgbClr val="9BBB59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Штамповка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369010" y="2582642"/>
                <a:ext cx="394443" cy="394443"/>
              </a:xfrm>
              <a:prstGeom prst="ellipse">
                <a:avLst/>
              </a:prstGeom>
              <a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Полилиния 10"/>
              <p:cNvSpPr/>
              <p:nvPr/>
            </p:nvSpPr>
            <p:spPr>
              <a:xfrm rot="21600000">
                <a:off x="566232" y="3094829"/>
                <a:ext cx="2490036" cy="394444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Промывка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369010" y="3094830"/>
                <a:ext cx="394443" cy="394443"/>
              </a:xfrm>
              <a:prstGeom prst="ellipse">
                <a:avLst/>
              </a:prstGeom>
              <a:blipFill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олилиния 14"/>
              <p:cNvSpPr/>
              <p:nvPr/>
            </p:nvSpPr>
            <p:spPr>
              <a:xfrm rot="21600000">
                <a:off x="580232" y="3613819"/>
                <a:ext cx="2490037" cy="394444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1" rIns="113793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Термообработка, пайка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355011" y="3607018"/>
                <a:ext cx="450442" cy="408047"/>
              </a:xfrm>
              <a:prstGeom prst="ellipse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13000" r="-13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Полилиния 17"/>
              <p:cNvSpPr/>
              <p:nvPr/>
            </p:nvSpPr>
            <p:spPr>
              <a:xfrm rot="21600000">
                <a:off x="576065" y="4151081"/>
                <a:ext cx="2490037" cy="394444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gradFill rotWithShape="0">
                <a:gsLst>
                  <a:gs pos="100000">
                    <a:srgbClr val="9BBB59"/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53341" rIns="99569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4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Мех. обработка (доработка)</a:t>
                </a:r>
                <a:endParaRPr lang="ru-RU" sz="14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359178" y="4132810"/>
                <a:ext cx="433773" cy="430988"/>
              </a:xfrm>
              <a:prstGeom prst="ellipse">
                <a:avLst/>
              </a:prstGeom>
              <a:blipFill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Полилиния 21"/>
              <p:cNvSpPr/>
              <p:nvPr/>
            </p:nvSpPr>
            <p:spPr>
              <a:xfrm>
                <a:off x="596562" y="4725144"/>
                <a:ext cx="2490036" cy="394444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Промывка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338681" y="4681543"/>
                <a:ext cx="515762" cy="52991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Полилиния 24"/>
              <p:cNvSpPr/>
              <p:nvPr/>
            </p:nvSpPr>
            <p:spPr>
              <a:xfrm>
                <a:off x="566232" y="5726850"/>
                <a:ext cx="2490036" cy="394444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Контрольная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369010" y="5682840"/>
                <a:ext cx="394443" cy="394443"/>
              </a:xfrm>
              <a:prstGeom prst="ellipse">
                <a:avLst/>
              </a:prstGeom>
              <a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Полилиния 26"/>
              <p:cNvSpPr/>
              <p:nvPr/>
            </p:nvSpPr>
            <p:spPr>
              <a:xfrm>
                <a:off x="566232" y="6202909"/>
                <a:ext cx="2490036" cy="394443"/>
              </a:xfrm>
              <a:custGeom>
                <a:avLst/>
                <a:gdLst>
                  <a:gd name="connsiteX0" fmla="*/ 0 w 2490036"/>
                  <a:gd name="connsiteY0" fmla="*/ 0 h 394443"/>
                  <a:gd name="connsiteX1" fmla="*/ 2292815 w 2490036"/>
                  <a:gd name="connsiteY1" fmla="*/ 0 h 394443"/>
                  <a:gd name="connsiteX2" fmla="*/ 2490036 w 2490036"/>
                  <a:gd name="connsiteY2" fmla="*/ 197222 h 394443"/>
                  <a:gd name="connsiteX3" fmla="*/ 2292815 w 2490036"/>
                  <a:gd name="connsiteY3" fmla="*/ 394443 h 394443"/>
                  <a:gd name="connsiteX4" fmla="*/ 0 w 2490036"/>
                  <a:gd name="connsiteY4" fmla="*/ 394443 h 394443"/>
                  <a:gd name="connsiteX5" fmla="*/ 0 w 2490036"/>
                  <a:gd name="connsiteY5" fmla="*/ 0 h 39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4443">
                    <a:moveTo>
                      <a:pt x="2490036" y="394442"/>
                    </a:moveTo>
                    <a:lnTo>
                      <a:pt x="197221" y="394442"/>
                    </a:lnTo>
                    <a:lnTo>
                      <a:pt x="0" y="197221"/>
                    </a:lnTo>
                    <a:lnTo>
                      <a:pt x="197221" y="1"/>
                    </a:lnTo>
                    <a:lnTo>
                      <a:pt x="2490036" y="1"/>
                    </a:lnTo>
                    <a:lnTo>
                      <a:pt x="2490036" y="394442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2550" tIns="60960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Складирование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369010" y="6195028"/>
                <a:ext cx="394443" cy="394443"/>
              </a:xfrm>
              <a:prstGeom prst="ellipse">
                <a:avLst/>
              </a:prstGeom>
              <a:blipFill rotWithShape="1">
                <a:blip r:embed="rId1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" name="Выгнутая вниз стрелка 1"/>
            <p:cNvSpPr/>
            <p:nvPr/>
          </p:nvSpPr>
          <p:spPr bwMode="auto">
            <a:xfrm rot="16200000">
              <a:off x="2684749" y="3104964"/>
              <a:ext cx="1224138" cy="288034"/>
            </a:xfrm>
            <a:prstGeom prst="curvedUp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Выгнутая вниз стрелка 18"/>
            <p:cNvSpPr/>
            <p:nvPr/>
          </p:nvSpPr>
          <p:spPr bwMode="auto">
            <a:xfrm rot="16200000" flipH="1" flipV="1">
              <a:off x="-461723" y="3118802"/>
              <a:ext cx="1274938" cy="311161"/>
            </a:xfrm>
            <a:prstGeom prst="curvedUp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Скругленный прямоугольник 3"/>
            <p:cNvSpPr/>
            <p:nvPr/>
          </p:nvSpPr>
          <p:spPr bwMode="auto">
            <a:xfrm>
              <a:off x="416497" y="866056"/>
              <a:ext cx="2664296" cy="50333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ru-RU" sz="1400" b="1" dirty="0" smtClean="0">
                  <a:latin typeface="Calibri"/>
                </a:rPr>
                <a:t>Штамповочное про-во  </a:t>
              </a:r>
            </a:p>
            <a:p>
              <a:pPr lvl="0" algn="ctr"/>
              <a:r>
                <a:rPr lang="ru-RU" sz="1400" b="1" dirty="0" smtClean="0">
                  <a:latin typeface="Calibri"/>
                </a:rPr>
                <a:t>Цех 1</a:t>
              </a:r>
              <a:endParaRPr kumimoji="0" lang="ru-RU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72" name="Полилиния 71"/>
            <p:cNvSpPr/>
            <p:nvPr/>
          </p:nvSpPr>
          <p:spPr>
            <a:xfrm>
              <a:off x="560512" y="5241404"/>
              <a:ext cx="2490036" cy="394444"/>
            </a:xfrm>
            <a:custGeom>
              <a:avLst/>
              <a:gdLst>
                <a:gd name="connsiteX0" fmla="*/ 0 w 2490036"/>
                <a:gd name="connsiteY0" fmla="*/ 0 h 394443"/>
                <a:gd name="connsiteX1" fmla="*/ 2292815 w 2490036"/>
                <a:gd name="connsiteY1" fmla="*/ 0 h 394443"/>
                <a:gd name="connsiteX2" fmla="*/ 2490036 w 2490036"/>
                <a:gd name="connsiteY2" fmla="*/ 197222 h 394443"/>
                <a:gd name="connsiteX3" fmla="*/ 2292815 w 2490036"/>
                <a:gd name="connsiteY3" fmla="*/ 394443 h 394443"/>
                <a:gd name="connsiteX4" fmla="*/ 0 w 2490036"/>
                <a:gd name="connsiteY4" fmla="*/ 394443 h 394443"/>
                <a:gd name="connsiteX5" fmla="*/ 0 w 2490036"/>
                <a:gd name="connsiteY5" fmla="*/ 0 h 39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036" h="394443">
                  <a:moveTo>
                    <a:pt x="2490036" y="394442"/>
                  </a:moveTo>
                  <a:lnTo>
                    <a:pt x="197221" y="394442"/>
                  </a:lnTo>
                  <a:lnTo>
                    <a:pt x="0" y="197221"/>
                  </a:lnTo>
                  <a:lnTo>
                    <a:pt x="197221" y="1"/>
                  </a:lnTo>
                  <a:lnTo>
                    <a:pt x="2490036" y="1"/>
                  </a:lnTo>
                  <a:lnTo>
                    <a:pt x="2490036" y="394442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2550" tIns="60961" rIns="113792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b="1" dirty="0" smtClean="0">
                  <a:solidFill>
                    <a:schemeClr val="tx1"/>
                  </a:solidFill>
                  <a:latin typeface="Calibri"/>
                </a:rPr>
                <a:t>Маркировка</a:t>
              </a:r>
              <a:endParaRPr lang="ru-RU" sz="16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3721655" y="865336"/>
            <a:ext cx="2750720" cy="5732016"/>
            <a:chOff x="3721655" y="865336"/>
            <a:chExt cx="2750720" cy="5732016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3721655" y="1558191"/>
              <a:ext cx="2750720" cy="5039161"/>
              <a:chOff x="3721655" y="1558191"/>
              <a:chExt cx="2750720" cy="5039161"/>
            </a:xfrm>
          </p:grpSpPr>
          <p:sp>
            <p:nvSpPr>
              <p:cNvPr id="72704" name="Полилиния 72703"/>
              <p:cNvSpPr/>
              <p:nvPr/>
            </p:nvSpPr>
            <p:spPr>
              <a:xfrm rot="21600000">
                <a:off x="3951680" y="1558191"/>
                <a:ext cx="2490036" cy="398732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60961" rIns="113792" bIns="60961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Заготовительная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06" name="Овал 72705"/>
              <p:cNvSpPr/>
              <p:nvPr/>
            </p:nvSpPr>
            <p:spPr>
              <a:xfrm>
                <a:off x="3752314" y="1558192"/>
                <a:ext cx="398730" cy="398730"/>
              </a:xfrm>
              <a:prstGeom prst="ellipse">
                <a:avLst/>
              </a:prstGeom>
              <a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07" name="Полилиния 72706"/>
              <p:cNvSpPr/>
              <p:nvPr/>
            </p:nvSpPr>
            <p:spPr>
              <a:xfrm rot="21600000">
                <a:off x="3951680" y="2075946"/>
                <a:ext cx="2490036" cy="398732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60961" rIns="113792" bIns="60961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Термообработка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08" name="Овал 72707"/>
              <p:cNvSpPr/>
              <p:nvPr/>
            </p:nvSpPr>
            <p:spPr>
              <a:xfrm>
                <a:off x="3752314" y="2075947"/>
                <a:ext cx="398730" cy="398730"/>
              </a:xfrm>
              <a:prstGeom prst="ellipse">
                <a:avLst/>
              </a:prstGeom>
              <a:blipFill>
                <a:blip r:embed="rId1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8000" r="-8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09" name="Полилиния 72708"/>
              <p:cNvSpPr/>
              <p:nvPr/>
            </p:nvSpPr>
            <p:spPr>
              <a:xfrm rot="21600000">
                <a:off x="3951680" y="2593701"/>
                <a:ext cx="2490036" cy="398731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gradFill rotWithShape="0">
                <a:gsLst>
                  <a:gs pos="97000">
                    <a:srgbClr val="9BBB59"/>
                  </a:gs>
                  <a:gs pos="99000">
                    <a:srgbClr val="4F81B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53341" rIns="99568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4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Мех. обработка, Электроэрозионная</a:t>
                </a:r>
                <a:r>
                  <a:rPr lang="ru-RU" sz="1400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 </a:t>
                </a:r>
                <a:endParaRPr lang="ru-RU" sz="14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10" name="Овал 72709"/>
              <p:cNvSpPr/>
              <p:nvPr/>
            </p:nvSpPr>
            <p:spPr>
              <a:xfrm>
                <a:off x="3752314" y="2593702"/>
                <a:ext cx="398730" cy="398730"/>
              </a:xfrm>
              <a:prstGeom prst="ellipse">
                <a:avLst/>
              </a:prstGeom>
              <a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11000" r="-11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11" name="Полилиния 72710"/>
              <p:cNvSpPr/>
              <p:nvPr/>
            </p:nvSpPr>
            <p:spPr>
              <a:xfrm rot="21600000">
                <a:off x="3951680" y="3111456"/>
                <a:ext cx="2490036" cy="398731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Промывка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12" name="Овал 72711"/>
              <p:cNvSpPr/>
              <p:nvPr/>
            </p:nvSpPr>
            <p:spPr>
              <a:xfrm>
                <a:off x="3752314" y="3111457"/>
                <a:ext cx="398730" cy="398730"/>
              </a:xfrm>
              <a:prstGeom prst="ellipse">
                <a:avLst/>
              </a:prstGeom>
              <a:blipFill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13" name="Полилиния 72712"/>
              <p:cNvSpPr/>
              <p:nvPr/>
            </p:nvSpPr>
            <p:spPr>
              <a:xfrm rot="21600000">
                <a:off x="3951680" y="3629211"/>
                <a:ext cx="2490037" cy="398731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60961" rIns="113793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Термообработка, пайка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14" name="Овал 72713"/>
              <p:cNvSpPr/>
              <p:nvPr/>
            </p:nvSpPr>
            <p:spPr>
              <a:xfrm>
                <a:off x="3752314" y="3629212"/>
                <a:ext cx="398730" cy="398730"/>
              </a:xfrm>
              <a:prstGeom prst="ellipse">
                <a:avLst/>
              </a:prstGeom>
              <a:blipFill>
                <a:blip r:embed="rId1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8000" r="-8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15" name="Полилиния 72714"/>
              <p:cNvSpPr/>
              <p:nvPr/>
            </p:nvSpPr>
            <p:spPr>
              <a:xfrm rot="21600000">
                <a:off x="3951680" y="4146966"/>
                <a:ext cx="2490037" cy="398731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gradFill rotWithShape="0">
                <a:gsLst>
                  <a:gs pos="100000">
                    <a:srgbClr val="9BBB59"/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53341" rIns="99569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4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Мех. обработка</a:t>
                </a:r>
                <a:endParaRPr lang="ru-RU" sz="900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16" name="Овал 72715"/>
              <p:cNvSpPr/>
              <p:nvPr/>
            </p:nvSpPr>
            <p:spPr>
              <a:xfrm>
                <a:off x="3752314" y="4146967"/>
                <a:ext cx="398730" cy="398730"/>
              </a:xfrm>
              <a:prstGeom prst="ellipse">
                <a:avLst/>
              </a:prstGeom>
              <a:blipFill rotWithShape="1"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17" name="Полилиния 72716"/>
              <p:cNvSpPr/>
              <p:nvPr/>
            </p:nvSpPr>
            <p:spPr>
              <a:xfrm>
                <a:off x="3982339" y="4653136"/>
                <a:ext cx="2490036" cy="398731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Промывка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18" name="Овал 72717"/>
              <p:cNvSpPr/>
              <p:nvPr/>
            </p:nvSpPr>
            <p:spPr>
              <a:xfrm>
                <a:off x="3721655" y="4664722"/>
                <a:ext cx="521368" cy="53567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19" name="Полилиния 72718"/>
              <p:cNvSpPr/>
              <p:nvPr/>
            </p:nvSpPr>
            <p:spPr>
              <a:xfrm>
                <a:off x="3951680" y="5680866"/>
                <a:ext cx="2490036" cy="398731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Контрольная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20" name="Овал 72719"/>
              <p:cNvSpPr/>
              <p:nvPr/>
            </p:nvSpPr>
            <p:spPr>
              <a:xfrm>
                <a:off x="3752314" y="5680867"/>
                <a:ext cx="398730" cy="398730"/>
              </a:xfrm>
              <a:prstGeom prst="ellipse">
                <a:avLst/>
              </a:prstGeom>
              <a:blipFill rotWithShape="1">
                <a:blip r:embed="rId1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21" name="Полилиния 72720"/>
              <p:cNvSpPr/>
              <p:nvPr/>
            </p:nvSpPr>
            <p:spPr>
              <a:xfrm>
                <a:off x="3951680" y="6198622"/>
                <a:ext cx="2490036" cy="398730"/>
              </a:xfrm>
              <a:custGeom>
                <a:avLst/>
                <a:gdLst>
                  <a:gd name="connsiteX0" fmla="*/ 0 w 2490036"/>
                  <a:gd name="connsiteY0" fmla="*/ 0 h 398730"/>
                  <a:gd name="connsiteX1" fmla="*/ 2290671 w 2490036"/>
                  <a:gd name="connsiteY1" fmla="*/ 0 h 398730"/>
                  <a:gd name="connsiteX2" fmla="*/ 2490036 w 2490036"/>
                  <a:gd name="connsiteY2" fmla="*/ 199365 h 398730"/>
                  <a:gd name="connsiteX3" fmla="*/ 2290671 w 2490036"/>
                  <a:gd name="connsiteY3" fmla="*/ 398730 h 398730"/>
                  <a:gd name="connsiteX4" fmla="*/ 0 w 2490036"/>
                  <a:gd name="connsiteY4" fmla="*/ 398730 h 398730"/>
                  <a:gd name="connsiteX5" fmla="*/ 0 w 2490036"/>
                  <a:gd name="connsiteY5" fmla="*/ 0 h 3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98730">
                    <a:moveTo>
                      <a:pt x="2490036" y="398729"/>
                    </a:moveTo>
                    <a:lnTo>
                      <a:pt x="199365" y="398729"/>
                    </a:lnTo>
                    <a:lnTo>
                      <a:pt x="0" y="199365"/>
                    </a:lnTo>
                    <a:lnTo>
                      <a:pt x="199365" y="1"/>
                    </a:lnTo>
                    <a:lnTo>
                      <a:pt x="2490036" y="1"/>
                    </a:lnTo>
                    <a:lnTo>
                      <a:pt x="2490036" y="398729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5511" tIns="60960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Складирование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22" name="Овал 72721"/>
              <p:cNvSpPr/>
              <p:nvPr/>
            </p:nvSpPr>
            <p:spPr>
              <a:xfrm>
                <a:off x="3752314" y="6198622"/>
                <a:ext cx="398730" cy="398730"/>
              </a:xfrm>
              <a:prstGeom prst="ellipse">
                <a:avLst/>
              </a:prstGeom>
              <a:blipFill rotWithShape="1">
                <a:blip r:embed="rId1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0" name="Скругленный прямоугольник 19"/>
            <p:cNvSpPr/>
            <p:nvPr/>
          </p:nvSpPr>
          <p:spPr bwMode="auto">
            <a:xfrm>
              <a:off x="3800872" y="865336"/>
              <a:ext cx="2664000" cy="50333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1400" b="1" dirty="0" smtClean="0">
                  <a:latin typeface="Calibri"/>
                </a:rPr>
                <a:t>Механообрабатывающее</a:t>
              </a:r>
            </a:p>
            <a:p>
              <a:pPr algn="ctr"/>
              <a:r>
                <a:rPr lang="ru-RU" sz="1400" b="1" dirty="0" smtClean="0">
                  <a:latin typeface="Calibri"/>
                </a:rPr>
                <a:t> про-во Цех </a:t>
              </a:r>
              <a:r>
                <a:rPr lang="en-US" sz="1400" b="1" dirty="0">
                  <a:latin typeface="Calibri"/>
                </a:rPr>
                <a:t>2</a:t>
              </a:r>
              <a:endParaRPr lang="ru-RU" sz="1400" b="1" dirty="0">
                <a:latin typeface="Calibri"/>
              </a:endParaRPr>
            </a:p>
          </p:txBody>
        </p:sp>
        <p:sp>
          <p:nvSpPr>
            <p:cNvPr id="73" name="Полилиния 72"/>
            <p:cNvSpPr/>
            <p:nvPr/>
          </p:nvSpPr>
          <p:spPr>
            <a:xfrm>
              <a:off x="3957588" y="5177809"/>
              <a:ext cx="2490036" cy="398731"/>
            </a:xfrm>
            <a:custGeom>
              <a:avLst/>
              <a:gdLst>
                <a:gd name="connsiteX0" fmla="*/ 0 w 2490036"/>
                <a:gd name="connsiteY0" fmla="*/ 0 h 398730"/>
                <a:gd name="connsiteX1" fmla="*/ 2290671 w 2490036"/>
                <a:gd name="connsiteY1" fmla="*/ 0 h 398730"/>
                <a:gd name="connsiteX2" fmla="*/ 2490036 w 2490036"/>
                <a:gd name="connsiteY2" fmla="*/ 199365 h 398730"/>
                <a:gd name="connsiteX3" fmla="*/ 2290671 w 2490036"/>
                <a:gd name="connsiteY3" fmla="*/ 398730 h 398730"/>
                <a:gd name="connsiteX4" fmla="*/ 0 w 2490036"/>
                <a:gd name="connsiteY4" fmla="*/ 398730 h 398730"/>
                <a:gd name="connsiteX5" fmla="*/ 0 w 2490036"/>
                <a:gd name="connsiteY5" fmla="*/ 0 h 39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036" h="398730">
                  <a:moveTo>
                    <a:pt x="2490036" y="398729"/>
                  </a:moveTo>
                  <a:lnTo>
                    <a:pt x="199365" y="398729"/>
                  </a:lnTo>
                  <a:lnTo>
                    <a:pt x="0" y="199365"/>
                  </a:lnTo>
                  <a:lnTo>
                    <a:pt x="199365" y="1"/>
                  </a:lnTo>
                  <a:lnTo>
                    <a:pt x="2490036" y="1"/>
                  </a:lnTo>
                  <a:lnTo>
                    <a:pt x="2490036" y="398729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5511" tIns="60961" rIns="113792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b="1" dirty="0" smtClean="0">
                  <a:solidFill>
                    <a:schemeClr val="tx1"/>
                  </a:solidFill>
                  <a:latin typeface="Calibri"/>
                </a:rPr>
                <a:t>Маркировка</a:t>
              </a:r>
              <a:endParaRPr lang="ru-RU" sz="16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928169" y="865336"/>
            <a:ext cx="2705055" cy="5732016"/>
            <a:chOff x="6928169" y="865336"/>
            <a:chExt cx="2705055" cy="5732016"/>
          </a:xfrm>
        </p:grpSpPr>
        <p:grpSp>
          <p:nvGrpSpPr>
            <p:cNvPr id="72723" name="Группа 72722"/>
            <p:cNvGrpSpPr/>
            <p:nvPr/>
          </p:nvGrpSpPr>
          <p:grpSpPr>
            <a:xfrm>
              <a:off x="6928169" y="1558162"/>
              <a:ext cx="2674397" cy="5039190"/>
              <a:chOff x="6928169" y="1558162"/>
              <a:chExt cx="2674397" cy="5039190"/>
            </a:xfrm>
          </p:grpSpPr>
          <p:sp>
            <p:nvSpPr>
              <p:cNvPr id="72724" name="Полилиния 72723"/>
              <p:cNvSpPr/>
              <p:nvPr/>
            </p:nvSpPr>
            <p:spPr>
              <a:xfrm rot="21600000">
                <a:off x="7112529" y="1558162"/>
                <a:ext cx="2490036" cy="368720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1" rIns="113792" bIns="60961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Заготовительная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25" name="Овал 72724"/>
              <p:cNvSpPr/>
              <p:nvPr/>
            </p:nvSpPr>
            <p:spPr>
              <a:xfrm>
                <a:off x="6928169" y="1558163"/>
                <a:ext cx="368718" cy="368718"/>
              </a:xfrm>
              <a:prstGeom prst="ellipse">
                <a:avLst/>
              </a:prstGeom>
              <a:blipFill rotWithShape="1"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26" name="Полилиния 72725"/>
              <p:cNvSpPr/>
              <p:nvPr/>
            </p:nvSpPr>
            <p:spPr>
              <a:xfrm rot="21600000">
                <a:off x="7112529" y="2036946"/>
                <a:ext cx="2490036" cy="368720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1" rIns="113792" bIns="60961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Термообработка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27" name="Овал 72726"/>
              <p:cNvSpPr/>
              <p:nvPr/>
            </p:nvSpPr>
            <p:spPr>
              <a:xfrm>
                <a:off x="6928169" y="2036947"/>
                <a:ext cx="368718" cy="368718"/>
              </a:xfrm>
              <a:prstGeom prst="ellipse">
                <a:avLst/>
              </a:prstGeom>
              <a:blipFill>
                <a:blip r:embed="rId1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8000" r="-8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28" name="Полилиния 72727"/>
              <p:cNvSpPr/>
              <p:nvPr/>
            </p:nvSpPr>
            <p:spPr>
              <a:xfrm rot="21600000">
                <a:off x="7112529" y="2515730"/>
                <a:ext cx="2490036" cy="368719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gradFill rotWithShape="0">
                <a:gsLst>
                  <a:gs pos="100000">
                    <a:srgbClr val="9BBB59"/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53341" rIns="99568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4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Мех. обработка, Электроэрозионная</a:t>
                </a:r>
                <a:r>
                  <a:rPr lang="ru-RU" sz="1400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 </a:t>
                </a:r>
                <a:endParaRPr lang="ru-RU" sz="14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29" name="Овал 72728"/>
              <p:cNvSpPr/>
              <p:nvPr/>
            </p:nvSpPr>
            <p:spPr>
              <a:xfrm>
                <a:off x="6928169" y="2515731"/>
                <a:ext cx="368718" cy="368718"/>
              </a:xfrm>
              <a:prstGeom prst="ellipse">
                <a:avLst/>
              </a:prstGeom>
              <a:blipFill>
                <a:blip r:embed="rId1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11000" r="-11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30" name="Полилиния 72729"/>
              <p:cNvSpPr/>
              <p:nvPr/>
            </p:nvSpPr>
            <p:spPr>
              <a:xfrm rot="21600000">
                <a:off x="7112529" y="2994515"/>
                <a:ext cx="2490036" cy="368719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Термообработка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31" name="Овал 72730"/>
              <p:cNvSpPr/>
              <p:nvPr/>
            </p:nvSpPr>
            <p:spPr>
              <a:xfrm>
                <a:off x="6928169" y="2994516"/>
                <a:ext cx="368718" cy="368718"/>
              </a:xfrm>
              <a:prstGeom prst="ellipse">
                <a:avLst/>
              </a:prstGeom>
              <a:blipFill>
                <a:blip r:embed="rId1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8000" r="-8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32" name="Полилиния 72731"/>
              <p:cNvSpPr/>
              <p:nvPr/>
            </p:nvSpPr>
            <p:spPr>
              <a:xfrm rot="21600000">
                <a:off x="7112529" y="3473299"/>
                <a:ext cx="2490036" cy="368719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gradFill rotWithShape="0">
                <a:gsLst>
                  <a:gs pos="100000">
                    <a:srgbClr val="9BBB59"/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4F81B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53341" rIns="99568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4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Мех. обработка </a:t>
                </a:r>
                <a:endParaRPr lang="ru-RU" sz="14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33" name="Овал 72732"/>
              <p:cNvSpPr/>
              <p:nvPr/>
            </p:nvSpPr>
            <p:spPr>
              <a:xfrm>
                <a:off x="6928169" y="3473300"/>
                <a:ext cx="368718" cy="368718"/>
              </a:xfrm>
              <a:prstGeom prst="ellipse">
                <a:avLst/>
              </a:prstGeom>
              <a:blipFill>
                <a:blip r:embed="rId1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11000" r="-11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34" name="Полилиния 72733"/>
              <p:cNvSpPr/>
              <p:nvPr/>
            </p:nvSpPr>
            <p:spPr>
              <a:xfrm rot="21600000">
                <a:off x="7112529" y="3952083"/>
                <a:ext cx="2490037" cy="368719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1" rIns="113793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Слесарная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35" name="Овал 72734"/>
              <p:cNvSpPr/>
              <p:nvPr/>
            </p:nvSpPr>
            <p:spPr>
              <a:xfrm>
                <a:off x="6928169" y="3952084"/>
                <a:ext cx="368718" cy="368718"/>
              </a:xfrm>
              <a:prstGeom prst="ellipse">
                <a:avLst/>
              </a:prstGeom>
              <a:blipFill>
                <a:blip r:embed="rId1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16000" r="-16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36" name="Полилиния 72735"/>
              <p:cNvSpPr/>
              <p:nvPr/>
            </p:nvSpPr>
            <p:spPr>
              <a:xfrm rot="21600000">
                <a:off x="7104575" y="4430867"/>
                <a:ext cx="2490036" cy="368719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Сборочная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37" name="Овал 72736"/>
              <p:cNvSpPr/>
              <p:nvPr/>
            </p:nvSpPr>
            <p:spPr>
              <a:xfrm>
                <a:off x="6936124" y="4455779"/>
                <a:ext cx="336902" cy="318897"/>
              </a:xfrm>
              <a:prstGeom prst="ellipse">
                <a:avLst/>
              </a:prstGeom>
              <a:blipFill>
                <a:blip r:embed="rId2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19000" r="-19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38" name="Полилиния 72737"/>
              <p:cNvSpPr/>
              <p:nvPr/>
            </p:nvSpPr>
            <p:spPr>
              <a:xfrm>
                <a:off x="7112529" y="4871552"/>
                <a:ext cx="2490036" cy="368719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1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Контрольная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39" name="Овал 72738"/>
              <p:cNvSpPr/>
              <p:nvPr/>
            </p:nvSpPr>
            <p:spPr>
              <a:xfrm>
                <a:off x="6928169" y="4909653"/>
                <a:ext cx="368718" cy="368718"/>
              </a:xfrm>
              <a:prstGeom prst="ellipse">
                <a:avLst/>
              </a:prstGeom>
              <a:blipFill rotWithShape="1">
                <a:blip r:embed="rId2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40" name="Полилиния 72739"/>
              <p:cNvSpPr/>
              <p:nvPr/>
            </p:nvSpPr>
            <p:spPr>
              <a:xfrm>
                <a:off x="7112529" y="5749850"/>
                <a:ext cx="2490036" cy="368718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0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Испытания</a:t>
                </a:r>
                <a:endParaRPr lang="ru-RU" sz="18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41" name="Овал 72740"/>
              <p:cNvSpPr/>
              <p:nvPr/>
            </p:nvSpPr>
            <p:spPr>
              <a:xfrm>
                <a:off x="6928169" y="5749850"/>
                <a:ext cx="368718" cy="368718"/>
              </a:xfrm>
              <a:prstGeom prst="ellipse">
                <a:avLst/>
              </a:prstGeom>
              <a:blipFill>
                <a:blip r:embed="rId2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7000" r="-7000"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742" name="Полилиния 72741"/>
              <p:cNvSpPr/>
              <p:nvPr/>
            </p:nvSpPr>
            <p:spPr>
              <a:xfrm>
                <a:off x="7112529" y="6228634"/>
                <a:ext cx="2490036" cy="368718"/>
              </a:xfrm>
              <a:custGeom>
                <a:avLst/>
                <a:gdLst>
                  <a:gd name="connsiteX0" fmla="*/ 0 w 2490036"/>
                  <a:gd name="connsiteY0" fmla="*/ 0 h 368718"/>
                  <a:gd name="connsiteX1" fmla="*/ 2305677 w 2490036"/>
                  <a:gd name="connsiteY1" fmla="*/ 0 h 368718"/>
                  <a:gd name="connsiteX2" fmla="*/ 2490036 w 2490036"/>
                  <a:gd name="connsiteY2" fmla="*/ 184359 h 368718"/>
                  <a:gd name="connsiteX3" fmla="*/ 2305677 w 2490036"/>
                  <a:gd name="connsiteY3" fmla="*/ 368718 h 368718"/>
                  <a:gd name="connsiteX4" fmla="*/ 0 w 2490036"/>
                  <a:gd name="connsiteY4" fmla="*/ 368718 h 368718"/>
                  <a:gd name="connsiteX5" fmla="*/ 0 w 2490036"/>
                  <a:gd name="connsiteY5" fmla="*/ 0 h 36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036" h="368718">
                    <a:moveTo>
                      <a:pt x="2490036" y="368717"/>
                    </a:moveTo>
                    <a:lnTo>
                      <a:pt x="184359" y="368717"/>
                    </a:lnTo>
                    <a:lnTo>
                      <a:pt x="0" y="184359"/>
                    </a:lnTo>
                    <a:lnTo>
                      <a:pt x="184359" y="1"/>
                    </a:lnTo>
                    <a:lnTo>
                      <a:pt x="2490036" y="1"/>
                    </a:lnTo>
                    <a:lnTo>
                      <a:pt x="2490036" y="368717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774" tIns="60960" rIns="113792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600" b="1" kern="1200" dirty="0" smtClean="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rPr>
                  <a:t>Складирование</a:t>
                </a:r>
                <a:endParaRPr lang="ru-RU" sz="1600" b="1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743" name="Овал 72742"/>
              <p:cNvSpPr/>
              <p:nvPr/>
            </p:nvSpPr>
            <p:spPr>
              <a:xfrm>
                <a:off x="6928169" y="6228634"/>
                <a:ext cx="368718" cy="368718"/>
              </a:xfrm>
              <a:prstGeom prst="ellipse">
                <a:avLst/>
              </a:prstGeom>
              <a:blipFill rotWithShape="1">
                <a:blip r:embed="rId2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3" name="Скругленный прямоугольник 22"/>
            <p:cNvSpPr/>
            <p:nvPr/>
          </p:nvSpPr>
          <p:spPr bwMode="auto">
            <a:xfrm>
              <a:off x="6969224" y="865336"/>
              <a:ext cx="2664000" cy="50333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1400" b="1" dirty="0" smtClean="0">
                  <a:latin typeface="Calibri"/>
                </a:rPr>
                <a:t>Инструментальное про-во</a:t>
              </a:r>
            </a:p>
            <a:p>
              <a:pPr algn="ctr"/>
              <a:r>
                <a:rPr lang="ru-RU" sz="1400" b="1" dirty="0" smtClean="0">
                  <a:latin typeface="Calibri"/>
                </a:rPr>
                <a:t>  </a:t>
              </a:r>
              <a:r>
                <a:rPr lang="ru-RU" sz="1400" b="1" dirty="0">
                  <a:latin typeface="Calibri"/>
                </a:rPr>
                <a:t>Цех </a:t>
              </a:r>
              <a:r>
                <a:rPr lang="en-US" sz="1400" b="1" dirty="0">
                  <a:latin typeface="Calibri"/>
                </a:rPr>
                <a:t>3</a:t>
              </a:r>
              <a:endParaRPr lang="ru-RU" sz="1400" b="1" dirty="0">
                <a:latin typeface="Calibri"/>
              </a:endParaRPr>
            </a:p>
          </p:txBody>
        </p:sp>
        <p:sp>
          <p:nvSpPr>
            <p:cNvPr id="74" name="Полилиния 73"/>
            <p:cNvSpPr/>
            <p:nvPr/>
          </p:nvSpPr>
          <p:spPr>
            <a:xfrm>
              <a:off x="7113240" y="5292529"/>
              <a:ext cx="2490036" cy="368719"/>
            </a:xfrm>
            <a:custGeom>
              <a:avLst/>
              <a:gdLst>
                <a:gd name="connsiteX0" fmla="*/ 0 w 2490036"/>
                <a:gd name="connsiteY0" fmla="*/ 0 h 368718"/>
                <a:gd name="connsiteX1" fmla="*/ 2305677 w 2490036"/>
                <a:gd name="connsiteY1" fmla="*/ 0 h 368718"/>
                <a:gd name="connsiteX2" fmla="*/ 2490036 w 2490036"/>
                <a:gd name="connsiteY2" fmla="*/ 184359 h 368718"/>
                <a:gd name="connsiteX3" fmla="*/ 2305677 w 2490036"/>
                <a:gd name="connsiteY3" fmla="*/ 368718 h 368718"/>
                <a:gd name="connsiteX4" fmla="*/ 0 w 2490036"/>
                <a:gd name="connsiteY4" fmla="*/ 368718 h 368718"/>
                <a:gd name="connsiteX5" fmla="*/ 0 w 2490036"/>
                <a:gd name="connsiteY5" fmla="*/ 0 h 36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036" h="368718">
                  <a:moveTo>
                    <a:pt x="2490036" y="368717"/>
                  </a:moveTo>
                  <a:lnTo>
                    <a:pt x="184359" y="368717"/>
                  </a:lnTo>
                  <a:lnTo>
                    <a:pt x="0" y="184359"/>
                  </a:lnTo>
                  <a:lnTo>
                    <a:pt x="184359" y="1"/>
                  </a:lnTo>
                  <a:lnTo>
                    <a:pt x="2490036" y="1"/>
                  </a:lnTo>
                  <a:lnTo>
                    <a:pt x="2490036" y="368717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74" tIns="60961" rIns="113792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Маркировка</a:t>
              </a:r>
              <a:endParaRPr lang="ru-RU" sz="16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3653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9544679" y="6656154"/>
            <a:ext cx="287338" cy="196850"/>
          </a:xfrm>
        </p:spPr>
        <p:txBody>
          <a:bodyPr/>
          <a:lstStyle/>
          <a:p>
            <a:pPr>
              <a:defRPr/>
            </a:pPr>
            <a:fld id="{8BB70C6A-FA8D-4A7D-9374-BBB5121D953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7378" y="68263"/>
            <a:ext cx="712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FFFFFF"/>
                </a:solidFill>
              </a:rPr>
              <a:t> </a:t>
            </a:r>
            <a:endParaRPr lang="ru-RU" sz="16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527" y="549714"/>
            <a:ext cx="874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Сводная таблица количества приобретаемого и существующего оборудования в производстве</a:t>
            </a:r>
            <a:endParaRPr lang="ru-RU" sz="1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00161"/>
              </p:ext>
            </p:extLst>
          </p:nvPr>
        </p:nvGraphicFramePr>
        <p:xfrm>
          <a:off x="92761" y="928231"/>
          <a:ext cx="6444417" cy="5646561"/>
        </p:xfrm>
        <a:graphic>
          <a:graphicData uri="http://schemas.openxmlformats.org/drawingml/2006/table">
            <a:tbl>
              <a:tblPr firstRow="1" lastRow="1" bandCol="1"/>
              <a:tblGrid>
                <a:gridCol w="1742267"/>
                <a:gridCol w="940430"/>
                <a:gridCol w="940430"/>
                <a:gridCol w="940430"/>
                <a:gridCol w="940430"/>
                <a:gridCol w="940430"/>
              </a:tblGrid>
              <a:tr h="16159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Наименование группы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цех </a:t>
                      </a:r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цех </a:t>
                      </a:r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цех </a:t>
                      </a:r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Итого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  <a:tr h="421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Кол-во приобретаемого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Кол-во приобретаемого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Кол-во приобретаемого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Кол-во приобретаемого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Кол-во существующего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159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Основное оборудование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заготовительного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кузнечно-прессового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319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механообрабатывающего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0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сварочного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электроэрозионного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шлифовального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термообрабатывающего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универсального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сверлильного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319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контрольно-измерительного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0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моечного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0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 основного: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030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Вспомогательное оборудование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40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складского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104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Группа вспомогательного оборудования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0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 вспомогательного: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03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Итого: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57376" y="68263"/>
            <a:ext cx="712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 smtClean="0">
                <a:solidFill>
                  <a:srgbClr val="FFFFFF"/>
                </a:solidFill>
              </a:rPr>
              <a:t> Существующее </a:t>
            </a:r>
            <a:r>
              <a:rPr lang="ru-RU" sz="1600" b="1" dirty="0">
                <a:solidFill>
                  <a:srgbClr val="FFFFFF"/>
                </a:solidFill>
              </a:rPr>
              <a:t>оборудования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84474" y="1112970"/>
            <a:ext cx="330545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200" dirty="0" smtClean="0"/>
              <a:t>Для обеспечения работы основного производства в проекте проработаны следующие вспомогательные службы и процессы:</a:t>
            </a:r>
          </a:p>
          <a:p>
            <a:endParaRPr lang="ru-RU" sz="12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/>
              <a:t>Участки </a:t>
            </a:r>
            <a:r>
              <a:rPr lang="ru-RU" sz="1200" dirty="0" smtClean="0"/>
              <a:t>подготовки и настройки инструмента </a:t>
            </a:r>
            <a:r>
              <a:rPr lang="ru-RU" sz="1200" dirty="0"/>
              <a:t>вне станка;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 smtClean="0"/>
              <a:t>Служба ОТК;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 smtClean="0"/>
              <a:t>Складское хозяйство основного производства;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 smtClean="0"/>
              <a:t>Организационно-техническое оснащение рабочих мест основного оборудования;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/>
              <a:t>Оснащение рабочего места на слесарном </a:t>
            </a:r>
            <a:r>
              <a:rPr lang="ru-RU" sz="1200" dirty="0" smtClean="0"/>
              <a:t>участке;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 smtClean="0"/>
              <a:t>Подготовка и очистка СОЖ, водоснабжение;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 smtClean="0"/>
              <a:t>Моечное оборудование;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 smtClean="0"/>
              <a:t>Подъемно-транспортное оборудование;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200" dirty="0" smtClean="0"/>
              <a:t>Компрессорная станция (обеспечение производства сжатым воздухом)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930520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fld id="{02F97789-2265-4285-A066-6D36B8414B4F}" type="slidenum">
              <a:rPr lang="ru-RU"/>
              <a:pPr>
                <a:defRPr/>
              </a:pPr>
              <a:t>5</a:t>
            </a:fld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266920" y="980728"/>
            <a:ext cx="9366600" cy="3816424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8600" indent="-228600"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Анализ </a:t>
            </a:r>
            <a:r>
              <a:rPr lang="ru-RU" sz="1050" b="1" dirty="0">
                <a:solidFill>
                  <a:schemeClr val="tx1"/>
                </a:solidFill>
              </a:rPr>
              <a:t>существующего состояния </a:t>
            </a:r>
            <a:r>
              <a:rPr lang="ru-RU" sz="1050" b="1" dirty="0" smtClean="0">
                <a:solidFill>
                  <a:schemeClr val="tx1"/>
                </a:solidFill>
              </a:rPr>
              <a:t>производства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ru-RU" sz="1050" b="1" dirty="0" smtClean="0">
                <a:solidFill>
                  <a:schemeClr val="tx1"/>
                </a:solidFill>
              </a:rPr>
              <a:t>в зоне ответственности проекта;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/>
              <a:t>Анализ заданной номенклатуры деталей с определением деталей-представителей;</a:t>
            </a:r>
            <a:endParaRPr lang="ru-RU" sz="1050" b="1" dirty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Разработаны </a:t>
            </a:r>
            <a:r>
              <a:rPr lang="ru-RU" sz="1050" b="1" dirty="0">
                <a:solidFill>
                  <a:schemeClr val="tx1"/>
                </a:solidFill>
              </a:rPr>
              <a:t>3</a:t>
            </a:r>
            <a:r>
              <a:rPr lang="en-US" sz="1050" b="1" dirty="0">
                <a:solidFill>
                  <a:schemeClr val="tx1"/>
                </a:solidFill>
              </a:rPr>
              <a:t>D </a:t>
            </a:r>
            <a:r>
              <a:rPr lang="ru-RU" sz="1050" b="1" dirty="0">
                <a:solidFill>
                  <a:schemeClr val="tx1"/>
                </a:solidFill>
              </a:rPr>
              <a:t>модели деталей-представителей;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Разработаны экспериментальные технологические процессы </a:t>
            </a:r>
            <a:r>
              <a:rPr lang="ru-RU" sz="1050" b="1" dirty="0">
                <a:solidFill>
                  <a:schemeClr val="tx1"/>
                </a:solidFill>
              </a:rPr>
              <a:t>обработки деталей-представителей, </a:t>
            </a:r>
            <a:endParaRPr lang="ru-RU" sz="1050" b="1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Выполнено моделирование </a:t>
            </a:r>
            <a:r>
              <a:rPr lang="ru-RU" sz="1050" b="1" dirty="0">
                <a:solidFill>
                  <a:schemeClr val="tx1"/>
                </a:solidFill>
              </a:rPr>
              <a:t>обработки деталей-представителей с определением времени обработки, аналитической оценки </a:t>
            </a:r>
            <a:r>
              <a:rPr lang="ru-RU" sz="1050" b="1" dirty="0">
                <a:solidFill>
                  <a:srgbClr val="000000"/>
                </a:solidFill>
                <a:latin typeface="Arial" pitchFamily="34" charset="0"/>
              </a:rPr>
              <a:t>технологических параметров по переходам на все технологические переделы в зоне ответственности проекта</a:t>
            </a:r>
            <a:r>
              <a:rPr lang="ru-RU" sz="1050" b="1" dirty="0" smtClean="0">
                <a:solidFill>
                  <a:srgbClr val="000000"/>
                </a:solidFill>
                <a:latin typeface="Arial" pitchFamily="34" charset="0"/>
              </a:rPr>
              <a:t>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Подобрано необходимое оснащение </a:t>
            </a:r>
            <a:r>
              <a:rPr lang="ru-RU" sz="1050" b="1" dirty="0">
                <a:solidFill>
                  <a:schemeClr val="tx1"/>
                </a:solidFill>
              </a:rPr>
              <a:t>цехов</a:t>
            </a:r>
            <a:r>
              <a:rPr lang="en-US" sz="1050" b="1" dirty="0">
                <a:solidFill>
                  <a:schemeClr val="tx1"/>
                </a:solidFill>
              </a:rPr>
              <a:t>: </a:t>
            </a:r>
            <a:r>
              <a:rPr lang="ru-RU" sz="1050" b="1" dirty="0">
                <a:solidFill>
                  <a:schemeClr val="tx1"/>
                </a:solidFill>
              </a:rPr>
              <a:t>оборудования основного и вспомогательного, технологической оснастки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ru-RU" sz="1050" b="1" dirty="0">
                <a:solidFill>
                  <a:schemeClr val="tx1"/>
                </a:solidFill>
              </a:rPr>
              <a:t>и </a:t>
            </a:r>
            <a:r>
              <a:rPr lang="ru-RU" sz="1050" b="1" dirty="0" err="1">
                <a:solidFill>
                  <a:schemeClr val="tx1"/>
                </a:solidFill>
              </a:rPr>
              <a:t>др</a:t>
            </a:r>
            <a:r>
              <a:rPr lang="ru-RU" sz="1050" b="1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Определено количество </a:t>
            </a:r>
            <a:r>
              <a:rPr lang="ru-RU" sz="1050" b="1" dirty="0">
                <a:solidFill>
                  <a:schemeClr val="tx1"/>
                </a:solidFill>
              </a:rPr>
              <a:t>необходимого оборудования и </a:t>
            </a:r>
            <a:r>
              <a:rPr lang="ru-RU" sz="1050" b="1" dirty="0" smtClean="0">
                <a:solidFill>
                  <a:schemeClr val="tx1"/>
                </a:solidFill>
              </a:rPr>
              <a:t>проведена аналитическая </a:t>
            </a:r>
            <a:r>
              <a:rPr lang="ru-RU" sz="1050" b="1" dirty="0">
                <a:solidFill>
                  <a:schemeClr val="tx1"/>
                </a:solidFill>
              </a:rPr>
              <a:t>оценка его технологической </a:t>
            </a:r>
            <a:r>
              <a:rPr lang="ru-RU" sz="1050" b="1" dirty="0" smtClean="0">
                <a:solidFill>
                  <a:schemeClr val="tx1"/>
                </a:solidFill>
              </a:rPr>
              <a:t>загрузки;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Разработаны планы </a:t>
            </a:r>
            <a:r>
              <a:rPr lang="ru-RU" sz="1050" b="1" dirty="0">
                <a:solidFill>
                  <a:schemeClr val="tx1"/>
                </a:solidFill>
              </a:rPr>
              <a:t>размещения оборудования в цехах </a:t>
            </a:r>
            <a:r>
              <a:rPr lang="ru-RU" sz="1050" b="1" dirty="0" smtClean="0">
                <a:solidFill>
                  <a:schemeClr val="tx1"/>
                </a:solidFill>
              </a:rPr>
              <a:t>1, 2 </a:t>
            </a:r>
            <a:r>
              <a:rPr lang="ru-RU" sz="1050" b="1" dirty="0">
                <a:solidFill>
                  <a:schemeClr val="tx1"/>
                </a:solidFill>
              </a:rPr>
              <a:t>и 3</a:t>
            </a:r>
            <a:r>
              <a:rPr lang="ru-RU" sz="1050" b="1" dirty="0" smtClean="0">
                <a:solidFill>
                  <a:schemeClr val="tx1"/>
                </a:solidFill>
              </a:rPr>
              <a:t>; </a:t>
            </a:r>
            <a:endParaRPr lang="ru-RU" sz="1050" b="1" dirty="0">
              <a:solidFill>
                <a:schemeClr val="tx1"/>
              </a:solidFill>
            </a:endParaRPr>
          </a:p>
          <a:p>
            <a:pPr marL="628650" lvl="1" indent="-171450" defTabSz="542925">
              <a:buFont typeface="Arial" pitchFamily="34" charset="0"/>
              <a:buChar char="•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Сформированы участки </a:t>
            </a:r>
            <a:r>
              <a:rPr lang="ru-RU" sz="1050" b="1" dirty="0">
                <a:solidFill>
                  <a:schemeClr val="tx1"/>
                </a:solidFill>
              </a:rPr>
              <a:t>изготовления деталей по технологическому признаку;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Подготовлены исходные данные </a:t>
            </a:r>
            <a:r>
              <a:rPr lang="ru-RU" sz="1050" b="1" dirty="0">
                <a:solidFill>
                  <a:schemeClr val="tx1"/>
                </a:solidFill>
              </a:rPr>
              <a:t>для строительной части </a:t>
            </a:r>
            <a:r>
              <a:rPr lang="ru-RU" sz="1050" b="1" dirty="0" smtClean="0">
                <a:solidFill>
                  <a:schemeClr val="tx1"/>
                </a:solidFill>
              </a:rPr>
              <a:t>проекта: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ru-RU" sz="1050" b="1" dirty="0" smtClean="0"/>
              <a:t>Разработаны технологические задания </a:t>
            </a:r>
            <a:r>
              <a:rPr lang="ru-RU" sz="1050" b="1" dirty="0"/>
              <a:t>для смежных разделов проектно-сметной документации</a:t>
            </a:r>
            <a:r>
              <a:rPr lang="ru-RU" sz="1050" dirty="0" smtClean="0"/>
              <a:t>;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ru-RU" sz="1050" b="1" dirty="0" smtClean="0"/>
              <a:t>Разработаны детальные планировочные решения </a:t>
            </a:r>
            <a:r>
              <a:rPr lang="ru-RU" sz="1050" dirty="0"/>
              <a:t>(оборудование, фундаменты, планы подвода коммуникаций, СКС сетей, схемы транспортных и технологических </a:t>
            </a:r>
            <a:r>
              <a:rPr lang="ru-RU" sz="1050" dirty="0" smtClean="0"/>
              <a:t>потоков);</a:t>
            </a:r>
          </a:p>
          <a:p>
            <a:pPr marL="0" lvl="1">
              <a:defRPr/>
            </a:pPr>
            <a:r>
              <a:rPr lang="ru-RU" sz="1050" b="1" dirty="0" smtClean="0">
                <a:solidFill>
                  <a:schemeClr val="tx1"/>
                </a:solidFill>
              </a:rPr>
              <a:t>10. Выполнены технологические расчеты;</a:t>
            </a:r>
            <a:endParaRPr lang="ru-RU" sz="1050" b="1" dirty="0">
              <a:solidFill>
                <a:schemeClr val="tx1"/>
              </a:solidFill>
            </a:endParaRPr>
          </a:p>
          <a:p>
            <a:pPr marL="228600" lvl="1" indent="-228600">
              <a:buAutoNum type="arabicPeriod" startAt="11"/>
              <a:defRPr/>
            </a:pPr>
            <a:r>
              <a:rPr lang="ru-RU" sz="1050" b="1" dirty="0" smtClean="0"/>
              <a:t>Разработана организационная структура </a:t>
            </a:r>
            <a:r>
              <a:rPr lang="ru-RU" sz="1050" b="1" dirty="0"/>
              <a:t>управления производством, </a:t>
            </a:r>
            <a:r>
              <a:rPr lang="ru-RU" sz="1050" b="1" dirty="0" smtClean="0"/>
              <a:t>штатное расписание;</a:t>
            </a:r>
          </a:p>
          <a:p>
            <a:pPr marL="228600" lvl="1" indent="-228600">
              <a:buAutoNum type="arabicPeriod" startAt="11"/>
              <a:defRPr/>
            </a:pPr>
            <a:r>
              <a:rPr lang="ru-RU" sz="1050" b="1" dirty="0" smtClean="0"/>
              <a:t>Подготовлен альбом технических заданий </a:t>
            </a:r>
            <a:r>
              <a:rPr lang="ru-RU" sz="1050" b="1" dirty="0"/>
              <a:t>на </a:t>
            </a:r>
            <a:r>
              <a:rPr lang="ru-RU" sz="1050" b="1" dirty="0" smtClean="0"/>
              <a:t>основное и вспомогательное оборудование;</a:t>
            </a:r>
          </a:p>
          <a:p>
            <a:pPr marL="228600" lvl="1" indent="-228600">
              <a:buFontTx/>
              <a:buAutoNum type="arabicPeriod" startAt="11"/>
              <a:defRPr/>
            </a:pPr>
            <a:r>
              <a:rPr lang="ru-RU" sz="1050" b="1" dirty="0" smtClean="0"/>
              <a:t>Разработана локальная сметная документация;</a:t>
            </a:r>
          </a:p>
          <a:p>
            <a:pPr marL="228600" lvl="1" indent="-228600">
              <a:buFontTx/>
              <a:buAutoNum type="arabicPeriod" startAt="11"/>
              <a:defRPr/>
            </a:pPr>
            <a:r>
              <a:rPr lang="ru-RU" sz="1050" b="1" dirty="0" smtClean="0"/>
              <a:t>Разработана концепция </a:t>
            </a:r>
            <a:r>
              <a:rPr lang="ru-RU" sz="1050" b="1" dirty="0"/>
              <a:t>Автоматизированной системы подготовки производства и управления </a:t>
            </a:r>
            <a:r>
              <a:rPr lang="ru-RU" sz="1050" b="1" dirty="0" smtClean="0"/>
              <a:t>производством (</a:t>
            </a:r>
            <a:r>
              <a:rPr lang="en-US" sz="1050" b="1" dirty="0" smtClean="0"/>
              <a:t>IT</a:t>
            </a:r>
            <a:r>
              <a:rPr lang="ru-RU" sz="1050" b="1" dirty="0" smtClean="0"/>
              <a:t>-решение);</a:t>
            </a:r>
          </a:p>
          <a:p>
            <a:pPr defTabSz="542925"/>
            <a:r>
              <a:rPr lang="ru-RU" sz="1050" b="1" dirty="0" smtClean="0"/>
              <a:t>15. Подготовлена отчётная документация </a:t>
            </a:r>
            <a:r>
              <a:rPr lang="ru-RU" sz="1050" b="1" dirty="0"/>
              <a:t>по Проекту в </a:t>
            </a:r>
            <a:r>
              <a:rPr lang="ru-RU" sz="1050" b="1" dirty="0" smtClean="0"/>
              <a:t>составе: пояснительная </a:t>
            </a:r>
            <a:r>
              <a:rPr lang="ru-RU" sz="1050" b="1" dirty="0"/>
              <a:t>записка, презентационные материалы, предложение по составу оборудования, формирование разделов </a:t>
            </a:r>
            <a:r>
              <a:rPr lang="ru-RU" sz="1050" b="1" dirty="0" smtClean="0"/>
              <a:t>ТХ</a:t>
            </a:r>
            <a:r>
              <a:rPr lang="ru-RU" sz="1050" b="1" dirty="0"/>
              <a:t>.</a:t>
            </a:r>
          </a:p>
          <a:p>
            <a:pPr marL="228600" lvl="1" indent="-228600">
              <a:buFontTx/>
              <a:buAutoNum type="arabicPeriod" startAt="11"/>
              <a:defRPr/>
            </a:pPr>
            <a:endParaRPr lang="ru-RU" b="1" dirty="0" smtClean="0"/>
          </a:p>
          <a:p>
            <a:pPr marL="228600" lvl="1" indent="-228600">
              <a:buFontTx/>
              <a:buAutoNum type="arabicPeriod" startAt="11"/>
              <a:defRPr/>
            </a:pPr>
            <a:endParaRPr lang="ru-RU" b="1" dirty="0"/>
          </a:p>
          <a:p>
            <a:pPr marL="228600" lvl="1" indent="-228600">
              <a:buAutoNum type="arabicPeriod" startAt="11"/>
              <a:defRPr/>
            </a:pPr>
            <a:endParaRPr lang="ru-RU" b="1" dirty="0"/>
          </a:p>
          <a:p>
            <a:pPr marL="0" lvl="1">
              <a:defRPr/>
            </a:pPr>
            <a:endParaRPr lang="ru-RU" b="1" dirty="0">
              <a:solidFill>
                <a:schemeClr val="tx1"/>
              </a:solidFill>
            </a:endParaRPr>
          </a:p>
          <a:p>
            <a:pPr>
              <a:defRPr/>
            </a:pPr>
            <a:endParaRPr lang="ru-RU" b="1" dirty="0">
              <a:solidFill>
                <a:schemeClr val="tx1"/>
              </a:solidFill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endParaRPr lang="ru-RU" b="1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ru-RU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  <a:defRPr/>
            </a:pPr>
            <a:endParaRPr lang="ru-RU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  <a:defRPr/>
            </a:pP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9201472" y="9044329"/>
            <a:ext cx="576064" cy="26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rgbClr val="2A5CA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2F97789-2265-4285-A066-6D36B8414B4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4" name="Rectangle 1029"/>
          <p:cNvSpPr>
            <a:spLocks noChangeArrowheads="1"/>
          </p:cNvSpPr>
          <p:nvPr/>
        </p:nvSpPr>
        <p:spPr bwMode="auto">
          <a:xfrm>
            <a:off x="1754188" y="68263"/>
            <a:ext cx="8151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 smtClean="0">
                <a:solidFill>
                  <a:schemeClr val="bg1"/>
                </a:solidFill>
              </a:rPr>
              <a:t>Выполненные </a:t>
            </a:r>
            <a:r>
              <a:rPr lang="ru-RU" sz="1600" b="1" dirty="0">
                <a:solidFill>
                  <a:schemeClr val="bg1"/>
                </a:solidFill>
              </a:rPr>
              <a:t>работы </a:t>
            </a:r>
            <a:r>
              <a:rPr lang="ru-RU" sz="1600" b="1" dirty="0" smtClean="0">
                <a:solidFill>
                  <a:schemeClr val="bg1"/>
                </a:solidFill>
              </a:rPr>
              <a:t>на этапе Рабочей документации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920" y="548680"/>
            <a:ext cx="872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42925"/>
            <a:r>
              <a:rPr lang="ru-RU" sz="1200" b="1" dirty="0"/>
              <a:t>Проектной группой, организованной из ведущих специалистов АО «НПП «Исток» и фирмы «СОЛВЕР», в </a:t>
            </a:r>
            <a:r>
              <a:rPr lang="ru-RU" sz="1200" b="1" dirty="0" smtClean="0"/>
              <a:t>процессе выполнения этапа Рабочей документации </a:t>
            </a:r>
            <a:r>
              <a:rPr lang="ru-RU" sz="1200" b="1" dirty="0"/>
              <a:t>были выполнены следующие работы:</a:t>
            </a: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2179417" y="4869160"/>
            <a:ext cx="5688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1200" b="1" dirty="0">
                <a:solidFill>
                  <a:srgbClr val="FF0000"/>
                </a:solidFill>
              </a:rPr>
              <a:t>Выводы и планируемые результаты </a:t>
            </a: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2974" y="5229200"/>
            <a:ext cx="9864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ru-RU" altLang="ru-RU" sz="1200" dirty="0" smtClean="0"/>
              <a:t>Реализация </a:t>
            </a:r>
            <a:r>
              <a:rPr lang="ru-RU" altLang="ru-RU" sz="1200" dirty="0"/>
              <a:t>проекта позволит поднять производительность труда </a:t>
            </a:r>
            <a:r>
              <a:rPr lang="ru-RU" altLang="ru-RU" sz="1200" dirty="0" smtClean="0"/>
              <a:t>в</a:t>
            </a:r>
            <a:r>
              <a:rPr lang="ru-RU" altLang="ru-RU" sz="1200" dirty="0" smtClean="0"/>
              <a:t> среднем в </a:t>
            </a:r>
            <a:r>
              <a:rPr lang="ru-RU" altLang="ru-RU" sz="1200" b="1" dirty="0" smtClean="0">
                <a:solidFill>
                  <a:srgbClr val="0070C0"/>
                </a:solidFill>
              </a:rPr>
              <a:t>4</a:t>
            </a:r>
            <a:r>
              <a:rPr lang="ru-RU" altLang="ru-RU" sz="1200" b="1" dirty="0" smtClean="0">
                <a:solidFill>
                  <a:srgbClr val="0070C0"/>
                </a:solidFill>
              </a:rPr>
              <a:t>,5</a:t>
            </a:r>
            <a:r>
              <a:rPr lang="ru-RU" altLang="ru-RU" sz="1200" dirty="0" smtClean="0"/>
              <a:t> раза</a:t>
            </a:r>
            <a:endParaRPr lang="ru-RU" altLang="ru-RU" sz="1200" dirty="0"/>
          </a:p>
          <a:p>
            <a:pPr eaLnBrk="1" hangingPunct="1">
              <a:buFont typeface="Arial" charset="0"/>
              <a:buChar char="•"/>
            </a:pPr>
            <a:r>
              <a:rPr lang="ru-RU" altLang="ru-RU" sz="1200" dirty="0"/>
              <a:t>Создаваемые производственные мощности содержат гибкие технологии </a:t>
            </a:r>
            <a:r>
              <a:rPr lang="ru-RU" altLang="ru-RU" sz="1200" dirty="0" smtClean="0"/>
              <a:t>позволяющие </a:t>
            </a:r>
            <a:r>
              <a:rPr lang="ru-RU" sz="1200" dirty="0" smtClean="0">
                <a:solidFill>
                  <a:srgbClr val="000000"/>
                </a:solidFill>
              </a:rPr>
              <a:t>достичь </a:t>
            </a:r>
            <a:r>
              <a:rPr lang="ru-RU" sz="1200" dirty="0">
                <a:solidFill>
                  <a:srgbClr val="000000"/>
                </a:solidFill>
              </a:rPr>
              <a:t>требуемого увеличения объемов </a:t>
            </a:r>
            <a:r>
              <a:rPr lang="ru-RU" sz="1200" dirty="0" smtClean="0">
                <a:solidFill>
                  <a:srgbClr val="000000"/>
                </a:solidFill>
              </a:rPr>
              <a:t>производства;</a:t>
            </a:r>
            <a:endParaRPr lang="ru-RU" altLang="ru-RU" sz="1200" dirty="0"/>
          </a:p>
          <a:p>
            <a:pPr eaLnBrk="1" hangingPunct="1">
              <a:buFont typeface="Arial" charset="0"/>
              <a:buChar char="•"/>
            </a:pPr>
            <a:r>
              <a:rPr lang="ru-RU" altLang="ru-RU" sz="1200" dirty="0" smtClean="0"/>
              <a:t>Современное оборудование и новые технологии позволят с </a:t>
            </a:r>
            <a:r>
              <a:rPr lang="ru-RU" sz="1200" dirty="0" smtClean="0">
                <a:solidFill>
                  <a:srgbClr val="000000"/>
                </a:solidFill>
              </a:rPr>
              <a:t>высокой скоростью осваивать новую номенклатуру деталей;</a:t>
            </a:r>
            <a:endParaRPr lang="ru-RU" altLang="ru-RU" sz="1200" dirty="0"/>
          </a:p>
          <a:p>
            <a:pPr eaLnBrk="1" hangingPunct="1">
              <a:buFont typeface="Arial" charset="0"/>
              <a:buChar char="•"/>
            </a:pPr>
            <a:r>
              <a:rPr lang="ru-RU" altLang="ru-RU" sz="1200" dirty="0"/>
              <a:t>Технологические решения проекта нацелены на организацию цифрового управления качеством продукции и бездефектного </a:t>
            </a:r>
            <a:r>
              <a:rPr lang="ru-RU" altLang="ru-RU" sz="1200" dirty="0" smtClean="0"/>
              <a:t>производства.</a:t>
            </a:r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3249714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Оформление по умолчанию">
  <a:themeElements>
    <a:clrScheme name="2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8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8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1">
  <a:themeElements>
    <a:clrScheme name="Московченко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66092"/>
      </a:accent1>
      <a:accent2>
        <a:srgbClr val="C0504D"/>
      </a:accent2>
      <a:accent3>
        <a:srgbClr val="C3D69B"/>
      </a:accent3>
      <a:accent4>
        <a:srgbClr val="5F497A"/>
      </a:accent4>
      <a:accent5>
        <a:srgbClr val="31859B"/>
      </a:accent5>
      <a:accent6>
        <a:srgbClr val="E36C09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1">
  <a:themeElements>
    <a:clrScheme name="Московченко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66092"/>
      </a:accent1>
      <a:accent2>
        <a:srgbClr val="C0504D"/>
      </a:accent2>
      <a:accent3>
        <a:srgbClr val="C3D69B"/>
      </a:accent3>
      <a:accent4>
        <a:srgbClr val="5F497A"/>
      </a:accent4>
      <a:accent5>
        <a:srgbClr val="31859B"/>
      </a:accent5>
      <a:accent6>
        <a:srgbClr val="E36C09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Тема1">
  <a:themeElements>
    <a:clrScheme name="Московченко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66092"/>
      </a:accent1>
      <a:accent2>
        <a:srgbClr val="C0504D"/>
      </a:accent2>
      <a:accent3>
        <a:srgbClr val="C3D69B"/>
      </a:accent3>
      <a:accent4>
        <a:srgbClr val="5F497A"/>
      </a:accent4>
      <a:accent5>
        <a:srgbClr val="31859B"/>
      </a:accent5>
      <a:accent6>
        <a:srgbClr val="E36C09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Тема1">
  <a:themeElements>
    <a:clrScheme name="Московченко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66092"/>
      </a:accent1>
      <a:accent2>
        <a:srgbClr val="C0504D"/>
      </a:accent2>
      <a:accent3>
        <a:srgbClr val="C3D69B"/>
      </a:accent3>
      <a:accent4>
        <a:srgbClr val="5F497A"/>
      </a:accent4>
      <a:accent5>
        <a:srgbClr val="31859B"/>
      </a:accent5>
      <a:accent6>
        <a:srgbClr val="E36C09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102408</TotalTime>
  <Words>761</Words>
  <Application>Microsoft Office PowerPoint</Application>
  <PresentationFormat>Лист A4 (210x297 мм)</PresentationFormat>
  <Paragraphs>241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8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2_Оформление по умолчанию</vt:lpstr>
      <vt:lpstr>1_Специальное оформление</vt:lpstr>
      <vt:lpstr>1_Blank Presentation</vt:lpstr>
      <vt:lpstr>2_Специальное оформление</vt:lpstr>
      <vt:lpstr>Тема1</vt:lpstr>
      <vt:lpstr>1_Тема1</vt:lpstr>
      <vt:lpstr>2_Тема1</vt:lpstr>
      <vt:lpstr>3_Тема1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Manukovskaya</dc:creator>
  <cp:lastModifiedBy>Evgeny Dosychev</cp:lastModifiedBy>
  <cp:revision>4204</cp:revision>
  <cp:lastPrinted>2015-10-09T14:43:20Z</cp:lastPrinted>
  <dcterms:created xsi:type="dcterms:W3CDTF">2004-04-29T13:32:28Z</dcterms:created>
  <dcterms:modified xsi:type="dcterms:W3CDTF">2018-06-15T12:57:40Z</dcterms:modified>
</cp:coreProperties>
</file>