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55" r:id="rId1"/>
    <p:sldMasterId id="2147483656" r:id="rId2"/>
  </p:sldMasterIdLst>
  <p:notesMasterIdLst>
    <p:notesMasterId r:id="rId8"/>
  </p:notesMasterIdLst>
  <p:sldIdLst>
    <p:sldId id="256" r:id="rId3"/>
    <p:sldId id="1626" r:id="rId4"/>
    <p:sldId id="1793" r:id="rId5"/>
    <p:sldId id="1647" r:id="rId6"/>
    <p:sldId id="1832" r:id="rId7"/>
  </p:sldIdLst>
  <p:sldSz cx="9906000" cy="6858000" type="A4"/>
  <p:notesSz cx="6811963" cy="9942513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>
          <p15:clr>
            <a:srgbClr val="A4A3A4"/>
          </p15:clr>
        </p15:guide>
        <p15:guide id="2" pos="62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99"/>
    <a:srgbClr val="FF3300"/>
    <a:srgbClr val="800000"/>
    <a:srgbClr val="993300"/>
    <a:srgbClr val="FF9966"/>
    <a:srgbClr val="CEDBEA"/>
    <a:srgbClr val="F1F7A7"/>
    <a:srgbClr val="FEDDDA"/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89" autoAdjust="0"/>
    <p:restoredTop sz="99232" autoAdjust="0"/>
  </p:normalViewPr>
  <p:slideViewPr>
    <p:cSldViewPr>
      <p:cViewPr>
        <p:scale>
          <a:sx n="75" d="100"/>
          <a:sy n="75" d="100"/>
        </p:scale>
        <p:origin x="-612" y="-816"/>
      </p:cViewPr>
      <p:guideLst>
        <p:guide orient="horz"/>
        <p:guide pos="62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1163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00" tIns="46699" rIns="93400" bIns="46699" numCol="1" anchor="t" anchorCtr="0" compatLnSpc="1">
            <a:prstTxWarp prst="textNoShape">
              <a:avLst/>
            </a:prstTxWarp>
          </a:bodyPr>
          <a:lstStyle>
            <a:lvl1pPr defTabSz="931863">
              <a:defRPr sz="1200" b="0">
                <a:latin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4035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59213" y="0"/>
            <a:ext cx="2951162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00" tIns="46699" rIns="93400" bIns="4669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 b="0">
                <a:latin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8676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87975" cy="37322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7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22813"/>
            <a:ext cx="5449887" cy="4475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00" tIns="46699" rIns="93400" bIns="4669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44038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2450"/>
            <a:ext cx="2951163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00" tIns="46699" rIns="93400" bIns="46699" numCol="1" anchor="b" anchorCtr="0" compatLnSpc="1">
            <a:prstTxWarp prst="textNoShape">
              <a:avLst/>
            </a:prstTxWarp>
          </a:bodyPr>
          <a:lstStyle>
            <a:lvl1pPr defTabSz="931863">
              <a:defRPr sz="1200" b="0">
                <a:latin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4039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9213" y="9442450"/>
            <a:ext cx="2951162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00" tIns="46699" rIns="93400" bIns="4669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 b="0">
                <a:latin typeface="Arial" pitchFamily="34" charset="0"/>
              </a:defRPr>
            </a:lvl1pPr>
          </a:lstStyle>
          <a:p>
            <a:pPr>
              <a:defRPr/>
            </a:pPr>
            <a:fld id="{9EACAC61-40B8-434F-AEA4-94A61A92A54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88584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3ED921-EB79-45F4-8BDC-66B97E1C7B61}" type="slidenum">
              <a:rPr lang="ru-RU" smtClean="0">
                <a:latin typeface="Arial" charset="0"/>
              </a:rPr>
              <a:pPr/>
              <a:t>1</a:t>
            </a:fld>
            <a:endParaRPr lang="ru-RU" smtClean="0">
              <a:latin typeface="Arial" charset="0"/>
            </a:endParaRPr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5041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4CE294-D0C8-462A-8656-E4B098C9800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96D622-E5D0-4677-99A9-7C56B6E7876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2A1091-35CA-4CEB-B422-5FA7608BD79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Заголовок и четыре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sz="quarter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95300" y="1600200"/>
            <a:ext cx="43815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>
          <a:xfrm>
            <a:off x="5029200" y="1600200"/>
            <a:ext cx="43815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Содержимое 4"/>
          <p:cNvSpPr>
            <a:spLocks noGrp="1"/>
          </p:cNvSpPr>
          <p:nvPr>
            <p:ph sz="quarter" idx="3"/>
          </p:nvPr>
        </p:nvSpPr>
        <p:spPr>
          <a:xfrm>
            <a:off x="495300" y="3938588"/>
            <a:ext cx="43815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5029200" y="3938588"/>
            <a:ext cx="43815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A2F598-2346-4C20-829E-B8A6D18CBB5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/>
          </p:nvPr>
        </p:nvSpPr>
        <p:spPr>
          <a:xfrm>
            <a:off x="495300" y="274638"/>
            <a:ext cx="89154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376B90-7607-4A84-8B01-6CEA0785B2F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5428FC-2A1F-4F4B-9E43-9D1694ED335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D9AFE1-41AB-46A1-98A7-D50AC3AFB04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F2D6CA-8126-4B22-8B43-732E89CB2B1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C62D57-6F67-4D89-9D43-F4321970C49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3D560A-4D2A-44A5-A34B-EE9CA84CE40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E6451D-AC16-4EB4-8092-289444A6085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F4359F-B70D-4E6B-ABEA-D1992D07B2F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7B0F80-6100-447B-BE6B-0879C3CDE70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A520D1-F454-49E7-B07F-D58C135FE8C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DDAE12-A8C9-47D9-9833-E6A5F89E08C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41C781-AE0F-4B37-8E2E-E2EFB2E3087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733F4A-54E8-40F8-8E34-9F9D7994F4D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/>
          </p:nvPr>
        </p:nvSpPr>
        <p:spPr>
          <a:xfrm>
            <a:off x="495300" y="274638"/>
            <a:ext cx="89154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C07DF8-0B9E-4F0A-B1C2-63367322EB9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8D7393-66DF-4216-A9A0-6872BE312B7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B450D4-3790-49D4-8DAF-07E6352B9CB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F3FBAA-7D62-44D1-8FCA-C6BA195FD4A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C8BD89-1624-454B-8FE6-0476BE2FBB0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796F9A-9AED-4E5D-A807-8729116BD29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F99EBC-18DA-41F1-9093-8A826ABEA1F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D17FBC-7A4C-42C2-ABA9-85AE49577E6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4.wmf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22" name="Rectangle 2"/>
          <p:cNvSpPr>
            <a:spLocks noChangeArrowheads="1"/>
          </p:cNvSpPr>
          <p:nvPr/>
        </p:nvSpPr>
        <p:spPr bwMode="auto">
          <a:xfrm rot="5400000">
            <a:off x="4811712" y="1747838"/>
            <a:ext cx="207963" cy="9907588"/>
          </a:xfrm>
          <a:prstGeom prst="rect">
            <a:avLst/>
          </a:prstGeom>
          <a:solidFill>
            <a:srgbClr val="D3EAFD">
              <a:alpha val="59999"/>
            </a:srgbClr>
          </a:solidFill>
          <a:ln>
            <a:noFill/>
          </a:ln>
          <a:effectLst>
            <a:outerShdw dist="63500" dir="3187806" algn="ctr" rotWithShape="0">
              <a:srgbClr val="274C9D"/>
            </a:outerShdw>
          </a:effectLst>
          <a:extLst/>
        </p:spPr>
        <p:txBody>
          <a:bodyPr rot="10800000" vert="eaVert" wrap="none" anchor="ctr"/>
          <a:lstStyle/>
          <a:p>
            <a:pPr>
              <a:defRPr/>
            </a:pPr>
            <a:endParaRPr lang="ru-RU" b="1">
              <a:latin typeface="Arial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5" cstate="print">
            <a:lum bright="-10000" contrast="20000"/>
          </a:blip>
          <a:srcRect/>
          <a:stretch>
            <a:fillRect/>
          </a:stretch>
        </p:blipFill>
        <p:spPr bwMode="auto">
          <a:xfrm>
            <a:off x="-15875" y="-26988"/>
            <a:ext cx="993775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 descr="Солвер прозр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219075" y="84138"/>
            <a:ext cx="1614488" cy="31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872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537700" y="6386513"/>
            <a:ext cx="287338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>
            <a:lvl1pPr algn="ctr">
              <a:defRPr b="1">
                <a:solidFill>
                  <a:srgbClr val="2A5CAC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20CD8256-BD83-4549-9658-1D0C363C246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4" descr="подклад 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906000" cy="686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3" name="Picture 5" descr="ГОЛОВА  и ПИРАМИДА"/>
          <p:cNvPicPr>
            <a:picLocks noChangeAspect="1" noChangeArrowheads="1"/>
          </p:cNvPicPr>
          <p:nvPr/>
        </p:nvPicPr>
        <p:blipFill>
          <a:blip r:embed="rId15" cstate="print">
            <a:lum bright="30000" contrast="-44000"/>
          </a:blip>
          <a:srcRect b="20453"/>
          <a:stretch>
            <a:fillRect/>
          </a:stretch>
        </p:blipFill>
        <p:spPr bwMode="auto">
          <a:xfrm>
            <a:off x="9045575" y="38100"/>
            <a:ext cx="733425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117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551988" y="6545263"/>
            <a:ext cx="287337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>
            <a:lvl1pPr algn="ctr">
              <a:defRPr b="1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37EE17DF-541B-4A59-B066-84BACAED5CB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15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5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F4816709-F23E-469F-A5ED-3EE1CCD88C3E}" type="slidenum">
              <a:rPr lang="ru-RU" smtClean="0">
                <a:latin typeface="Arial" charset="0"/>
              </a:rPr>
              <a:pPr/>
              <a:t>1</a:t>
            </a:fld>
            <a:endParaRPr lang="ru-RU" smtClean="0">
              <a:latin typeface="Arial" charset="0"/>
            </a:endParaRPr>
          </a:p>
        </p:txBody>
      </p:sp>
      <p:pic>
        <p:nvPicPr>
          <p:cNvPr id="29698" name="Picture 10" descr="1-слайд-копи-2010-mini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22225" y="-22225"/>
            <a:ext cx="9926638" cy="693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380968" y="1435371"/>
            <a:ext cx="9359900" cy="4693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45791" dir="2021404" algn="ctr" rotWithShape="0">
              <a:schemeClr val="tx1"/>
            </a:outerShdw>
          </a:effectLst>
        </p:spPr>
        <p:txBody>
          <a:bodyPr anchor="ctr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ru-RU" sz="3800" b="1" dirty="0" smtClean="0">
                <a:solidFill>
                  <a:schemeClr val="bg1"/>
                </a:solidFill>
              </a:rPr>
              <a:t> </a:t>
            </a:r>
            <a:r>
              <a:rPr lang="ru-RU" sz="3800" b="1" dirty="0" smtClean="0">
                <a:solidFill>
                  <a:schemeClr val="bg1"/>
                </a:solidFill>
              </a:rPr>
              <a:t>3.</a:t>
            </a:r>
            <a:r>
              <a:rPr lang="en-US" sz="3800" b="1" smtClean="0">
                <a:solidFill>
                  <a:schemeClr val="bg1"/>
                </a:solidFill>
              </a:rPr>
              <a:t>1</a:t>
            </a:r>
            <a:r>
              <a:rPr lang="ru-RU" sz="3800" b="1" smtClean="0">
                <a:solidFill>
                  <a:schemeClr val="bg1"/>
                </a:solidFill>
              </a:rPr>
              <a:t>.3                       </a:t>
            </a:r>
            <a:r>
              <a:rPr lang="ru-RU" sz="3800" b="1" dirty="0" smtClean="0">
                <a:solidFill>
                  <a:schemeClr val="bg1"/>
                </a:solidFill>
              </a:rPr>
              <a:t>Проект</a:t>
            </a:r>
          </a:p>
          <a:p>
            <a:pPr algn="ctr">
              <a:defRPr/>
            </a:pPr>
            <a:r>
              <a:rPr lang="ru-RU" sz="3800" b="1" dirty="0" smtClean="0">
                <a:solidFill>
                  <a:schemeClr val="bg1"/>
                </a:solidFill>
              </a:rPr>
              <a:t>Робототехнический комплекс по </a:t>
            </a:r>
            <a:r>
              <a:rPr lang="ru-RU" sz="3800" b="1" dirty="0">
                <a:solidFill>
                  <a:schemeClr val="bg1"/>
                </a:solidFill>
              </a:rPr>
              <a:t>изготовлению </a:t>
            </a:r>
            <a:r>
              <a:rPr lang="ru-RU" sz="3800" b="1" dirty="0" smtClean="0">
                <a:solidFill>
                  <a:schemeClr val="bg1"/>
                </a:solidFill>
              </a:rPr>
              <a:t>образцов для исследования конструкционных свойств материалов</a:t>
            </a:r>
            <a:endParaRPr lang="ru-RU" sz="3800" b="1" dirty="0">
              <a:solidFill>
                <a:schemeClr val="bg1"/>
              </a:solidFill>
            </a:endParaRPr>
          </a:p>
          <a:p>
            <a:pPr algn="ctr">
              <a:defRPr/>
            </a:pPr>
            <a:endParaRPr lang="ru-RU" sz="3600" b="1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ru-RU" sz="3600" b="1" dirty="0" smtClean="0">
                <a:solidFill>
                  <a:schemeClr val="bg1"/>
                </a:solidFill>
              </a:rPr>
              <a:t>ПВ-12-01</a:t>
            </a:r>
            <a:endParaRPr lang="ru-RU" sz="3600" b="1" dirty="0">
              <a:solidFill>
                <a:schemeClr val="bg1"/>
              </a:solidFill>
            </a:endParaRPr>
          </a:p>
        </p:txBody>
      </p:sp>
      <p:pic>
        <p:nvPicPr>
          <p:cNvPr id="29700" name="Picture 9" descr="Солвер прозр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9700" y="131763"/>
            <a:ext cx="19208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4" name="Picture 8" descr="Ад_ПМЗ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913813" y="476250"/>
            <a:ext cx="647700" cy="63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66CCFF"/>
            </a:outerShdw>
          </a:effectLst>
        </p:spPr>
      </p:pic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5314950" y="125413"/>
            <a:ext cx="45339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>
            <a:spAutoFit/>
          </a:bodyPr>
          <a:lstStyle/>
          <a:p>
            <a:pPr algn="r">
              <a:defRPr/>
            </a:pPr>
            <a:r>
              <a:rPr lang="ru-RU" sz="2000" b="1">
                <a:solidFill>
                  <a:schemeClr val="bg1"/>
                </a:solidFill>
              </a:rPr>
              <a:t>ОАО «Авиадвигатель», г. Пермь</a:t>
            </a:r>
          </a:p>
        </p:txBody>
      </p:sp>
    </p:spTree>
  </p:cSld>
  <p:clrMapOvr>
    <a:masterClrMapping/>
  </p:clrMapOvr>
  <p:transition spd="med">
    <p:diamond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5"/>
          <p:cNvSpPr txBox="1">
            <a:spLocks noGrp="1" noChangeArrowheads="1"/>
          </p:cNvSpPr>
          <p:nvPr/>
        </p:nvSpPr>
        <p:spPr bwMode="auto">
          <a:xfrm>
            <a:off x="9537700" y="6386513"/>
            <a:ext cx="287338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ctr"/>
            <a:fld id="{EDE35F69-09B7-440A-B77E-C8D5F10E02BB}" type="slidenum">
              <a:rPr lang="ru-RU" b="1">
                <a:solidFill>
                  <a:srgbClr val="2A5CAC"/>
                </a:solidFill>
              </a:rPr>
              <a:pPr algn="ctr"/>
              <a:t>2</a:t>
            </a:fld>
            <a:endParaRPr lang="ru-RU" b="1">
              <a:solidFill>
                <a:srgbClr val="2A5CAC"/>
              </a:solidFill>
            </a:endParaRPr>
          </a:p>
        </p:txBody>
      </p:sp>
      <p:sp>
        <p:nvSpPr>
          <p:cNvPr id="35842" name="Rectangle 483"/>
          <p:cNvSpPr>
            <a:spLocks noChangeArrowheads="1"/>
          </p:cNvSpPr>
          <p:nvPr/>
        </p:nvSpPr>
        <p:spPr bwMode="auto">
          <a:xfrm>
            <a:off x="0" y="549275"/>
            <a:ext cx="1135063" cy="6178550"/>
          </a:xfrm>
          <a:prstGeom prst="rect">
            <a:avLst/>
          </a:prstGeom>
          <a:gradFill rotWithShape="1">
            <a:gsLst>
              <a:gs pos="0">
                <a:srgbClr val="99CCFF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ru-RU" b="1"/>
          </a:p>
        </p:txBody>
      </p:sp>
      <p:sp>
        <p:nvSpPr>
          <p:cNvPr id="35843" name="Text Box 6"/>
          <p:cNvSpPr txBox="1">
            <a:spLocks noChangeArrowheads="1"/>
          </p:cNvSpPr>
          <p:nvPr/>
        </p:nvSpPr>
        <p:spPr bwMode="auto">
          <a:xfrm>
            <a:off x="3440832" y="436602"/>
            <a:ext cx="37433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000" b="1" dirty="0" smtClean="0">
                <a:solidFill>
                  <a:srgbClr val="990033"/>
                </a:solidFill>
                <a:cs typeface="Arial" charset="0"/>
              </a:rPr>
              <a:t>Общий вид комплекса</a:t>
            </a:r>
            <a:endParaRPr lang="ru-RU" sz="2000" b="1" dirty="0">
              <a:solidFill>
                <a:srgbClr val="990033"/>
              </a:solidFill>
              <a:cs typeface="Arial" charset="0"/>
            </a:endParaRPr>
          </a:p>
        </p:txBody>
      </p:sp>
      <p:sp>
        <p:nvSpPr>
          <p:cNvPr id="35844" name="Text Box 6"/>
          <p:cNvSpPr txBox="1">
            <a:spLocks noChangeArrowheads="1"/>
          </p:cNvSpPr>
          <p:nvPr/>
        </p:nvSpPr>
        <p:spPr bwMode="auto">
          <a:xfrm>
            <a:off x="3008313" y="115888"/>
            <a:ext cx="64373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ru-RU" sz="2000" b="1" dirty="0" smtClean="0">
                <a:solidFill>
                  <a:srgbClr val="FFFFFF"/>
                </a:solidFill>
                <a:latin typeface="Tahoma" pitchFamily="34" charset="0"/>
                <a:cs typeface="Arial" charset="0"/>
              </a:rPr>
              <a:t>Цель роботизированного комплекса</a:t>
            </a:r>
            <a:endParaRPr lang="ru-RU" sz="2000" dirty="0">
              <a:solidFill>
                <a:srgbClr val="FFFFFF"/>
              </a:solidFill>
              <a:latin typeface="Tahoma" pitchFamily="34" charset="0"/>
              <a:cs typeface="Arial" charset="0"/>
            </a:endParaRPr>
          </a:p>
        </p:txBody>
      </p:sp>
      <p:pic>
        <p:nvPicPr>
          <p:cNvPr id="2" name="Picture 2" descr="C:\Users\ТМС\Desktop\ceh_new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61" t="14644" r="11113" b="14706"/>
          <a:stretch/>
        </p:blipFill>
        <p:spPr bwMode="auto">
          <a:xfrm>
            <a:off x="2216696" y="733246"/>
            <a:ext cx="5185536" cy="3415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27" t="13949"/>
          <a:stretch/>
        </p:blipFill>
        <p:spPr bwMode="auto">
          <a:xfrm>
            <a:off x="25575" y="1361959"/>
            <a:ext cx="1950971" cy="2931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-27880" y="756417"/>
            <a:ext cx="238859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1200" b="1" dirty="0">
                <a:solidFill>
                  <a:srgbClr val="990033"/>
                </a:solidFill>
                <a:cs typeface="Arial" charset="0"/>
              </a:rPr>
              <a:t>Основные </a:t>
            </a:r>
            <a:r>
              <a:rPr lang="ru-RU" sz="1200" b="1" dirty="0" smtClean="0">
                <a:solidFill>
                  <a:srgbClr val="990033"/>
                </a:solidFill>
                <a:cs typeface="Arial" charset="0"/>
              </a:rPr>
              <a:t>технологические</a:t>
            </a:r>
            <a:endParaRPr lang="en-US" sz="1200" b="1" dirty="0" smtClean="0">
              <a:solidFill>
                <a:srgbClr val="990033"/>
              </a:solidFill>
              <a:cs typeface="Arial" charset="0"/>
            </a:endParaRPr>
          </a:p>
          <a:p>
            <a:pPr>
              <a:spcBef>
                <a:spcPct val="50000"/>
              </a:spcBef>
            </a:pPr>
            <a:r>
              <a:rPr lang="ru-RU" sz="1200" b="1" dirty="0" smtClean="0">
                <a:solidFill>
                  <a:srgbClr val="990033"/>
                </a:solidFill>
                <a:cs typeface="Arial" charset="0"/>
              </a:rPr>
              <a:t> </a:t>
            </a:r>
            <a:r>
              <a:rPr lang="ru-RU" sz="1200" b="1" dirty="0">
                <a:solidFill>
                  <a:srgbClr val="990033"/>
                </a:solidFill>
                <a:cs typeface="Arial" charset="0"/>
              </a:rPr>
              <a:t>переделы</a:t>
            </a:r>
          </a:p>
        </p:txBody>
      </p:sp>
      <p:sp>
        <p:nvSpPr>
          <p:cNvPr id="9" name="Rectangle 19"/>
          <p:cNvSpPr>
            <a:spLocks noChangeArrowheads="1"/>
          </p:cNvSpPr>
          <p:nvPr/>
        </p:nvSpPr>
        <p:spPr bwMode="auto">
          <a:xfrm>
            <a:off x="7401272" y="733249"/>
            <a:ext cx="2528168" cy="3493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400" u="sng" dirty="0" smtClean="0">
                <a:solidFill>
                  <a:srgbClr val="00B050"/>
                </a:solidFill>
              </a:rPr>
              <a:t>Требования к комплексу</a:t>
            </a:r>
          </a:p>
          <a:p>
            <a:r>
              <a:rPr lang="ru-RU" sz="1400" dirty="0" smtClean="0"/>
              <a:t>Программа выпуска </a:t>
            </a:r>
            <a:r>
              <a:rPr lang="ru-RU" sz="1400" dirty="0"/>
              <a:t>образцов – </a:t>
            </a:r>
            <a:r>
              <a:rPr lang="ru-RU" sz="1400" dirty="0" smtClean="0"/>
              <a:t>600 </a:t>
            </a:r>
            <a:r>
              <a:rPr lang="ru-RU" sz="1400" dirty="0"/>
              <a:t>шт. в </a:t>
            </a:r>
            <a:r>
              <a:rPr lang="ru-RU" sz="1400" dirty="0" smtClean="0"/>
              <a:t>месяц</a:t>
            </a:r>
            <a:endParaRPr lang="en-US" sz="1400" dirty="0" smtClean="0"/>
          </a:p>
          <a:p>
            <a:endParaRPr lang="en-US" sz="1400" dirty="0" smtClean="0"/>
          </a:p>
          <a:p>
            <a:r>
              <a:rPr lang="ru-RU" sz="1400" dirty="0"/>
              <a:t>Используемые материалы</a:t>
            </a:r>
            <a:r>
              <a:rPr lang="en-US" sz="1400" dirty="0"/>
              <a:t>: </a:t>
            </a:r>
            <a:r>
              <a:rPr lang="ru-RU" sz="1400" dirty="0"/>
              <a:t>ВТ6, ВТ8-1, ВТ25-У, ВЖМ4, ВВ751П, ВКНА-1В-ВИ, ВКС-170, ВЖ172, ЭП-718, ЭП517Ш, ЭП741НП, ЭИ698ВД</a:t>
            </a:r>
            <a:endParaRPr lang="en-US" sz="1400" dirty="0"/>
          </a:p>
          <a:p>
            <a:endParaRPr lang="ru-RU" sz="1100" dirty="0" smtClean="0"/>
          </a:p>
          <a:p>
            <a:pPr marL="0" lvl="1"/>
            <a:r>
              <a:rPr lang="ru-RU" sz="1400" dirty="0" smtClean="0"/>
              <a:t>Основные </a:t>
            </a:r>
            <a:r>
              <a:rPr lang="ru-RU" sz="1400" dirty="0"/>
              <a:t>требования</a:t>
            </a:r>
            <a:r>
              <a:rPr lang="en-US" sz="1400" dirty="0"/>
              <a:t> </a:t>
            </a:r>
            <a:r>
              <a:rPr lang="ru-RU" sz="1400" dirty="0"/>
              <a:t>к комплексу </a:t>
            </a:r>
            <a:r>
              <a:rPr lang="ru-RU" sz="1400" dirty="0" smtClean="0"/>
              <a:t>- максимальная </a:t>
            </a:r>
            <a:r>
              <a:rPr lang="ru-RU" sz="1400" dirty="0"/>
              <a:t>автоматизация </a:t>
            </a:r>
            <a:r>
              <a:rPr lang="ru-RU" sz="1400" dirty="0" smtClean="0"/>
              <a:t>процессов</a:t>
            </a:r>
            <a:r>
              <a:rPr lang="ru-RU" sz="1400" dirty="0"/>
              <a:t>			</a:t>
            </a:r>
            <a:endParaRPr lang="ru-RU" sz="12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25575" y="4361280"/>
            <a:ext cx="9655794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0"/>
              </a:spcBef>
            </a:pPr>
            <a:r>
              <a:rPr lang="ru-RU" sz="1200" b="1" dirty="0" smtClean="0">
                <a:solidFill>
                  <a:srgbClr val="990033"/>
                </a:solidFill>
                <a:cs typeface="Arial" charset="0"/>
              </a:rPr>
              <a:t>Итоги реализации</a:t>
            </a:r>
            <a:r>
              <a:rPr lang="en-US" sz="1200" b="1" dirty="0" smtClean="0">
                <a:solidFill>
                  <a:srgbClr val="990033"/>
                </a:solidFill>
                <a:cs typeface="Arial" charset="0"/>
              </a:rPr>
              <a:t>:</a:t>
            </a:r>
            <a:endParaRPr lang="ru-RU" sz="1200" b="1" dirty="0" smtClean="0">
              <a:solidFill>
                <a:srgbClr val="990033"/>
              </a:solidFill>
              <a:cs typeface="Arial" charset="0"/>
            </a:endParaRPr>
          </a:p>
          <a:p>
            <a:pPr marL="457200" lvl="0" indent="-457200">
              <a:spcBef>
                <a:spcPts val="0"/>
              </a:spcBef>
              <a:buAutoNum type="arabicPeriod"/>
            </a:pPr>
            <a:r>
              <a:rPr lang="ru-RU" sz="1200" b="1" dirty="0">
                <a:solidFill>
                  <a:srgbClr val="990033"/>
                </a:solidFill>
                <a:cs typeface="Arial" charset="0"/>
              </a:rPr>
              <a:t>Средняя достигнутая производительность</a:t>
            </a:r>
            <a:r>
              <a:rPr lang="en-US" sz="1200" b="1" dirty="0">
                <a:solidFill>
                  <a:srgbClr val="990033"/>
                </a:solidFill>
                <a:cs typeface="Arial" charset="0"/>
              </a:rPr>
              <a:t> </a:t>
            </a:r>
            <a:r>
              <a:rPr lang="ru-RU" sz="1200" b="1" dirty="0">
                <a:solidFill>
                  <a:srgbClr val="990033"/>
                </a:solidFill>
                <a:cs typeface="Arial" charset="0"/>
              </a:rPr>
              <a:t>663 образца в месяц </a:t>
            </a:r>
            <a:r>
              <a:rPr lang="en-US" sz="1200" b="1" dirty="0">
                <a:solidFill>
                  <a:srgbClr val="990033"/>
                </a:solidFill>
                <a:cs typeface="Arial" charset="0"/>
              </a:rPr>
              <a:t> (</a:t>
            </a:r>
            <a:r>
              <a:rPr lang="ru-RU" sz="1200" b="1" dirty="0">
                <a:solidFill>
                  <a:srgbClr val="990033"/>
                </a:solidFill>
                <a:cs typeface="Arial" charset="0"/>
              </a:rPr>
              <a:t>требование по производительности выполнено).</a:t>
            </a:r>
          </a:p>
          <a:p>
            <a:pPr marL="457200" lvl="0" indent="-457200">
              <a:spcBef>
                <a:spcPts val="0"/>
              </a:spcBef>
              <a:buAutoNum type="arabicPeriod"/>
            </a:pPr>
            <a:r>
              <a:rPr lang="ru-RU" sz="1200" b="1" dirty="0">
                <a:solidFill>
                  <a:srgbClr val="990033"/>
                </a:solidFill>
                <a:cs typeface="Arial" charset="0"/>
              </a:rPr>
              <a:t>Весь процесс от раскроя исходного материала до упаковки готовых образцов в условиях тотального контролирования параметров и идентификации каждого </a:t>
            </a:r>
            <a:r>
              <a:rPr lang="ru-RU" sz="1200" b="1" dirty="0" smtClean="0">
                <a:solidFill>
                  <a:srgbClr val="990033"/>
                </a:solidFill>
                <a:cs typeface="Arial" charset="0"/>
              </a:rPr>
              <a:t>образца, </a:t>
            </a:r>
            <a:r>
              <a:rPr lang="ru-RU" sz="1200" b="1" dirty="0">
                <a:solidFill>
                  <a:srgbClr val="990033"/>
                </a:solidFill>
                <a:cs typeface="Arial" charset="0"/>
              </a:rPr>
              <a:t>производится полностью автоматически , что исключает ошибки связанные с человеческим фактором</a:t>
            </a:r>
            <a:r>
              <a:rPr lang="ru-RU" sz="1200" b="1" dirty="0" smtClean="0">
                <a:solidFill>
                  <a:srgbClr val="990033"/>
                </a:solidFill>
                <a:cs typeface="Arial" charset="0"/>
              </a:rPr>
              <a:t>.</a:t>
            </a:r>
          </a:p>
          <a:p>
            <a:pPr marL="457200" lvl="0" indent="-457200">
              <a:spcBef>
                <a:spcPts val="0"/>
              </a:spcBef>
              <a:buAutoNum type="arabicPeriod"/>
            </a:pPr>
            <a:r>
              <a:rPr lang="ru-RU" sz="1200" b="1" dirty="0" smtClean="0">
                <a:solidFill>
                  <a:srgbClr val="990033"/>
                </a:solidFill>
                <a:cs typeface="Arial" charset="0"/>
              </a:rPr>
              <a:t>В состав </a:t>
            </a:r>
            <a:r>
              <a:rPr lang="ru-RU" sz="1200" b="1" dirty="0">
                <a:solidFill>
                  <a:srgbClr val="990033"/>
                </a:solidFill>
                <a:cs typeface="Arial" charset="0"/>
              </a:rPr>
              <a:t>робототехнического </a:t>
            </a:r>
            <a:r>
              <a:rPr lang="ru-RU" sz="1200" b="1" dirty="0" smtClean="0">
                <a:solidFill>
                  <a:srgbClr val="990033"/>
                </a:solidFill>
                <a:cs typeface="Arial" charset="0"/>
              </a:rPr>
              <a:t>комплекса входит оборудование </a:t>
            </a:r>
            <a:r>
              <a:rPr lang="ru-RU" sz="1200" b="1" dirty="0">
                <a:solidFill>
                  <a:srgbClr val="990033"/>
                </a:solidFill>
                <a:cs typeface="Arial" charset="0"/>
              </a:rPr>
              <a:t>7 стран производителей и 13 программных продуктов.  Все управление комплексом производится из операторской. </a:t>
            </a:r>
          </a:p>
          <a:p>
            <a:pPr marL="457200" lvl="0" indent="-457200">
              <a:spcBef>
                <a:spcPts val="0"/>
              </a:spcBef>
              <a:buAutoNum type="arabicPeriod"/>
            </a:pPr>
            <a:r>
              <a:rPr lang="ru-RU" sz="1200" b="1" dirty="0">
                <a:solidFill>
                  <a:srgbClr val="990033"/>
                </a:solidFill>
                <a:cs typeface="Arial" charset="0"/>
              </a:rPr>
              <a:t>О</a:t>
            </a:r>
            <a:r>
              <a:rPr lang="ru-RU" sz="1200" b="1" dirty="0" smtClean="0">
                <a:solidFill>
                  <a:srgbClr val="990033"/>
                </a:solidFill>
                <a:cs typeface="Arial" charset="0"/>
              </a:rPr>
              <a:t>рганизована </a:t>
            </a:r>
            <a:r>
              <a:rPr lang="ru-RU" sz="1200" b="1" dirty="0">
                <a:solidFill>
                  <a:srgbClr val="990033"/>
                </a:solidFill>
                <a:cs typeface="Arial" charset="0"/>
              </a:rPr>
              <a:t>система удаленного доступа к оборудованию (полноценные дублеры панели управления</a:t>
            </a:r>
            <a:r>
              <a:rPr lang="ru-RU" sz="1200" b="1" dirty="0" smtClean="0">
                <a:solidFill>
                  <a:srgbClr val="990033"/>
                </a:solidFill>
                <a:cs typeface="Arial" charset="0"/>
              </a:rPr>
              <a:t>).</a:t>
            </a:r>
            <a:endParaRPr lang="ru-RU" sz="1200" b="1" dirty="0">
              <a:solidFill>
                <a:srgbClr val="990033"/>
              </a:solidFill>
              <a:cs typeface="Arial" charset="0"/>
            </a:endParaRPr>
          </a:p>
          <a:p>
            <a:pPr marL="457200" indent="-457200">
              <a:spcBef>
                <a:spcPts val="0"/>
              </a:spcBef>
              <a:buAutoNum type="arabicPeriod"/>
            </a:pPr>
            <a:r>
              <a:rPr lang="ru-RU" sz="1200" b="1" dirty="0">
                <a:solidFill>
                  <a:srgbClr val="990033"/>
                </a:solidFill>
                <a:cs typeface="Arial" charset="0"/>
              </a:rPr>
              <a:t>Во время реализации </a:t>
            </a:r>
            <a:r>
              <a:rPr lang="ru-RU" sz="1200" b="1" dirty="0" smtClean="0">
                <a:solidFill>
                  <a:srgbClr val="990033"/>
                </a:solidFill>
                <a:cs typeface="Arial" charset="0"/>
              </a:rPr>
              <a:t>проекта для поддержки работоспособности комплекса, </a:t>
            </a:r>
            <a:r>
              <a:rPr lang="ru-RU" sz="1200" b="1" dirty="0">
                <a:solidFill>
                  <a:srgbClr val="990033"/>
                </a:solidFill>
                <a:cs typeface="Arial" charset="0"/>
              </a:rPr>
              <a:t>было разработано более 1200 страниц  технической </a:t>
            </a:r>
            <a:r>
              <a:rPr lang="ru-RU" sz="1200" b="1" dirty="0" smtClean="0">
                <a:solidFill>
                  <a:srgbClr val="990033"/>
                </a:solidFill>
                <a:cs typeface="Arial" charset="0"/>
              </a:rPr>
              <a:t>документации.</a:t>
            </a:r>
          </a:p>
          <a:p>
            <a:pPr marL="457200" indent="-457200">
              <a:spcBef>
                <a:spcPts val="0"/>
              </a:spcBef>
              <a:buAutoNum type="arabicPeriod"/>
            </a:pPr>
            <a:r>
              <a:rPr lang="ru-RU" sz="1200" b="1" dirty="0" smtClean="0">
                <a:solidFill>
                  <a:srgbClr val="990033"/>
                </a:solidFill>
                <a:cs typeface="Arial" charset="0"/>
              </a:rPr>
              <a:t>Сертифицированы к самостоятельной работе  9 специалистов Заказчика.</a:t>
            </a:r>
            <a:endParaRPr lang="ru-RU" sz="1200" b="1" dirty="0">
              <a:solidFill>
                <a:srgbClr val="990033"/>
              </a:solidFill>
              <a:cs typeface="Arial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5"/>
          <p:cNvSpPr txBox="1">
            <a:spLocks noGrp="1" noChangeArrowheads="1"/>
          </p:cNvSpPr>
          <p:nvPr/>
        </p:nvSpPr>
        <p:spPr bwMode="auto">
          <a:xfrm>
            <a:off x="9537700" y="6386513"/>
            <a:ext cx="287338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ctr"/>
            <a:fld id="{F925F112-FB0D-433E-84CC-A63B50051D36}" type="slidenum">
              <a:rPr lang="ru-RU" b="1">
                <a:solidFill>
                  <a:srgbClr val="2A5CAC"/>
                </a:solidFill>
              </a:rPr>
              <a:pPr algn="ctr"/>
              <a:t>3</a:t>
            </a:fld>
            <a:endParaRPr lang="ru-RU" b="1">
              <a:solidFill>
                <a:srgbClr val="2A5CAC"/>
              </a:solidFill>
            </a:endParaRPr>
          </a:p>
        </p:txBody>
      </p:sp>
      <p:sp>
        <p:nvSpPr>
          <p:cNvPr id="40962" name="Rectangle 483"/>
          <p:cNvSpPr>
            <a:spLocks noChangeArrowheads="1"/>
          </p:cNvSpPr>
          <p:nvPr/>
        </p:nvSpPr>
        <p:spPr bwMode="auto">
          <a:xfrm>
            <a:off x="0" y="476672"/>
            <a:ext cx="1135063" cy="6178550"/>
          </a:xfrm>
          <a:prstGeom prst="rect">
            <a:avLst/>
          </a:prstGeom>
          <a:gradFill rotWithShape="1">
            <a:gsLst>
              <a:gs pos="0">
                <a:srgbClr val="99CCFF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ru-RU" b="1"/>
          </a:p>
        </p:txBody>
      </p:sp>
      <p:sp>
        <p:nvSpPr>
          <p:cNvPr id="40965" name="Text Box 6"/>
          <p:cNvSpPr txBox="1">
            <a:spLocks noChangeArrowheads="1"/>
          </p:cNvSpPr>
          <p:nvPr/>
        </p:nvSpPr>
        <p:spPr bwMode="auto">
          <a:xfrm>
            <a:off x="2432720" y="68263"/>
            <a:ext cx="756084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ru-RU" sz="2000" b="1" dirty="0" smtClean="0">
                <a:solidFill>
                  <a:srgbClr val="FFFFFF"/>
                </a:solidFill>
                <a:latin typeface="Tahoma" pitchFamily="34" charset="0"/>
                <a:cs typeface="Arial" charset="0"/>
              </a:rPr>
              <a:t>Оборудование</a:t>
            </a:r>
            <a:r>
              <a:rPr lang="en-US" sz="2000" b="1" dirty="0" smtClean="0">
                <a:solidFill>
                  <a:srgbClr val="FFFFFF"/>
                </a:solidFill>
                <a:latin typeface="Tahoma" pitchFamily="34" charset="0"/>
                <a:cs typeface="Arial" charset="0"/>
              </a:rPr>
              <a:t> </a:t>
            </a:r>
            <a:r>
              <a:rPr lang="ru-RU" sz="2000" b="1" dirty="0">
                <a:solidFill>
                  <a:srgbClr val="FFFFFF"/>
                </a:solidFill>
                <a:latin typeface="Tahoma" pitchFamily="34" charset="0"/>
                <a:cs typeface="Arial" charset="0"/>
              </a:rPr>
              <a:t>роботизированного комплекса</a:t>
            </a:r>
            <a:endParaRPr lang="en-US" sz="2000" b="1" dirty="0" smtClean="0">
              <a:solidFill>
                <a:srgbClr val="FFFFFF"/>
              </a:solidFill>
              <a:latin typeface="Tahoma" pitchFamily="34" charset="0"/>
              <a:cs typeface="Arial" charset="0"/>
            </a:endParaRPr>
          </a:p>
          <a:p>
            <a:pPr>
              <a:lnSpc>
                <a:spcPct val="80000"/>
              </a:lnSpc>
            </a:pPr>
            <a:endParaRPr lang="ru-RU" sz="2000" b="1" dirty="0" smtClean="0">
              <a:solidFill>
                <a:srgbClr val="FFFFFF"/>
              </a:solidFill>
              <a:latin typeface="Tahoma" pitchFamily="34" charset="0"/>
              <a:cs typeface="Arial" charset="0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-231576" y="507449"/>
            <a:ext cx="3809405" cy="284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ru-RU"/>
            </a:defPPr>
            <a:lvl1pPr algn="ctr">
              <a:spcBef>
                <a:spcPct val="50000"/>
              </a:spcBef>
              <a:defRPr sz="1400" b="1">
                <a:solidFill>
                  <a:srgbClr val="990033"/>
                </a:solidFill>
                <a:cs typeface="Arial" charset="0"/>
              </a:defRPr>
            </a:lvl1pPr>
          </a:lstStyle>
          <a:p>
            <a:r>
              <a:rPr lang="ru-RU" sz="1200" dirty="0"/>
              <a:t>Гидроабразивная установка </a:t>
            </a:r>
            <a:r>
              <a:rPr lang="en-US" sz="1200" dirty="0"/>
              <a:t>HRX 160L </a:t>
            </a:r>
            <a:r>
              <a:rPr lang="ru-RU" sz="1200" dirty="0" smtClean="0"/>
              <a:t> </a:t>
            </a:r>
            <a:endParaRPr lang="ru-RU" sz="1200" dirty="0"/>
          </a:p>
        </p:txBody>
      </p:sp>
      <p:pic>
        <p:nvPicPr>
          <p:cNvPr id="12290" name="Picture 2" descr="C:\Users\ТМС\Desktop\Авиа_Последнее время\Октябрь_2014\картинки для презентации\мехучасток\гидроабразив\IMG_2576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61" b="3828"/>
          <a:stretch/>
        </p:blipFill>
        <p:spPr bwMode="auto">
          <a:xfrm>
            <a:off x="94300" y="792336"/>
            <a:ext cx="3000437" cy="2905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ТМС\Desktop\Авиа_Последнее время\Октябрь_2014\картинки для презентации\гидро\робот КР60\IMG_260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7829" y="792337"/>
            <a:ext cx="2317670" cy="2905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3188492" y="525085"/>
            <a:ext cx="309634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ru-RU"/>
            </a:defPPr>
            <a:lvl1pPr algn="ctr">
              <a:spcBef>
                <a:spcPct val="50000"/>
              </a:spcBef>
              <a:defRPr sz="1400" b="1">
                <a:solidFill>
                  <a:srgbClr val="990033"/>
                </a:solidFill>
                <a:cs typeface="Arial" charset="0"/>
              </a:defRPr>
            </a:lvl1pPr>
          </a:lstStyle>
          <a:p>
            <a:r>
              <a:rPr lang="ru-RU" sz="1200" dirty="0"/>
              <a:t>Промышленный робот </a:t>
            </a:r>
            <a:r>
              <a:rPr lang="en-US" sz="1200" dirty="0"/>
              <a:t>KUKA KR60</a:t>
            </a:r>
            <a:endParaRPr lang="ru-RU" sz="1200" dirty="0"/>
          </a:p>
        </p:txBody>
      </p:sp>
      <p:sp>
        <p:nvSpPr>
          <p:cNvPr id="12" name="Rectangle 5"/>
          <p:cNvSpPr txBox="1">
            <a:spLocks noGrp="1" noChangeArrowheads="1"/>
          </p:cNvSpPr>
          <p:nvPr/>
        </p:nvSpPr>
        <p:spPr bwMode="auto">
          <a:xfrm>
            <a:off x="9537700" y="9914906"/>
            <a:ext cx="287338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ctr"/>
            <a:fld id="{F925F112-FB0D-433E-84CC-A63B50051D36}" type="slidenum">
              <a:rPr lang="ru-RU" b="1">
                <a:solidFill>
                  <a:srgbClr val="2A5CAC"/>
                </a:solidFill>
              </a:rPr>
              <a:pPr algn="ctr"/>
              <a:t>3</a:t>
            </a:fld>
            <a:endParaRPr lang="ru-RU" b="1">
              <a:solidFill>
                <a:srgbClr val="2A5CAC"/>
              </a:solidFill>
            </a:endParaRPr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5353050" y="526522"/>
            <a:ext cx="544401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ru-RU"/>
            </a:defPPr>
            <a:lvl1pPr algn="ctr">
              <a:spcBef>
                <a:spcPct val="50000"/>
              </a:spcBef>
              <a:defRPr sz="1200" b="1">
                <a:solidFill>
                  <a:srgbClr val="990033"/>
                </a:solidFill>
                <a:cs typeface="Arial" charset="0"/>
              </a:defRPr>
            </a:lvl1pPr>
          </a:lstStyle>
          <a:p>
            <a:r>
              <a:rPr lang="ru-RU" dirty="0"/>
              <a:t>Многофункциональный токарный станок </a:t>
            </a:r>
            <a:endParaRPr lang="en-US" dirty="0"/>
          </a:p>
          <a:p>
            <a:r>
              <a:rPr lang="en-US" dirty="0"/>
              <a:t>Nakamura-Tome WT 100MMY – 2 </a:t>
            </a:r>
            <a:r>
              <a:rPr lang="ru-RU" dirty="0"/>
              <a:t>единицы</a:t>
            </a:r>
          </a:p>
        </p:txBody>
      </p:sp>
      <p:pic>
        <p:nvPicPr>
          <p:cNvPr id="15" name="Picture 2" descr="C:\Users\ТМС\Desktop\Авиа_Последнее время\Октябрь_2014\картинки для презентации\мехучасток\токарн стан\IMG_2553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3140" y="1138645"/>
            <a:ext cx="3412752" cy="2559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-254910" y="3812114"/>
            <a:ext cx="423227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ru-RU"/>
            </a:defPPr>
            <a:lvl1pPr algn="ctr">
              <a:spcBef>
                <a:spcPct val="50000"/>
              </a:spcBef>
              <a:defRPr sz="1200" b="1">
                <a:solidFill>
                  <a:srgbClr val="990033"/>
                </a:solidFill>
                <a:cs typeface="Arial" charset="0"/>
              </a:defRPr>
            </a:lvl1pPr>
          </a:lstStyle>
          <a:p>
            <a:r>
              <a:rPr lang="ru-RU" dirty="0"/>
              <a:t>Круглошлифовальный станок с ЧПУ</a:t>
            </a:r>
          </a:p>
          <a:p>
            <a:r>
              <a:rPr lang="en-US" dirty="0"/>
              <a:t>KELLENBERGER</a:t>
            </a:r>
            <a:r>
              <a:rPr lang="ru-RU" dirty="0"/>
              <a:t> </a:t>
            </a:r>
            <a:r>
              <a:rPr lang="en-US" dirty="0"/>
              <a:t>KEL-VITA R1</a:t>
            </a:r>
            <a:r>
              <a:rPr lang="ru-RU" dirty="0"/>
              <a:t>-2</a:t>
            </a:r>
            <a:r>
              <a:rPr lang="en-US" dirty="0"/>
              <a:t> 175/1000</a:t>
            </a:r>
            <a:r>
              <a:rPr lang="ru-RU" dirty="0"/>
              <a:t> </a:t>
            </a:r>
          </a:p>
        </p:txBody>
      </p:sp>
      <p:pic>
        <p:nvPicPr>
          <p:cNvPr id="17" name="Picture 2" descr="C:\Users\ТМС\Desktop\Авиа_Последнее время\Октябрь_2014\картинки для презентации\мехучасток\шлиф стан\IMG_2552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37"/>
          <a:stretch/>
        </p:blipFill>
        <p:spPr bwMode="auto">
          <a:xfrm>
            <a:off x="128464" y="4366112"/>
            <a:ext cx="3465528" cy="1945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3577829" y="3796726"/>
            <a:ext cx="332730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ru-RU"/>
            </a:defPPr>
            <a:lvl1pPr algn="ctr">
              <a:spcBef>
                <a:spcPct val="50000"/>
              </a:spcBef>
              <a:defRPr sz="1200" b="1">
                <a:solidFill>
                  <a:srgbClr val="990033"/>
                </a:solidFill>
                <a:cs typeface="Arial" charset="0"/>
              </a:defRPr>
            </a:lvl1pPr>
          </a:lstStyle>
          <a:p>
            <a:r>
              <a:rPr lang="ru-RU" dirty="0"/>
              <a:t>Полировальная установка </a:t>
            </a:r>
            <a:r>
              <a:rPr lang="en-US" dirty="0"/>
              <a:t>RTS-SPM-025</a:t>
            </a:r>
            <a:endParaRPr lang="ru-RU" dirty="0"/>
          </a:p>
        </p:txBody>
      </p:sp>
      <p:pic>
        <p:nvPicPr>
          <p:cNvPr id="19" name="Picture 2" descr="C:\Users\ТМС\Desktop\Авиа_Последнее время\Октябрь_2014\картинки для презентации\мехучасток\полировка\IMG_2554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08" t="4876" r="12839"/>
          <a:stretch/>
        </p:blipFill>
        <p:spPr bwMode="auto">
          <a:xfrm>
            <a:off x="3851590" y="4097685"/>
            <a:ext cx="2966762" cy="2511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 Box 6"/>
          <p:cNvSpPr txBox="1">
            <a:spLocks noChangeArrowheads="1"/>
          </p:cNvSpPr>
          <p:nvPr/>
        </p:nvSpPr>
        <p:spPr bwMode="auto">
          <a:xfrm>
            <a:off x="6818352" y="3796726"/>
            <a:ext cx="3362827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ru-RU"/>
            </a:defPPr>
            <a:lvl1pPr algn="ctr">
              <a:spcBef>
                <a:spcPct val="50000"/>
              </a:spcBef>
              <a:defRPr sz="1200" b="1">
                <a:solidFill>
                  <a:srgbClr val="990033"/>
                </a:solidFill>
                <a:cs typeface="Arial" charset="0"/>
              </a:defRPr>
            </a:lvl1pPr>
          </a:lstStyle>
          <a:p>
            <a:r>
              <a:rPr lang="ru-RU" dirty="0"/>
              <a:t>Оптическая сканирующая станция</a:t>
            </a:r>
            <a:r>
              <a:rPr lang="en-US" dirty="0"/>
              <a:t> </a:t>
            </a:r>
          </a:p>
          <a:p>
            <a:r>
              <a:rPr lang="en-US" dirty="0" err="1"/>
              <a:t>Hommel</a:t>
            </a:r>
            <a:r>
              <a:rPr lang="en-US" dirty="0"/>
              <a:t> </a:t>
            </a:r>
            <a:r>
              <a:rPr lang="en-US" dirty="0" err="1"/>
              <a:t>Etamic</a:t>
            </a:r>
            <a:r>
              <a:rPr lang="ru-RU" dirty="0"/>
              <a:t> </a:t>
            </a:r>
            <a:r>
              <a:rPr lang="en-US" dirty="0"/>
              <a:t>OPTICLINE C 305 </a:t>
            </a:r>
          </a:p>
        </p:txBody>
      </p:sp>
      <p:pic>
        <p:nvPicPr>
          <p:cNvPr id="22" name="Picture 2" descr="C:\Users\ТМС\Desktop\Авиа_Последнее время\Октябрь_2014\картинки для презентации\мехучасток\измерительная машина\IMG_2537.JP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46" t="15467" b="3466"/>
          <a:stretch/>
        </p:blipFill>
        <p:spPr bwMode="auto">
          <a:xfrm>
            <a:off x="7257256" y="4322024"/>
            <a:ext cx="1872208" cy="2262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55429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5"/>
          <p:cNvSpPr txBox="1">
            <a:spLocks noGrp="1" noChangeArrowheads="1"/>
          </p:cNvSpPr>
          <p:nvPr/>
        </p:nvSpPr>
        <p:spPr bwMode="auto">
          <a:xfrm>
            <a:off x="9537700" y="6386513"/>
            <a:ext cx="287338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ctr"/>
            <a:fld id="{F925F112-FB0D-433E-84CC-A63B50051D36}" type="slidenum">
              <a:rPr lang="ru-RU" b="1">
                <a:solidFill>
                  <a:srgbClr val="2A5CAC"/>
                </a:solidFill>
              </a:rPr>
              <a:pPr algn="ctr"/>
              <a:t>4</a:t>
            </a:fld>
            <a:endParaRPr lang="ru-RU" b="1">
              <a:solidFill>
                <a:srgbClr val="2A5CAC"/>
              </a:solidFill>
            </a:endParaRPr>
          </a:p>
        </p:txBody>
      </p:sp>
      <p:sp>
        <p:nvSpPr>
          <p:cNvPr id="40962" name="Rectangle 483"/>
          <p:cNvSpPr>
            <a:spLocks noChangeArrowheads="1"/>
          </p:cNvSpPr>
          <p:nvPr/>
        </p:nvSpPr>
        <p:spPr bwMode="auto">
          <a:xfrm>
            <a:off x="0" y="549275"/>
            <a:ext cx="1135063" cy="6178550"/>
          </a:xfrm>
          <a:prstGeom prst="rect">
            <a:avLst/>
          </a:prstGeom>
          <a:gradFill rotWithShape="1">
            <a:gsLst>
              <a:gs pos="0">
                <a:srgbClr val="99CCFF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ru-RU" b="1"/>
          </a:p>
        </p:txBody>
      </p:sp>
      <p:sp>
        <p:nvSpPr>
          <p:cNvPr id="40963" name="Text Box 6"/>
          <p:cNvSpPr txBox="1">
            <a:spLocks noChangeArrowheads="1"/>
          </p:cNvSpPr>
          <p:nvPr/>
        </p:nvSpPr>
        <p:spPr bwMode="auto">
          <a:xfrm>
            <a:off x="667856" y="525851"/>
            <a:ext cx="280831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ru-RU"/>
            </a:defPPr>
            <a:lvl1pPr algn="ctr">
              <a:spcBef>
                <a:spcPct val="50000"/>
              </a:spcBef>
              <a:defRPr sz="1200" b="1">
                <a:solidFill>
                  <a:srgbClr val="990033"/>
                </a:solidFill>
                <a:cs typeface="Arial" charset="0"/>
              </a:defRPr>
            </a:lvl1pPr>
          </a:lstStyle>
          <a:p>
            <a:r>
              <a:rPr lang="ru-RU" dirty="0"/>
              <a:t>Вакуумная печь </a:t>
            </a:r>
            <a:r>
              <a:rPr lang="en-US" dirty="0"/>
              <a:t>BMI B83cT</a:t>
            </a:r>
          </a:p>
        </p:txBody>
      </p:sp>
      <p:sp>
        <p:nvSpPr>
          <p:cNvPr id="40965" name="Text Box 6"/>
          <p:cNvSpPr txBox="1">
            <a:spLocks noChangeArrowheads="1"/>
          </p:cNvSpPr>
          <p:nvPr/>
        </p:nvSpPr>
        <p:spPr bwMode="auto">
          <a:xfrm>
            <a:off x="2194729" y="68263"/>
            <a:ext cx="833525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ru-RU" sz="2000" b="1" dirty="0" smtClean="0">
                <a:solidFill>
                  <a:srgbClr val="FFFFFF"/>
                </a:solidFill>
                <a:latin typeface="Tahoma" pitchFamily="34" charset="0"/>
                <a:cs typeface="Arial" charset="0"/>
              </a:rPr>
              <a:t>Основное </a:t>
            </a:r>
            <a:r>
              <a:rPr lang="ru-RU" sz="2000" b="1" dirty="0">
                <a:solidFill>
                  <a:srgbClr val="FFFFFF"/>
                </a:solidFill>
                <a:latin typeface="Tahoma" pitchFamily="34" charset="0"/>
                <a:cs typeface="Arial" charset="0"/>
              </a:rPr>
              <a:t>оборудование роботизированного комплекса</a:t>
            </a:r>
            <a:endParaRPr lang="ru-RU" sz="2000" b="1" dirty="0" smtClean="0">
              <a:solidFill>
                <a:srgbClr val="FFFFFF"/>
              </a:solidFill>
              <a:latin typeface="Tahoma" pitchFamily="34" charset="0"/>
              <a:cs typeface="Arial" charset="0"/>
            </a:endParaRPr>
          </a:p>
        </p:txBody>
      </p:sp>
      <p:pic>
        <p:nvPicPr>
          <p:cNvPr id="6146" name="Picture 2" descr="C:\Users\ТМС\Desktop\Авиа_Последнее время\Октябрь_2014\картинки для презентации\мехучасток\вакуумная печь\IMG_253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739" y="801734"/>
            <a:ext cx="4720370" cy="354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58350" y="4286704"/>
            <a:ext cx="223224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ru-RU"/>
            </a:defPPr>
            <a:lvl1pPr algn="ctr">
              <a:spcBef>
                <a:spcPct val="50000"/>
              </a:spcBef>
              <a:defRPr sz="1200" b="1">
                <a:solidFill>
                  <a:srgbClr val="990033"/>
                </a:solidFill>
                <a:cs typeface="Arial" charset="0"/>
              </a:defRPr>
            </a:lvl1pPr>
          </a:lstStyle>
          <a:p>
            <a:r>
              <a:rPr lang="ru-RU" dirty="0" err="1"/>
              <a:t>Каплеструйный</a:t>
            </a:r>
            <a:r>
              <a:rPr lang="ru-RU" dirty="0"/>
              <a:t> принтер </a:t>
            </a:r>
            <a:r>
              <a:rPr lang="en-US" dirty="0"/>
              <a:t>EBS-6200</a:t>
            </a:r>
          </a:p>
        </p:txBody>
      </p:sp>
      <p:pic>
        <p:nvPicPr>
          <p:cNvPr id="8" name="Picture 2" descr="C:\Users\ТМС\Desktop\Авиа_Последнее время\Октябрь_2014\картинки для презентации\мехучасток\Каплеструйный принтер\IMG_2559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0" r="13080"/>
          <a:stretch/>
        </p:blipFill>
        <p:spPr bwMode="auto">
          <a:xfrm>
            <a:off x="545816" y="4769162"/>
            <a:ext cx="1657318" cy="1828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 descr="HTR_PH_23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721620" y="4550695"/>
            <a:ext cx="1527614" cy="2036818"/>
          </a:xfrm>
          <a:prstGeom prst="rect">
            <a:avLst/>
          </a:prstGeom>
        </p:spPr>
      </p:pic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2594406" y="4273696"/>
            <a:ext cx="221457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ru-RU"/>
            </a:defPPr>
            <a:lvl1pPr algn="ctr">
              <a:spcBef>
                <a:spcPct val="50000"/>
              </a:spcBef>
              <a:defRPr sz="1200" b="1">
                <a:solidFill>
                  <a:srgbClr val="990033"/>
                </a:solidFill>
                <a:cs typeface="Arial" charset="0"/>
              </a:defRPr>
            </a:lvl1pPr>
          </a:lstStyle>
          <a:p>
            <a:r>
              <a:rPr lang="ru-RU" dirty="0" err="1"/>
              <a:t>Децентрализатор</a:t>
            </a:r>
            <a:r>
              <a:rPr lang="ru-RU" dirty="0"/>
              <a:t> </a:t>
            </a: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5072857" y="549275"/>
            <a:ext cx="460851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ru-RU"/>
            </a:defPPr>
            <a:lvl1pPr algn="ctr">
              <a:spcBef>
                <a:spcPct val="50000"/>
              </a:spcBef>
              <a:defRPr sz="1200" b="1">
                <a:solidFill>
                  <a:srgbClr val="990033"/>
                </a:solidFill>
                <a:cs typeface="Arial" charset="0"/>
              </a:defRPr>
            </a:lvl1pPr>
          </a:lstStyle>
          <a:p>
            <a:r>
              <a:rPr lang="ru-RU" dirty="0">
                <a:solidFill>
                  <a:srgbClr val="00B0F0"/>
                </a:solidFill>
              </a:rPr>
              <a:t>Оснащение промышленного робота </a:t>
            </a:r>
            <a:r>
              <a:rPr lang="en-US" dirty="0">
                <a:solidFill>
                  <a:srgbClr val="00B0F0"/>
                </a:solidFill>
              </a:rPr>
              <a:t>KUKA</a:t>
            </a:r>
            <a:r>
              <a:rPr lang="ru-RU" dirty="0">
                <a:solidFill>
                  <a:srgbClr val="00B0F0"/>
                </a:solidFill>
              </a:rPr>
              <a:t> </a:t>
            </a:r>
            <a:r>
              <a:rPr lang="en-US" dirty="0">
                <a:solidFill>
                  <a:srgbClr val="00B0F0"/>
                </a:solidFill>
              </a:rPr>
              <a:t>KR16</a:t>
            </a:r>
            <a:endParaRPr lang="ru-RU" dirty="0">
              <a:solidFill>
                <a:srgbClr val="00B0F0"/>
              </a:solidFill>
            </a:endParaRPr>
          </a:p>
        </p:txBody>
      </p:sp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5334088" y="871239"/>
            <a:ext cx="328614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ru-RU"/>
            </a:defPPr>
            <a:lvl1pPr algn="ctr">
              <a:spcBef>
                <a:spcPct val="50000"/>
              </a:spcBef>
              <a:defRPr sz="1200" b="1">
                <a:solidFill>
                  <a:srgbClr val="990033"/>
                </a:solidFill>
                <a:cs typeface="Arial" charset="0"/>
              </a:defRPr>
            </a:lvl1pPr>
          </a:lstStyle>
          <a:p>
            <a:r>
              <a:rPr lang="ru-RU" dirty="0"/>
              <a:t>Трек Робота </a:t>
            </a:r>
            <a:r>
              <a:rPr lang="en-US" dirty="0"/>
              <a:t>KR16 </a:t>
            </a:r>
            <a:endParaRPr lang="ru-RU" dirty="0"/>
          </a:p>
        </p:txBody>
      </p:sp>
      <p:pic>
        <p:nvPicPr>
          <p:cNvPr id="19" name="Рисунок 18" descr="222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540845" y="1148238"/>
            <a:ext cx="3527747" cy="2584182"/>
          </a:xfrm>
          <a:prstGeom prst="rect">
            <a:avLst/>
          </a:prstGeom>
        </p:spPr>
      </p:pic>
      <p:pic>
        <p:nvPicPr>
          <p:cNvPr id="20" name="Рисунок 19" descr="МагазинKR-60+7cхватов.jpg"/>
          <p:cNvPicPr>
            <a:picLocks noChangeAspect="1"/>
          </p:cNvPicPr>
          <p:nvPr/>
        </p:nvPicPr>
        <p:blipFill rotWithShape="1">
          <a:blip r:embed="rId6" cstate="print"/>
          <a:srcRect l="4881" t="3828" r="7941" b="3938"/>
          <a:stretch/>
        </p:blipFill>
        <p:spPr>
          <a:xfrm>
            <a:off x="6977162" y="3732420"/>
            <a:ext cx="2473237" cy="2897503"/>
          </a:xfrm>
          <a:prstGeom prst="rect">
            <a:avLst/>
          </a:prstGeom>
        </p:spPr>
      </p:pic>
      <p:sp>
        <p:nvSpPr>
          <p:cNvPr id="23" name="Text Box 6"/>
          <p:cNvSpPr txBox="1">
            <a:spLocks noChangeArrowheads="1"/>
          </p:cNvSpPr>
          <p:nvPr/>
        </p:nvSpPr>
        <p:spPr bwMode="auto">
          <a:xfrm>
            <a:off x="7304719" y="3327792"/>
            <a:ext cx="221457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ru-RU"/>
            </a:defPPr>
            <a:lvl1pPr algn="ctr">
              <a:spcBef>
                <a:spcPct val="50000"/>
              </a:spcBef>
              <a:defRPr sz="1200" b="1">
                <a:solidFill>
                  <a:srgbClr val="990033"/>
                </a:solidFill>
                <a:cs typeface="Arial" charset="0"/>
              </a:defRPr>
            </a:lvl1pPr>
          </a:lstStyle>
          <a:p>
            <a:r>
              <a:rPr lang="ru-RU" dirty="0"/>
              <a:t>Магазин захватов </a:t>
            </a:r>
          </a:p>
        </p:txBody>
      </p:sp>
      <p:sp>
        <p:nvSpPr>
          <p:cNvPr id="2" name="Прямоугольник 1"/>
          <p:cNvSpPr/>
          <p:nvPr/>
        </p:nvSpPr>
        <p:spPr bwMode="auto">
          <a:xfrm>
            <a:off x="5334088" y="656997"/>
            <a:ext cx="55694" cy="589558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5"/>
          <p:cNvSpPr txBox="1">
            <a:spLocks noGrp="1" noChangeArrowheads="1"/>
          </p:cNvSpPr>
          <p:nvPr/>
        </p:nvSpPr>
        <p:spPr bwMode="auto">
          <a:xfrm>
            <a:off x="9537700" y="6386513"/>
            <a:ext cx="287338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ctr"/>
            <a:fld id="{EDE35F69-09B7-440A-B77E-C8D5F10E02BB}" type="slidenum">
              <a:rPr lang="ru-RU" b="1">
                <a:solidFill>
                  <a:srgbClr val="2A5CAC"/>
                </a:solidFill>
              </a:rPr>
              <a:pPr algn="ctr"/>
              <a:t>5</a:t>
            </a:fld>
            <a:endParaRPr lang="ru-RU" b="1">
              <a:solidFill>
                <a:srgbClr val="2A5CAC"/>
              </a:solidFill>
            </a:endParaRPr>
          </a:p>
        </p:txBody>
      </p:sp>
      <p:sp>
        <p:nvSpPr>
          <p:cNvPr id="35842" name="Rectangle 483"/>
          <p:cNvSpPr>
            <a:spLocks noChangeArrowheads="1"/>
          </p:cNvSpPr>
          <p:nvPr/>
        </p:nvSpPr>
        <p:spPr bwMode="auto">
          <a:xfrm>
            <a:off x="0" y="549275"/>
            <a:ext cx="1135063" cy="6178550"/>
          </a:xfrm>
          <a:prstGeom prst="rect">
            <a:avLst/>
          </a:prstGeom>
          <a:gradFill rotWithShape="1">
            <a:gsLst>
              <a:gs pos="0">
                <a:srgbClr val="99CCFF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ru-RU" b="1"/>
          </a:p>
        </p:txBody>
      </p:sp>
      <p:sp>
        <p:nvSpPr>
          <p:cNvPr id="35844" name="Text Box 6"/>
          <p:cNvSpPr txBox="1">
            <a:spLocks noChangeArrowheads="1"/>
          </p:cNvSpPr>
          <p:nvPr/>
        </p:nvSpPr>
        <p:spPr bwMode="auto">
          <a:xfrm>
            <a:off x="3008313" y="115888"/>
            <a:ext cx="64373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ru-RU" sz="2000" b="1" dirty="0">
                <a:solidFill>
                  <a:srgbClr val="FFFFFF"/>
                </a:solidFill>
                <a:latin typeface="Tahoma" pitchFamily="34" charset="0"/>
                <a:cs typeface="Arial" charset="0"/>
              </a:rPr>
              <a:t>Программное обеспечение РТК</a:t>
            </a:r>
            <a:endParaRPr lang="ru-RU" sz="2000" dirty="0">
              <a:solidFill>
                <a:srgbClr val="FFFFFF"/>
              </a:solidFill>
              <a:latin typeface="Tahoma" pitchFamily="34" charset="0"/>
              <a:cs typeface="Arial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5348" y="1071546"/>
            <a:ext cx="1474385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09662" y="2071678"/>
            <a:ext cx="928694" cy="1000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66786" y="4071942"/>
            <a:ext cx="1627875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23910" y="3214686"/>
            <a:ext cx="1899603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095348" y="5000636"/>
            <a:ext cx="1857387" cy="47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2666984" y="1357298"/>
            <a:ext cx="22145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- Siemens NX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09794" y="2357430"/>
            <a:ext cx="25003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Creo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Elements/Pro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52736" y="3357562"/>
            <a:ext cx="25003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PartMaker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809860" y="4214818"/>
            <a:ext cx="25003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Famos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24174" y="5072074"/>
            <a:ext cx="25003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- Turbo Optic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238752" y="2786058"/>
            <a:ext cx="571504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3" name="Picture 9" descr="C:\Users\Администратор.dell-nb01\Desktop\Kel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238753" y="1214423"/>
            <a:ext cx="586347" cy="571503"/>
          </a:xfrm>
          <a:prstGeom prst="rect">
            <a:avLst/>
          </a:prstGeom>
          <a:noFill/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595414" y="5643578"/>
            <a:ext cx="928694" cy="67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TextBox 20"/>
          <p:cNvSpPr txBox="1"/>
          <p:nvPr/>
        </p:nvSpPr>
        <p:spPr>
          <a:xfrm>
            <a:off x="2595546" y="5857892"/>
            <a:ext cx="25003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Zenon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238752" y="2000240"/>
            <a:ext cx="535245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5310190" y="5715016"/>
            <a:ext cx="589504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" name="TextBox 23"/>
          <p:cNvSpPr txBox="1"/>
          <p:nvPr/>
        </p:nvSpPr>
        <p:spPr>
          <a:xfrm>
            <a:off x="6024570" y="1357298"/>
            <a:ext cx="25003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KelAssist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024570" y="2071678"/>
            <a:ext cx="25003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- KUKA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Sim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Pro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024570" y="2857496"/>
            <a:ext cx="25003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KUKAWorkVisual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096008" y="5786454"/>
            <a:ext cx="3809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- Postprocessor Nakamura-Tome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310190" y="3714752"/>
            <a:ext cx="500066" cy="501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1" name="Text Box 6"/>
          <p:cNvSpPr txBox="1">
            <a:spLocks noChangeArrowheads="1"/>
          </p:cNvSpPr>
          <p:nvPr/>
        </p:nvSpPr>
        <p:spPr bwMode="auto">
          <a:xfrm>
            <a:off x="666720" y="535494"/>
            <a:ext cx="869165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2000" b="1" dirty="0" smtClean="0">
                <a:solidFill>
                  <a:srgbClr val="990033"/>
                </a:solidFill>
                <a:cs typeface="Arial" charset="0"/>
              </a:rPr>
              <a:t>Используемые программные продукты</a:t>
            </a:r>
            <a:endParaRPr lang="ru-RU" sz="2000" b="1" dirty="0">
              <a:solidFill>
                <a:srgbClr val="990033"/>
              </a:solidFill>
              <a:cs typeface="Arial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024570" y="3714752"/>
            <a:ext cx="25003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Simatic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Step 7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96008" y="4500570"/>
            <a:ext cx="25003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TIA Portal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39" name="Picture 15" descr="C:\Users\Администратор.dell-nb01\Desktop\TIA.png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5310190" y="4429132"/>
            <a:ext cx="500066" cy="510706"/>
          </a:xfrm>
          <a:prstGeom prst="rect">
            <a:avLst/>
          </a:prstGeom>
          <a:noFill/>
        </p:spPr>
      </p:pic>
      <p:pic>
        <p:nvPicPr>
          <p:cNvPr id="30" name="Рисунок 29"/>
          <p:cNvPicPr/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0190" y="5143512"/>
            <a:ext cx="571504" cy="500066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TextBox 33"/>
          <p:cNvSpPr txBox="1"/>
          <p:nvPr/>
        </p:nvSpPr>
        <p:spPr>
          <a:xfrm>
            <a:off x="6096008" y="5143512"/>
            <a:ext cx="25003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Solver Application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737821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Оформление по умолчанию">
  <a:themeElements>
    <a:clrScheme name="2_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2_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Специальное оформление">
  <a:themeElements>
    <a:clrScheme name="1_Специальное оформление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Специальное оформление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1_Специальное оформление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Специальное оформление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Специальное оформление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Специальное оформление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Специальное оформление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Специальное оформление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Специальное оформление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Специальное оформление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Специальное оформление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Специальное оформление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Специальное оформление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Специальное оформление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64498</TotalTime>
  <Words>295</Words>
  <Application>Microsoft Office PowerPoint</Application>
  <PresentationFormat>Лист A4 (210x297 мм)</PresentationFormat>
  <Paragraphs>61</Paragraphs>
  <Slides>5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5</vt:i4>
      </vt:variant>
    </vt:vector>
  </HeadingPairs>
  <TitlesOfParts>
    <vt:vector size="7" baseType="lpstr">
      <vt:lpstr>2_Оформление по умолчанию</vt:lpstr>
      <vt:lpstr>1_Специальное оформление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Solver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РТК</dc:title>
  <dc:creator>Морозов А.В.</dc:creator>
  <cp:lastModifiedBy>Evgeniya Putintseva</cp:lastModifiedBy>
  <cp:revision>3119</cp:revision>
  <dcterms:created xsi:type="dcterms:W3CDTF">2004-04-29T13:32:28Z</dcterms:created>
  <dcterms:modified xsi:type="dcterms:W3CDTF">2018-05-29T09:53:49Z</dcterms:modified>
</cp:coreProperties>
</file>