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51" r:id="rId2"/>
    <p:sldMasterId id="2147483652" r:id="rId3"/>
    <p:sldMasterId id="2147483653" r:id="rId4"/>
  </p:sldMasterIdLst>
  <p:notesMasterIdLst>
    <p:notesMasterId r:id="rId8"/>
  </p:notesMasterIdLst>
  <p:sldIdLst>
    <p:sldId id="778" r:id="rId5"/>
    <p:sldId id="1092" r:id="rId6"/>
    <p:sldId id="1371" r:id="rId7"/>
  </p:sldIdLst>
  <p:sldSz cx="9906000" cy="6858000" type="A4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0000"/>
    <a:srgbClr val="CC99FF"/>
    <a:srgbClr val="6666FF"/>
    <a:srgbClr val="66FFCC"/>
    <a:srgbClr val="517FB7"/>
    <a:srgbClr val="EAEAEA"/>
    <a:srgbClr val="CCCCFF"/>
    <a:srgbClr val="FFFF00"/>
    <a:srgbClr val="9EC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3" autoAdjust="0"/>
    <p:restoredTop sz="96132" autoAdjust="0"/>
  </p:normalViewPr>
  <p:slideViewPr>
    <p:cSldViewPr>
      <p:cViewPr>
        <p:scale>
          <a:sx n="125" d="100"/>
          <a:sy n="125" d="100"/>
        </p:scale>
        <p:origin x="3234" y="-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1394"/>
    </p:cViewPr>
  </p:sorterViewPr>
  <p:notesViewPr>
    <p:cSldViewPr>
      <p:cViewPr varScale="1">
        <p:scale>
          <a:sx n="63" d="100"/>
          <a:sy n="63" d="100"/>
        </p:scale>
        <p:origin x="-2184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l" defTabSz="929999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29999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2950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l" defTabSz="929999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29999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0404D99-6C2A-44DF-AA3A-FF485841C2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2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27E34-0EDD-4F4D-B700-E1A2833999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B4CF8-D907-40FC-93DF-36350168FF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EC63B-157D-4816-A7D2-BCEE148951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1F23-EFB2-4C18-B44A-E9F9C2F7AB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0B342-4325-4A44-8265-B5E5A8F986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23222-C418-4D80-9969-33CCDF7A98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4874B-2B29-4F5E-8B24-A07C3A6F30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17F62-CC32-41B8-859B-38CBC2D91E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9B077-85B4-4B49-A01E-0FBBA4ECCC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0836A-EB52-4430-8CDD-DE5201EDF6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DA823-2A4D-4316-AD01-A4AF350FD5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55374-E49E-4F42-92DB-C1A7708B6B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B41A4-EF3F-4153-B8DE-7DCF9D0C23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25E11-B828-4A2A-9037-D27EB411E7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03B96-6899-4872-9FED-C0874FEBE6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E7F03-827E-4A19-94F7-3635B4BD1A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D9681-CA6D-4893-9AA2-0A5F788C71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248B5-B6EA-4150-B8B5-B3D4AF5A6C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07B1F-73B4-48CE-B30A-EB4922BB38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1D553-F063-4D1E-B64E-0728A17120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F1356-3748-40A0-9BF1-21C61E4CAC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60DA3-7BB3-4C81-B03F-84B1CFC0DC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F5A5-ACA9-4796-8AEF-536E93F394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81747-76E8-4350-B140-869521F129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67C05-6602-4CFB-B6D9-45514CC7C8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9EF7A-6036-478D-8F7A-0E042AA63B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1A302-7AAA-45BF-9A72-FA71441552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8349D-5651-4EDE-B941-EC011B06B7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932F9-4571-4C26-A68D-DF262467BD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91343-5233-447C-9040-BA6DF1DC1E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55A98-435E-42A9-9D9E-39E9A62741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5AAFC-983F-4E68-B30B-FB9018EB42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7BFE5-F23C-4ED6-8FAA-9849A98B8E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8FA05-0212-4732-BA9B-E136F3BF40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9EBCC-854F-4273-BE7F-A758523948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92A64-00A3-4E6B-A9D2-D27E476B44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B0101-0B55-44BE-BAC3-90AF437014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800D4-E965-489D-9BEC-A795B1F8B1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CFD50-19F8-48EF-8457-EBD5A519AF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D1C6D-4031-402A-8DC5-9C9C1E3291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CF2AA-53F3-4349-99A9-0FC02330FE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9B869-F5FF-48DD-AE40-8066728CE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9C082-FAAF-4692-8E01-7E81FA1103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0C386-0F31-4F69-9FB5-C598FE3AD5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2F891-E77B-400D-B863-C7039A51CA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4C605-062E-4DE9-B57C-57C751D40F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подклад 2"/>
          <p:cNvPicPr>
            <a:picLocks noChangeAspect="1" noChangeArrowheads="1"/>
          </p:cNvPicPr>
          <p:nvPr/>
        </p:nvPicPr>
        <p:blipFill>
          <a:blip r:embed="rId13">
            <a:lum bright="8000" contrast="-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906000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5" descr="ГОЛОВА  и ПИРАМИДА"/>
          <p:cNvPicPr>
            <a:picLocks noChangeAspect="1" noChangeArrowheads="1"/>
          </p:cNvPicPr>
          <p:nvPr/>
        </p:nvPicPr>
        <p:blipFill>
          <a:blip r:embed="rId14" cstate="print">
            <a:lum bright="30000" contrast="-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53"/>
          <a:stretch>
            <a:fillRect/>
          </a:stretch>
        </p:blipFill>
        <p:spPr bwMode="auto">
          <a:xfrm>
            <a:off x="9045575" y="38100"/>
            <a:ext cx="7334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3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1988" y="6635750"/>
            <a:ext cx="2873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1BAA53E-5049-4EC1-8407-D3F5453BB4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rot="5400000">
            <a:off x="4812506" y="1769269"/>
            <a:ext cx="207963" cy="9864725"/>
          </a:xfrm>
          <a:prstGeom prst="rect">
            <a:avLst/>
          </a:prstGeom>
          <a:solidFill>
            <a:srgbClr val="D3EAFD">
              <a:alpha val="59999"/>
            </a:srgbClr>
          </a:solidFill>
          <a:ln w="9525">
            <a:noFill/>
            <a:miter lim="800000"/>
            <a:headEnd/>
            <a:tailEnd/>
          </a:ln>
          <a:effectLst>
            <a:outerShdw dist="63500" dir="3187806" algn="ctr" rotWithShape="0">
              <a:srgbClr val="274C9D"/>
            </a:outerShdw>
          </a:effectLst>
        </p:spPr>
        <p:txBody>
          <a:bodyPr rot="10800000" vert="eaVert" wrap="none" anchor="ctr"/>
          <a:lstStyle/>
          <a:p>
            <a:pPr algn="ctr">
              <a:defRPr/>
            </a:pPr>
            <a:endParaRPr lang="ru-RU">
              <a:latin typeface="Arial" pitchFamily="34" charset="0"/>
              <a:cs typeface="+mn-cs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4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6988"/>
            <a:ext cx="9937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 descr="Солвер прозр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84138"/>
            <a:ext cx="1614488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36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1988" y="6400800"/>
            <a:ext cx="2873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2A5CAC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C64A6F66-5DD5-4AAD-AB30-B8A25CE426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4" r:id="rId3"/>
    <p:sldLayoutId id="2147483673" r:id="rId4"/>
    <p:sldLayoutId id="2147483672" r:id="rId5"/>
    <p:sldLayoutId id="2147483671" r:id="rId6"/>
    <p:sldLayoutId id="2147483670" r:id="rId7"/>
    <p:sldLayoutId id="2147483669" r:id="rId8"/>
    <p:sldLayoutId id="2147483668" r:id="rId9"/>
    <p:sldLayoutId id="2147483667" r:id="rId10"/>
    <p:sldLayoutId id="2147483666" r:id="rId11"/>
    <p:sldLayoutId id="214748366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pic>
        <p:nvPicPr>
          <p:cNvPr id="26628" name="Picture 4" descr="подклад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 descr="ГОЛОВА  и ПИРАМИДА"/>
          <p:cNvPicPr>
            <a:picLocks noChangeAspect="1" noChangeArrowheads="1"/>
          </p:cNvPicPr>
          <p:nvPr/>
        </p:nvPicPr>
        <p:blipFill>
          <a:blip r:embed="rId15" cstate="print">
            <a:lum bright="30000" contrast="-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53"/>
          <a:stretch>
            <a:fillRect/>
          </a:stretch>
        </p:blipFill>
        <p:spPr bwMode="auto">
          <a:xfrm>
            <a:off x="9045575" y="38100"/>
            <a:ext cx="7334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5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1988" y="6545263"/>
            <a:ext cx="2873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C09208A6-99D4-4084-B5F2-DC8BB20D9F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6" r:id="rId3"/>
    <p:sldLayoutId id="2147483685" r:id="rId4"/>
    <p:sldLayoutId id="2147483684" r:id="rId5"/>
    <p:sldLayoutId id="2147483683" r:id="rId6"/>
    <p:sldLayoutId id="2147483682" r:id="rId7"/>
    <p:sldLayoutId id="2147483681" r:id="rId8"/>
    <p:sldLayoutId id="2147483680" r:id="rId9"/>
    <p:sldLayoutId id="2147483679" r:id="rId10"/>
    <p:sldLayoutId id="2147483678" r:id="rId11"/>
    <p:sldLayoutId id="214748367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 rot="5400000">
            <a:off x="4812506" y="1769269"/>
            <a:ext cx="207963" cy="9864725"/>
          </a:xfrm>
          <a:prstGeom prst="rect">
            <a:avLst/>
          </a:prstGeom>
          <a:solidFill>
            <a:srgbClr val="D3EAFD">
              <a:alpha val="59999"/>
            </a:srgbClr>
          </a:solidFill>
          <a:ln w="9525">
            <a:noFill/>
            <a:miter lim="800000"/>
            <a:headEnd/>
            <a:tailEnd/>
          </a:ln>
          <a:effectLst>
            <a:outerShdw dist="63500" dir="3187806" algn="ctr" rotWithShape="0">
              <a:srgbClr val="274C9D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ru-RU">
              <a:latin typeface="Arial" pitchFamily="34" charset="0"/>
              <a:cs typeface="+mn-cs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13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6988"/>
            <a:ext cx="9937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 descr="Солвер прозр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84138"/>
            <a:ext cx="1614488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44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1988" y="6400800"/>
            <a:ext cx="287337" cy="1968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2A5CAC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C263E391-6C42-4E1F-92A9-F8594D1E8C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692" r:id="rId8"/>
    <p:sldLayoutId id="2147483691" r:id="rId9"/>
    <p:sldLayoutId id="2147483690" r:id="rId10"/>
    <p:sldLayoutId id="214748368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2" descr="1-слайд-копи-2010-4"/>
          <p:cNvPicPr>
            <a:picLocks noChangeAspect="1" noChangeArrowheads="1"/>
          </p:cNvPicPr>
          <p:nvPr/>
        </p:nvPicPr>
        <p:blipFill>
          <a:blip r:embed="rId2">
            <a:lum bright="-1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-20638"/>
            <a:ext cx="9928225" cy="693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15292" y="1964974"/>
            <a:ext cx="9688512" cy="233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accent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ru-RU" sz="2600" dirty="0" smtClean="0">
                <a:solidFill>
                  <a:schemeClr val="bg1"/>
                </a:solidFill>
                <a:latin typeface="Arial" pitchFamily="34" charset="0"/>
              </a:rPr>
              <a:t>«КОНЦЕРН </a:t>
            </a:r>
            <a:r>
              <a:rPr lang="ru-RU" sz="2600" dirty="0" smtClean="0">
                <a:solidFill>
                  <a:schemeClr val="bg1"/>
                </a:solidFill>
                <a:latin typeface="Arial" pitchFamily="34" charset="0"/>
              </a:rPr>
              <a:t>РАДИОЭЛЕКТРОННЫЕ </a:t>
            </a:r>
            <a:endParaRPr lang="en-US" sz="26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lnSpc>
                <a:spcPct val="140000"/>
              </a:lnSpc>
              <a:defRPr/>
            </a:pPr>
            <a:r>
              <a:rPr lang="ru-RU" sz="2600" dirty="0" smtClean="0">
                <a:solidFill>
                  <a:schemeClr val="bg1"/>
                </a:solidFill>
                <a:latin typeface="Arial" pitchFamily="34" charset="0"/>
              </a:rPr>
              <a:t>ТЕХНОЛОГИИ»</a:t>
            </a:r>
            <a:endParaRPr lang="en-US" sz="26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lnSpc>
                <a:spcPct val="140000"/>
              </a:lnSpc>
              <a:defRPr/>
            </a:pPr>
            <a:endParaRPr lang="en-US" sz="2600" dirty="0" smtClean="0">
              <a:solidFill>
                <a:schemeClr val="bg1"/>
              </a:solidFill>
              <a:latin typeface="Arial" pitchFamily="34" charset="0"/>
              <a:cs typeface="+mn-cs"/>
            </a:endParaRPr>
          </a:p>
          <a:p>
            <a:pPr algn="ctr">
              <a:lnSpc>
                <a:spcPct val="140000"/>
              </a:lnSpc>
              <a:defRPr/>
            </a:pPr>
            <a:r>
              <a:rPr lang="ru-RU" sz="2600" dirty="0" smtClean="0">
                <a:solidFill>
                  <a:schemeClr val="bg1"/>
                </a:solidFill>
                <a:latin typeface="Arial" pitchFamily="34" charset="0"/>
                <a:cs typeface="+mn-cs"/>
              </a:rPr>
              <a:t>Технологический аудит</a:t>
            </a:r>
            <a:endParaRPr lang="ru-RU" sz="2600" dirty="0">
              <a:solidFill>
                <a:schemeClr val="bg1"/>
              </a:solidFill>
              <a:latin typeface="Arial" pitchFamily="34" charset="0"/>
              <a:cs typeface="+mn-cs"/>
            </a:endParaRPr>
          </a:p>
        </p:txBody>
      </p:sp>
      <p:pic>
        <p:nvPicPr>
          <p:cNvPr id="53252" name="Picture 14" descr="Солвер проз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31763"/>
            <a:ext cx="1920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56456" y="692696"/>
            <a:ext cx="2664296" cy="4536504"/>
          </a:xfrm>
          <a:prstGeom prst="roundRect">
            <a:avLst/>
          </a:prstGeom>
          <a:solidFill>
            <a:schemeClr val="bg1">
              <a:lumMod val="85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02F97789-2265-4285-A066-6D36B8414B4F}" type="slidenum">
              <a:rPr lang="ru-RU"/>
              <a:pPr>
                <a:defRPr/>
              </a:pPr>
              <a:t>2</a:t>
            </a:fld>
            <a:endParaRPr lang="ru-RU"/>
          </a:p>
        </p:txBody>
      </p:sp>
      <p:sp>
        <p:nvSpPr>
          <p:cNvPr id="14" name="Rectangle 5"/>
          <p:cNvSpPr txBox="1">
            <a:spLocks noGrp="1" noChangeArrowheads="1"/>
          </p:cNvSpPr>
          <p:nvPr/>
        </p:nvSpPr>
        <p:spPr bwMode="auto">
          <a:xfrm>
            <a:off x="9551988" y="6400800"/>
            <a:ext cx="287337" cy="196850"/>
          </a:xfrm>
          <a:prstGeom prst="rect">
            <a:avLst/>
          </a:prstGeom>
          <a:noFill/>
          <a:extLst/>
        </p:spPr>
        <p:txBody>
          <a:bodyPr lIns="0" rIns="0" anchor="ctr"/>
          <a:lstStyle/>
          <a:p>
            <a:pPr algn="ctr">
              <a:defRPr/>
            </a:pPr>
            <a:fld id="{D96C62C0-9FB5-4381-BBF2-163FF2131F95}" type="slidenum">
              <a:rPr lang="ru-RU" sz="1000">
                <a:solidFill>
                  <a:srgbClr val="2A5CAC"/>
                </a:solidFill>
                <a:latin typeface="Arial" pitchFamily="34" charset="0"/>
                <a:cs typeface="+mn-cs"/>
              </a:rPr>
              <a:pPr algn="ctr">
                <a:defRPr/>
              </a:pPr>
              <a:t>2</a:t>
            </a:fld>
            <a:endParaRPr lang="ru-RU" sz="1000">
              <a:solidFill>
                <a:srgbClr val="2A5CAC"/>
              </a:solidFill>
              <a:latin typeface="Arial" pitchFamily="34" charset="0"/>
              <a:cs typeface="+mn-cs"/>
            </a:endParaRPr>
          </a:p>
        </p:txBody>
      </p:sp>
      <p:sp>
        <p:nvSpPr>
          <p:cNvPr id="65538" name="Rectangle 5"/>
          <p:cNvSpPr txBox="1">
            <a:spLocks noGrp="1" noChangeArrowheads="1"/>
          </p:cNvSpPr>
          <p:nvPr/>
        </p:nvSpPr>
        <p:spPr bwMode="auto">
          <a:xfrm>
            <a:off x="9551988" y="6400800"/>
            <a:ext cx="2873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/>
            <a:fld id="{08B2E5E8-28FB-43AA-A6DA-DF5C215E5D8B}" type="slidenum">
              <a:rPr lang="ru-RU" sz="1000">
                <a:solidFill>
                  <a:srgbClr val="2A5CAC"/>
                </a:solidFill>
              </a:rPr>
              <a:pPr algn="ctr"/>
              <a:t>2</a:t>
            </a:fld>
            <a:endParaRPr lang="ru-RU" sz="1000">
              <a:solidFill>
                <a:srgbClr val="2A5CAC"/>
              </a:solidFill>
            </a:endParaRPr>
          </a:p>
        </p:txBody>
      </p:sp>
      <p:sp>
        <p:nvSpPr>
          <p:cNvPr id="14340" name="AutoShape 3"/>
          <p:cNvSpPr>
            <a:spLocks noChangeArrowheads="1"/>
          </p:cNvSpPr>
          <p:nvPr/>
        </p:nvSpPr>
        <p:spPr bwMode="auto">
          <a:xfrm>
            <a:off x="159862" y="908720"/>
            <a:ext cx="2390869" cy="115212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ru-RU" sz="1000" dirty="0">
                <a:solidFill>
                  <a:srgbClr val="FF0000"/>
                </a:solidFill>
              </a:rPr>
              <a:t>Оценка</a:t>
            </a:r>
            <a:r>
              <a:rPr lang="ru-RU" sz="1000" dirty="0"/>
              <a:t> технических </a:t>
            </a:r>
            <a:r>
              <a:rPr lang="ru-RU" sz="1000" dirty="0" smtClean="0"/>
              <a:t>возможностей </a:t>
            </a:r>
          </a:p>
          <a:p>
            <a:pPr algn="ctr">
              <a:defRPr/>
            </a:pPr>
            <a:r>
              <a:rPr lang="ru-RU" sz="1000" dirty="0" smtClean="0"/>
              <a:t>и </a:t>
            </a:r>
            <a:r>
              <a:rPr lang="ru-RU" sz="1000" dirty="0"/>
              <a:t>целесообразности </a:t>
            </a:r>
            <a:r>
              <a:rPr lang="ru-RU" sz="1000" dirty="0" smtClean="0"/>
              <a:t>внедрения </a:t>
            </a:r>
          </a:p>
          <a:p>
            <a:pPr algn="ctr">
              <a:defRPr/>
            </a:pPr>
            <a:r>
              <a:rPr lang="ru-RU" sz="1000" dirty="0" smtClean="0"/>
              <a:t>на </a:t>
            </a:r>
            <a:r>
              <a:rPr lang="ru-RU" sz="1000" dirty="0"/>
              <a:t>предприятии </a:t>
            </a:r>
            <a:r>
              <a:rPr lang="ru-RU" sz="1000" dirty="0" smtClean="0"/>
              <a:t>передовых </a:t>
            </a:r>
          </a:p>
          <a:p>
            <a:pPr algn="ctr">
              <a:defRPr/>
            </a:pPr>
            <a:r>
              <a:rPr lang="ru-RU" sz="1000" dirty="0" smtClean="0"/>
              <a:t>технологий и производства </a:t>
            </a:r>
          </a:p>
          <a:p>
            <a:pPr algn="ctr">
              <a:defRPr/>
            </a:pPr>
            <a:r>
              <a:rPr lang="ru-RU" sz="1000" dirty="0" smtClean="0"/>
              <a:t>перспективных видов </a:t>
            </a:r>
          </a:p>
          <a:p>
            <a:pPr algn="ctr">
              <a:defRPr/>
            </a:pPr>
            <a:r>
              <a:rPr lang="ru-RU" sz="1000" dirty="0" smtClean="0"/>
              <a:t>высокотехнологичной </a:t>
            </a:r>
            <a:r>
              <a:rPr lang="ru-RU" sz="1000" dirty="0"/>
              <a:t>продукции</a:t>
            </a:r>
            <a:endParaRPr lang="ru-RU" sz="1000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1" name="AutoShape 4"/>
          <p:cNvSpPr>
            <a:spLocks noChangeArrowheads="1"/>
          </p:cNvSpPr>
          <p:nvPr/>
        </p:nvSpPr>
        <p:spPr bwMode="auto">
          <a:xfrm>
            <a:off x="149335" y="2204864"/>
            <a:ext cx="2390869" cy="158417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ru-RU" sz="1000" dirty="0"/>
              <a:t>Подготовка предложений </a:t>
            </a:r>
            <a:endParaRPr lang="ru-RU" sz="1000" dirty="0" smtClean="0"/>
          </a:p>
          <a:p>
            <a:pPr algn="ctr"/>
            <a:r>
              <a:rPr lang="ru-RU" sz="1000" dirty="0" smtClean="0"/>
              <a:t>для </a:t>
            </a:r>
            <a:r>
              <a:rPr lang="ru-RU" sz="1000" dirty="0"/>
              <a:t>принятия </a:t>
            </a:r>
            <a:r>
              <a:rPr lang="ru-RU" sz="1000" dirty="0" smtClean="0">
                <a:solidFill>
                  <a:srgbClr val="FF0000"/>
                </a:solidFill>
              </a:rPr>
              <a:t>решений</a:t>
            </a:r>
            <a:r>
              <a:rPr lang="ru-RU" sz="1000" dirty="0" smtClean="0"/>
              <a:t> </a:t>
            </a:r>
          </a:p>
          <a:p>
            <a:pPr algn="ctr"/>
            <a:r>
              <a:rPr lang="ru-RU" sz="1000" dirty="0" smtClean="0"/>
              <a:t>о </a:t>
            </a:r>
            <a:r>
              <a:rPr lang="ru-RU" sz="1000" dirty="0"/>
              <a:t>целесообразности </a:t>
            </a:r>
            <a:endParaRPr lang="ru-RU" sz="1000" dirty="0" smtClean="0"/>
          </a:p>
          <a:p>
            <a:pPr algn="ctr"/>
            <a:r>
              <a:rPr lang="ru-RU" sz="1000" dirty="0" smtClean="0"/>
              <a:t>развития отдельных </a:t>
            </a:r>
            <a:r>
              <a:rPr lang="ru-RU" sz="1000" dirty="0"/>
              <a:t>видов </a:t>
            </a:r>
            <a:endParaRPr lang="ru-RU" sz="1000" dirty="0" smtClean="0"/>
          </a:p>
          <a:p>
            <a:pPr algn="ctr"/>
            <a:r>
              <a:rPr lang="ru-RU" sz="1000" dirty="0" smtClean="0"/>
              <a:t>производств</a:t>
            </a:r>
            <a:r>
              <a:rPr lang="ru-RU" sz="1000" dirty="0"/>
              <a:t>, </a:t>
            </a:r>
            <a:r>
              <a:rPr lang="ru-RU" sz="1000" dirty="0" smtClean="0"/>
              <a:t>перспективности </a:t>
            </a:r>
          </a:p>
          <a:p>
            <a:pPr algn="ctr"/>
            <a:r>
              <a:rPr lang="ru-RU" sz="1000" dirty="0" smtClean="0"/>
              <a:t>внедрения </a:t>
            </a:r>
            <a:r>
              <a:rPr lang="ru-RU" sz="1000" dirty="0"/>
              <a:t>передовых </a:t>
            </a:r>
            <a:endParaRPr lang="ru-RU" sz="1000" dirty="0" smtClean="0"/>
          </a:p>
          <a:p>
            <a:pPr algn="ctr"/>
            <a:r>
              <a:rPr lang="ru-RU" sz="1000" dirty="0" smtClean="0"/>
              <a:t>технологий </a:t>
            </a:r>
            <a:r>
              <a:rPr lang="ru-RU" sz="1000" dirty="0"/>
              <a:t>и развития </a:t>
            </a:r>
            <a:endParaRPr lang="ru-RU" sz="1000" dirty="0" smtClean="0"/>
          </a:p>
          <a:p>
            <a:pPr algn="ctr"/>
            <a:r>
              <a:rPr lang="ru-RU" sz="1000" dirty="0" smtClean="0"/>
              <a:t>производственной </a:t>
            </a:r>
            <a:r>
              <a:rPr lang="ru-RU" sz="1000" dirty="0"/>
              <a:t>кооперации </a:t>
            </a:r>
            <a:endParaRPr lang="ru-RU" sz="1000" dirty="0" smtClean="0"/>
          </a:p>
          <a:p>
            <a:pPr algn="ctr"/>
            <a:r>
              <a:rPr lang="ru-RU" sz="1000" dirty="0" smtClean="0"/>
              <a:t>предприятия</a:t>
            </a:r>
            <a:endParaRPr lang="ru-RU" sz="1000" dirty="0"/>
          </a:p>
        </p:txBody>
      </p:sp>
      <p:sp>
        <p:nvSpPr>
          <p:cNvPr id="209925" name="AutoShape 5"/>
          <p:cNvSpPr>
            <a:spLocks noChangeArrowheads="1"/>
          </p:cNvSpPr>
          <p:nvPr/>
        </p:nvSpPr>
        <p:spPr bwMode="auto">
          <a:xfrm>
            <a:off x="159862" y="3941558"/>
            <a:ext cx="2401396" cy="1143626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ru-RU" sz="1000" dirty="0"/>
              <a:t>На основе принятых </a:t>
            </a:r>
            <a:endParaRPr lang="ru-RU" sz="1000" dirty="0" smtClean="0"/>
          </a:p>
          <a:p>
            <a:pPr algn="ctr">
              <a:defRPr/>
            </a:pPr>
            <a:r>
              <a:rPr lang="ru-RU" sz="1000" dirty="0" smtClean="0"/>
              <a:t>решений разработка </a:t>
            </a:r>
          </a:p>
          <a:p>
            <a:pPr algn="ctr">
              <a:defRPr/>
            </a:pPr>
            <a:r>
              <a:rPr lang="ru-RU" sz="1000" dirty="0" smtClean="0">
                <a:solidFill>
                  <a:srgbClr val="FF0000"/>
                </a:solidFill>
              </a:rPr>
              <a:t>технических заданий</a:t>
            </a:r>
            <a:r>
              <a:rPr lang="ru-RU" sz="1000" dirty="0" smtClean="0"/>
              <a:t> </a:t>
            </a:r>
          </a:p>
          <a:p>
            <a:pPr algn="ctr">
              <a:defRPr/>
            </a:pPr>
            <a:r>
              <a:rPr lang="ru-RU" sz="1000" dirty="0" smtClean="0"/>
              <a:t>и </a:t>
            </a:r>
            <a:r>
              <a:rPr lang="ru-RU" sz="1000" dirty="0"/>
              <a:t>технико-экономических </a:t>
            </a:r>
            <a:endParaRPr lang="ru-RU" sz="1000" dirty="0" smtClean="0"/>
          </a:p>
          <a:p>
            <a:pPr algn="ctr">
              <a:defRPr/>
            </a:pPr>
            <a:r>
              <a:rPr lang="ru-RU" sz="1000" dirty="0" smtClean="0"/>
              <a:t>обоснований </a:t>
            </a:r>
            <a:r>
              <a:rPr lang="ru-RU" sz="1000" dirty="0"/>
              <a:t>для </a:t>
            </a:r>
            <a:r>
              <a:rPr lang="ru-RU" sz="1000" dirty="0" smtClean="0"/>
              <a:t>Проектов </a:t>
            </a:r>
          </a:p>
          <a:p>
            <a:pPr algn="ctr">
              <a:defRPr/>
            </a:pPr>
            <a:r>
              <a:rPr lang="ru-RU" sz="1000" dirty="0" smtClean="0"/>
              <a:t>технического </a:t>
            </a:r>
            <a:r>
              <a:rPr lang="ru-RU" sz="1000" dirty="0"/>
              <a:t>перевооружения</a:t>
            </a:r>
            <a:endParaRPr lang="ru-RU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546" name="Rectangle 2"/>
          <p:cNvSpPr>
            <a:spLocks noChangeArrowheads="1"/>
          </p:cNvSpPr>
          <p:nvPr/>
        </p:nvSpPr>
        <p:spPr bwMode="auto">
          <a:xfrm>
            <a:off x="2432050" y="44450"/>
            <a:ext cx="66976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dirty="0" smtClean="0">
                <a:solidFill>
                  <a:schemeClr val="bg1"/>
                </a:solidFill>
              </a:rPr>
              <a:t>Технологический аудит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59862" y="548680"/>
            <a:ext cx="2344866" cy="28803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ru-RU" sz="1000" dirty="0" smtClean="0">
                <a:solidFill>
                  <a:schemeClr val="tx1"/>
                </a:solidFill>
              </a:rPr>
              <a:t>Цели технологического аудита</a:t>
            </a:r>
            <a:endParaRPr lang="ru-RU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3872509" y="1039845"/>
            <a:ext cx="1224507" cy="576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1E613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 smtClean="0"/>
              <a:t>Сбор информации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5249417" y="1039844"/>
            <a:ext cx="711696" cy="576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1E613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 smtClean="0"/>
              <a:t>Анализ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6105129" y="1039844"/>
            <a:ext cx="1584175" cy="57606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1E613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 smtClean="0"/>
              <a:t>Определение направлени</a:t>
            </a:r>
            <a:r>
              <a:rPr lang="ru-RU" dirty="0" smtClean="0"/>
              <a:t>я </a:t>
            </a:r>
          </a:p>
          <a:p>
            <a:pPr algn="ctr">
              <a:defRPr/>
            </a:pPr>
            <a:r>
              <a:rPr lang="ru-RU" dirty="0" smtClean="0"/>
              <a:t>развития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7761312" y="1039845"/>
            <a:ext cx="1224507" cy="576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1E613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План действий </a:t>
            </a:r>
          </a:p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(ТЗ на Проекты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технического 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перевооружения)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800872" y="751088"/>
            <a:ext cx="5239536" cy="936828"/>
          </a:xfrm>
          <a:prstGeom prst="roundRect">
            <a:avLst/>
          </a:prstGeom>
          <a:solidFill>
            <a:schemeClr val="bg1">
              <a:lumMod val="85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5253413" y="554380"/>
            <a:ext cx="2664297" cy="3600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1000" dirty="0" smtClean="0">
                <a:latin typeface="Arial" pitchFamily="34" charset="0"/>
                <a:cs typeface="Arial" pitchFamily="34" charset="0"/>
              </a:rPr>
              <a:t>Методика проведения </a:t>
            </a:r>
          </a:p>
          <a:p>
            <a:pPr algn="ctr">
              <a:defRPr/>
            </a:pPr>
            <a:r>
              <a:rPr lang="ru-RU" sz="1000" dirty="0" smtClean="0">
                <a:latin typeface="Arial" pitchFamily="34" charset="0"/>
                <a:cs typeface="Arial" pitchFamily="34" charset="0"/>
              </a:rPr>
              <a:t>Технологического аудита</a:t>
            </a:r>
            <a:endParaRPr lang="ru-RU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61" y="1868923"/>
            <a:ext cx="1524101" cy="113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47" y="1943520"/>
            <a:ext cx="1315343" cy="98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938" y="1895487"/>
            <a:ext cx="2761374" cy="105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577" y="3362892"/>
            <a:ext cx="1849216" cy="85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340" y="3382838"/>
            <a:ext cx="1819356" cy="83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644" y="4887212"/>
            <a:ext cx="2618344" cy="151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800" y="4312096"/>
            <a:ext cx="3162568" cy="211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682" y="3161301"/>
            <a:ext cx="1124056" cy="15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603" y="3161302"/>
            <a:ext cx="1001999" cy="1505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AutoShape 3"/>
          <p:cNvSpPr>
            <a:spLocks noChangeArrowheads="1"/>
          </p:cNvSpPr>
          <p:nvPr/>
        </p:nvSpPr>
        <p:spPr bwMode="auto">
          <a:xfrm>
            <a:off x="3749167" y="949552"/>
            <a:ext cx="324036" cy="2699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ru-RU" sz="12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3" name="AutoShape 3"/>
          <p:cNvSpPr>
            <a:spLocks noChangeArrowheads="1"/>
          </p:cNvSpPr>
          <p:nvPr/>
        </p:nvSpPr>
        <p:spPr bwMode="auto">
          <a:xfrm>
            <a:off x="5126340" y="949552"/>
            <a:ext cx="324036" cy="2699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AutoShape 3"/>
          <p:cNvSpPr>
            <a:spLocks noChangeArrowheads="1"/>
          </p:cNvSpPr>
          <p:nvPr/>
        </p:nvSpPr>
        <p:spPr bwMode="auto">
          <a:xfrm>
            <a:off x="6016072" y="949552"/>
            <a:ext cx="324036" cy="2699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3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AutoShape 3"/>
          <p:cNvSpPr>
            <a:spLocks noChangeArrowheads="1"/>
          </p:cNvSpPr>
          <p:nvPr/>
        </p:nvSpPr>
        <p:spPr bwMode="auto">
          <a:xfrm>
            <a:off x="7734612" y="949552"/>
            <a:ext cx="324036" cy="2699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4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5337100"/>
            <a:ext cx="821323" cy="1162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5435525"/>
            <a:ext cx="821323" cy="1162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09" y="5435525"/>
            <a:ext cx="771371" cy="10914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12" y="5334466"/>
            <a:ext cx="771371" cy="10914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AutoShape 3"/>
          <p:cNvSpPr>
            <a:spLocks noChangeArrowheads="1"/>
          </p:cNvSpPr>
          <p:nvPr/>
        </p:nvSpPr>
        <p:spPr bwMode="auto">
          <a:xfrm>
            <a:off x="2798643" y="1760512"/>
            <a:ext cx="324036" cy="2699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ru-RU" sz="12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1" name="AutoShape 3"/>
          <p:cNvSpPr>
            <a:spLocks noChangeArrowheads="1"/>
          </p:cNvSpPr>
          <p:nvPr/>
        </p:nvSpPr>
        <p:spPr bwMode="auto">
          <a:xfrm>
            <a:off x="4925381" y="1790899"/>
            <a:ext cx="324036" cy="2699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ru-RU" sz="12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2" name="AutoShape 3"/>
          <p:cNvSpPr>
            <a:spLocks noChangeArrowheads="1"/>
          </p:cNvSpPr>
          <p:nvPr/>
        </p:nvSpPr>
        <p:spPr bwMode="auto">
          <a:xfrm>
            <a:off x="8242816" y="1869122"/>
            <a:ext cx="324036" cy="2699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ru-RU" sz="12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3" name="AutoShape 3"/>
          <p:cNvSpPr>
            <a:spLocks noChangeArrowheads="1"/>
          </p:cNvSpPr>
          <p:nvPr/>
        </p:nvSpPr>
        <p:spPr bwMode="auto">
          <a:xfrm>
            <a:off x="2824559" y="3177311"/>
            <a:ext cx="324036" cy="2699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AutoShape 3"/>
          <p:cNvSpPr>
            <a:spLocks noChangeArrowheads="1"/>
          </p:cNvSpPr>
          <p:nvPr/>
        </p:nvSpPr>
        <p:spPr bwMode="auto">
          <a:xfrm>
            <a:off x="4934998" y="3247862"/>
            <a:ext cx="324036" cy="2699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AutoShape 3"/>
          <p:cNvSpPr>
            <a:spLocks noChangeArrowheads="1"/>
          </p:cNvSpPr>
          <p:nvPr/>
        </p:nvSpPr>
        <p:spPr bwMode="auto">
          <a:xfrm>
            <a:off x="7107714" y="3078693"/>
            <a:ext cx="324036" cy="2699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AutoShape 3"/>
          <p:cNvSpPr>
            <a:spLocks noChangeArrowheads="1"/>
          </p:cNvSpPr>
          <p:nvPr/>
        </p:nvSpPr>
        <p:spPr bwMode="auto">
          <a:xfrm>
            <a:off x="2990782" y="4510423"/>
            <a:ext cx="324036" cy="2699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3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AutoShape 3"/>
          <p:cNvSpPr>
            <a:spLocks noChangeArrowheads="1"/>
          </p:cNvSpPr>
          <p:nvPr/>
        </p:nvSpPr>
        <p:spPr bwMode="auto">
          <a:xfrm>
            <a:off x="6783678" y="4816949"/>
            <a:ext cx="324036" cy="2699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3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AutoShape 3"/>
          <p:cNvSpPr>
            <a:spLocks noChangeArrowheads="1"/>
          </p:cNvSpPr>
          <p:nvPr/>
        </p:nvSpPr>
        <p:spPr bwMode="auto">
          <a:xfrm>
            <a:off x="33576" y="5300550"/>
            <a:ext cx="324036" cy="2699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4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utoShape 3"/>
          <p:cNvSpPr>
            <a:spLocks noChangeArrowheads="1"/>
          </p:cNvSpPr>
          <p:nvPr/>
        </p:nvSpPr>
        <p:spPr bwMode="auto">
          <a:xfrm>
            <a:off x="8540342" y="3078694"/>
            <a:ext cx="324036" cy="2699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Скругленный прямоугольник 42"/>
          <p:cNvSpPr/>
          <p:nvPr/>
        </p:nvSpPr>
        <p:spPr>
          <a:xfrm>
            <a:off x="58755" y="3426580"/>
            <a:ext cx="4704536" cy="1226775"/>
          </a:xfrm>
          <a:prstGeom prst="roundRect">
            <a:avLst/>
          </a:prstGeom>
          <a:solidFill>
            <a:schemeClr val="bg1">
              <a:lumMod val="85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136576" y="5228902"/>
            <a:ext cx="7632848" cy="1152426"/>
          </a:xfrm>
          <a:prstGeom prst="roundRect">
            <a:avLst/>
          </a:prstGeom>
          <a:solidFill>
            <a:schemeClr val="bg1">
              <a:lumMod val="85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02F97789-2265-4285-A066-6D36B8414B4F}" type="slidenum">
              <a:rPr lang="ru-RU"/>
              <a:pPr>
                <a:defRPr/>
              </a:pPr>
              <a:t>3</a:t>
            </a:fld>
            <a:endParaRPr lang="ru-RU"/>
          </a:p>
        </p:txBody>
      </p:sp>
      <p:sp>
        <p:nvSpPr>
          <p:cNvPr id="14" name="Rectangle 5"/>
          <p:cNvSpPr txBox="1">
            <a:spLocks noGrp="1" noChangeArrowheads="1"/>
          </p:cNvSpPr>
          <p:nvPr/>
        </p:nvSpPr>
        <p:spPr bwMode="auto">
          <a:xfrm>
            <a:off x="9551988" y="6400800"/>
            <a:ext cx="287337" cy="196850"/>
          </a:xfrm>
          <a:prstGeom prst="rect">
            <a:avLst/>
          </a:prstGeom>
          <a:noFill/>
          <a:extLst/>
        </p:spPr>
        <p:txBody>
          <a:bodyPr lIns="0" rIns="0" anchor="ctr"/>
          <a:lstStyle/>
          <a:p>
            <a:pPr algn="ctr">
              <a:defRPr/>
            </a:pPr>
            <a:fld id="{D96C62C0-9FB5-4381-BBF2-163FF2131F95}" type="slidenum">
              <a:rPr lang="ru-RU" sz="1000">
                <a:solidFill>
                  <a:srgbClr val="2A5CAC"/>
                </a:solidFill>
                <a:latin typeface="Arial" pitchFamily="34" charset="0"/>
                <a:cs typeface="+mn-cs"/>
              </a:rPr>
              <a:pPr algn="ctr">
                <a:defRPr/>
              </a:pPr>
              <a:t>3</a:t>
            </a:fld>
            <a:endParaRPr lang="ru-RU" sz="1000">
              <a:solidFill>
                <a:srgbClr val="2A5CAC"/>
              </a:solidFill>
              <a:latin typeface="Arial" pitchFamily="34" charset="0"/>
              <a:cs typeface="+mn-cs"/>
            </a:endParaRPr>
          </a:p>
        </p:txBody>
      </p:sp>
      <p:sp>
        <p:nvSpPr>
          <p:cNvPr id="65538" name="Rectangle 5"/>
          <p:cNvSpPr txBox="1">
            <a:spLocks noGrp="1" noChangeArrowheads="1"/>
          </p:cNvSpPr>
          <p:nvPr/>
        </p:nvSpPr>
        <p:spPr bwMode="auto">
          <a:xfrm>
            <a:off x="9551988" y="6400800"/>
            <a:ext cx="2873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/>
            <a:fld id="{08B2E5E8-28FB-43AA-A6DA-DF5C215E5D8B}" type="slidenum">
              <a:rPr lang="ru-RU" sz="1000">
                <a:solidFill>
                  <a:srgbClr val="2A5CAC"/>
                </a:solidFill>
              </a:rPr>
              <a:pPr algn="ctr"/>
              <a:t>3</a:t>
            </a:fld>
            <a:endParaRPr lang="ru-RU" sz="1000">
              <a:solidFill>
                <a:srgbClr val="2A5CAC"/>
              </a:solidFill>
            </a:endParaRP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3842641" y="4954004"/>
            <a:ext cx="2220718" cy="274898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1000" dirty="0" smtClean="0">
                <a:latin typeface="Arial" pitchFamily="34" charset="0"/>
                <a:cs typeface="Arial" pitchFamily="34" charset="0"/>
              </a:rPr>
              <a:t>Предложения</a:t>
            </a:r>
            <a:endParaRPr lang="ru-RU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4609" y="5347376"/>
            <a:ext cx="7200800" cy="313574"/>
          </a:xfrm>
          <a:prstGeom prst="roundRect">
            <a:avLst/>
          </a:prstGeom>
          <a:solidFill>
            <a:schemeClr val="accent1">
              <a:alpha val="47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</a:rPr>
              <a:t>Развивать технологические компетенции для реализации 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</a:rPr>
              <a:t>государственной 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</a:rPr>
              <a:t>политики по развитию радиоэлектронного оборудования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424607" y="5732958"/>
            <a:ext cx="7200801" cy="252028"/>
          </a:xfrm>
          <a:prstGeom prst="roundRect">
            <a:avLst/>
          </a:prstGeom>
          <a:solidFill>
            <a:schemeClr val="accent1">
              <a:alpha val="47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</a:rPr>
              <a:t>Создать кластеры компетенции по видам радиоэлектронных приборов и по территориальному принципу</a:t>
            </a:r>
            <a:endParaRPr lang="ru-RU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424609" y="6048579"/>
            <a:ext cx="7200800" cy="260443"/>
          </a:xfrm>
          <a:prstGeom prst="roundRect">
            <a:avLst/>
          </a:prstGeom>
          <a:solidFill>
            <a:schemeClr val="accent1">
              <a:alpha val="47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</a:rPr>
              <a:t>Внедрить инновации в управление бизнес-процессами, создать единую информационную платформу </a:t>
            </a:r>
            <a:r>
              <a:rPr lang="ru-RU" dirty="0" err="1">
                <a:solidFill>
                  <a:schemeClr val="tx1"/>
                </a:solidFill>
                <a:latin typeface="Arial" pitchFamily="34" charset="0"/>
              </a:rPr>
              <a:t>КРЭТа</a:t>
            </a:r>
            <a:endParaRPr lang="ru-RU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457056" y="3426580"/>
            <a:ext cx="4238600" cy="1226775"/>
          </a:xfrm>
          <a:prstGeom prst="roundRect">
            <a:avLst/>
          </a:prstGeom>
          <a:solidFill>
            <a:schemeClr val="bg1">
              <a:lumMod val="85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094761" y="679040"/>
            <a:ext cx="5860496" cy="2325466"/>
          </a:xfrm>
          <a:prstGeom prst="roundRect">
            <a:avLst/>
          </a:prstGeom>
          <a:solidFill>
            <a:schemeClr val="bg1">
              <a:lumMod val="85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auto">
          <a:xfrm>
            <a:off x="2310784" y="930286"/>
            <a:ext cx="5432256" cy="251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900" dirty="0" smtClean="0">
                <a:latin typeface="Arial" pitchFamily="34" charset="0"/>
                <a:cs typeface="Arial" pitchFamily="34" charset="0"/>
              </a:rPr>
              <a:t>Устаревший морально и физически парк </a:t>
            </a:r>
            <a:r>
              <a:rPr lang="ru-RU" sz="900" dirty="0" err="1" smtClean="0">
                <a:latin typeface="Arial" pitchFamily="34" charset="0"/>
                <a:cs typeface="Arial" pitchFamily="34" charset="0"/>
              </a:rPr>
              <a:t>обородования</a:t>
            </a:r>
            <a:r>
              <a:rPr lang="ru-RU" sz="900" dirty="0" smtClean="0">
                <a:latin typeface="Arial" pitchFamily="34" charset="0"/>
                <a:cs typeface="Arial" pitchFamily="34" charset="0"/>
              </a:rPr>
              <a:t>. 85% оборудования старше 20 лет</a:t>
            </a:r>
            <a:endParaRPr lang="ru-RU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2310785" y="1306321"/>
            <a:ext cx="5432255" cy="2699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900" dirty="0">
                <a:latin typeface="Arial" pitchFamily="34" charset="0"/>
                <a:cs typeface="Arial" pitchFamily="34" charset="0"/>
              </a:rPr>
              <a:t>Логистика на предприятии имеет существенные недостатки</a:t>
            </a:r>
            <a:endParaRPr lang="ru-RU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2310785" y="1743934"/>
            <a:ext cx="5432255" cy="2699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900" dirty="0">
                <a:latin typeface="Arial" pitchFamily="34" charset="0"/>
                <a:cs typeface="Arial" pitchFamily="34" charset="0"/>
              </a:rPr>
              <a:t>41% трудоёмкости металлообработки составляют ручные слесарные операции</a:t>
            </a:r>
            <a:endParaRPr lang="ru-RU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2310784" y="2131369"/>
            <a:ext cx="5432256" cy="2699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900" dirty="0">
                <a:latin typeface="Arial" pitchFamily="34" charset="0"/>
                <a:cs typeface="Arial" pitchFamily="34" charset="0"/>
              </a:rPr>
              <a:t>80 % численности основных работников в возрасте 56 лет и старше</a:t>
            </a:r>
            <a:endParaRPr lang="ru-RU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2310785" y="2519579"/>
            <a:ext cx="5432255" cy="39604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900" dirty="0">
                <a:latin typeface="Arial" pitchFamily="34" charset="0"/>
                <a:cs typeface="Arial" pitchFamily="34" charset="0"/>
              </a:rPr>
              <a:t>Из вышесказанного следует вывод, что выполнение перспективной производственной </a:t>
            </a:r>
          </a:p>
          <a:p>
            <a:pPr algn="ctr"/>
            <a:r>
              <a:rPr lang="ru-RU" sz="900" dirty="0">
                <a:latin typeface="Arial" pitchFamily="34" charset="0"/>
                <a:cs typeface="Arial" pitchFamily="34" charset="0"/>
              </a:rPr>
              <a:t>программы 20015 г не возможно (затруднено)</a:t>
            </a:r>
            <a:endParaRPr lang="ru-RU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3766586" y="536045"/>
            <a:ext cx="2520651" cy="2859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000" dirty="0" smtClean="0">
                <a:latin typeface="Arial" pitchFamily="34" charset="0"/>
                <a:cs typeface="Arial" pitchFamily="34" charset="0"/>
              </a:rPr>
              <a:t>Выводы</a:t>
            </a:r>
            <a:endParaRPr lang="ru-RU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AutoShape 3"/>
          <p:cNvSpPr>
            <a:spLocks noChangeArrowheads="1"/>
          </p:cNvSpPr>
          <p:nvPr/>
        </p:nvSpPr>
        <p:spPr bwMode="auto">
          <a:xfrm>
            <a:off x="6224345" y="3261525"/>
            <a:ext cx="2520651" cy="2859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000" dirty="0" smtClean="0">
                <a:latin typeface="Arial" pitchFamily="34" charset="0"/>
                <a:cs typeface="Arial" pitchFamily="34" charset="0"/>
              </a:rPr>
              <a:t>Перспективы</a:t>
            </a:r>
            <a:endParaRPr lang="ru-RU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5577094" y="3809588"/>
            <a:ext cx="1909963" cy="501419"/>
          </a:xfrm>
          <a:prstGeom prst="roundRect">
            <a:avLst>
              <a:gd name="adj" fmla="val 16667"/>
            </a:avLst>
          </a:prstGeom>
          <a:gradFill rotWithShape="1">
            <a:gsLst>
              <a:gs pos="63000">
                <a:srgbClr val="92D050"/>
              </a:gs>
              <a:gs pos="87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После выполнения рекомендаций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производственный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план 2015 г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будет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выполнен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7666067" y="3809588"/>
            <a:ext cx="1918684" cy="501419"/>
          </a:xfrm>
          <a:prstGeom prst="roundRect">
            <a:avLst>
              <a:gd name="adj" fmla="val 16667"/>
            </a:avLst>
          </a:prstGeom>
          <a:gradFill rotWithShape="1">
            <a:gsLst>
              <a:gs pos="63000">
                <a:srgbClr val="92D050"/>
              </a:gs>
              <a:gs pos="87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После выполнения рекомендаций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будет </a:t>
            </a:r>
            <a:r>
              <a:rPr lang="ru-RU" dirty="0">
                <a:latin typeface="Arial" pitchFamily="34" charset="0"/>
                <a:cs typeface="Arial" pitchFamily="34" charset="0"/>
              </a:rPr>
              <a:t>получена прибыль</a:t>
            </a: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2432050" y="44450"/>
            <a:ext cx="66976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dirty="0" smtClean="0">
                <a:solidFill>
                  <a:schemeClr val="bg1"/>
                </a:solidFill>
              </a:rPr>
              <a:t>Технологический аудит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9" name="AutoShape 3"/>
          <p:cNvSpPr>
            <a:spLocks noChangeArrowheads="1"/>
          </p:cNvSpPr>
          <p:nvPr/>
        </p:nvSpPr>
        <p:spPr bwMode="auto">
          <a:xfrm>
            <a:off x="128464" y="3675573"/>
            <a:ext cx="1440160" cy="83354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 sz="1000" dirty="0" smtClean="0">
                <a:latin typeface="Arial" pitchFamily="34" charset="0"/>
                <a:cs typeface="Arial" pitchFamily="34" charset="0"/>
              </a:rPr>
              <a:t>Внедрить сквозную </a:t>
            </a:r>
            <a:endParaRPr lang="ru-RU" sz="10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CAD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/ CAM</a:t>
            </a:r>
            <a:r>
              <a:rPr lang="ru-RU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000" dirty="0" smtClean="0">
                <a:latin typeface="Arial" pitchFamily="34" charset="0"/>
                <a:cs typeface="Arial" pitchFamily="34" charset="0"/>
              </a:rPr>
              <a:t>систему </a:t>
            </a:r>
          </a:p>
          <a:p>
            <a:pPr>
              <a:defRPr/>
            </a:pPr>
            <a:r>
              <a:rPr lang="ru-RU" sz="1000" dirty="0" err="1" smtClean="0">
                <a:latin typeface="Arial" pitchFamily="34" charset="0"/>
                <a:cs typeface="Arial" pitchFamily="34" charset="0"/>
              </a:rPr>
              <a:t>конструкторско</a:t>
            </a:r>
            <a:endParaRPr lang="ru-RU" sz="10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u-RU" sz="1000" dirty="0" smtClean="0">
                <a:latin typeface="Arial" pitchFamily="34" charset="0"/>
                <a:cs typeface="Arial" pitchFamily="34" charset="0"/>
              </a:rPr>
              <a:t>технологической </a:t>
            </a:r>
          </a:p>
          <a:p>
            <a:pPr>
              <a:defRPr/>
            </a:pPr>
            <a:r>
              <a:rPr lang="ru-RU" sz="1000" dirty="0" smtClean="0">
                <a:latin typeface="Arial" pitchFamily="34" charset="0"/>
                <a:cs typeface="Arial" pitchFamily="34" charset="0"/>
              </a:rPr>
              <a:t>подготовки </a:t>
            </a:r>
            <a:r>
              <a:rPr lang="ru-RU" sz="1000" dirty="0" smtClean="0">
                <a:latin typeface="Arial" pitchFamily="34" charset="0"/>
                <a:cs typeface="Arial" pitchFamily="34" charset="0"/>
              </a:rPr>
              <a:t>пр-ва</a:t>
            </a:r>
            <a:endParaRPr lang="ru-RU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auto">
          <a:xfrm>
            <a:off x="994987" y="3261526"/>
            <a:ext cx="2520651" cy="2859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000" dirty="0" smtClean="0">
                <a:latin typeface="Arial" pitchFamily="34" charset="0"/>
                <a:cs typeface="Arial" pitchFamily="34" charset="0"/>
              </a:rPr>
              <a:t>Рекомендации</a:t>
            </a:r>
            <a:endParaRPr lang="ru-RU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AutoShape 3"/>
          <p:cNvSpPr>
            <a:spLocks noChangeArrowheads="1"/>
          </p:cNvSpPr>
          <p:nvPr/>
        </p:nvSpPr>
        <p:spPr bwMode="auto">
          <a:xfrm>
            <a:off x="1784648" y="3675574"/>
            <a:ext cx="1252751" cy="83354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ru-RU" sz="1000" dirty="0">
                <a:latin typeface="Arial" pitchFamily="34" charset="0"/>
                <a:cs typeface="Arial" pitchFamily="34" charset="0"/>
              </a:rPr>
              <a:t>Выполнить </a:t>
            </a:r>
            <a:endParaRPr lang="ru-RU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1000" dirty="0" smtClean="0">
                <a:latin typeface="Arial" pitchFamily="34" charset="0"/>
                <a:cs typeface="Arial" pitchFamily="34" charset="0"/>
              </a:rPr>
              <a:t>техническое </a:t>
            </a:r>
          </a:p>
          <a:p>
            <a:r>
              <a:rPr lang="ru-RU" sz="1000" dirty="0" smtClean="0">
                <a:latin typeface="Arial" pitchFamily="34" charset="0"/>
                <a:cs typeface="Arial" pitchFamily="34" charset="0"/>
              </a:rPr>
              <a:t>перевооружение </a:t>
            </a:r>
          </a:p>
          <a:p>
            <a:r>
              <a:rPr lang="ru-RU" sz="1000" dirty="0" smtClean="0">
                <a:latin typeface="Arial" pitchFamily="34" charset="0"/>
                <a:cs typeface="Arial" pitchFamily="34" charset="0"/>
              </a:rPr>
              <a:t>производства</a:t>
            </a:r>
            <a:endParaRPr lang="ru-RU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AutoShape 3"/>
          <p:cNvSpPr>
            <a:spLocks noChangeArrowheads="1"/>
          </p:cNvSpPr>
          <p:nvPr/>
        </p:nvSpPr>
        <p:spPr bwMode="auto">
          <a:xfrm>
            <a:off x="3241077" y="3675574"/>
            <a:ext cx="1423891" cy="8335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ru-RU" sz="1000" dirty="0">
                <a:latin typeface="Arial" pitchFamily="34" charset="0"/>
                <a:cs typeface="Arial" pitchFamily="34" charset="0"/>
              </a:rPr>
              <a:t>Провести обучение </a:t>
            </a:r>
            <a:endParaRPr lang="ru-RU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1000" dirty="0" smtClean="0">
                <a:latin typeface="Arial" pitchFamily="34" charset="0"/>
                <a:cs typeface="Arial" pitchFamily="34" charset="0"/>
              </a:rPr>
              <a:t>персонала </a:t>
            </a:r>
            <a:r>
              <a:rPr lang="ru-RU" sz="1000" dirty="0">
                <a:latin typeface="Arial" pitchFamily="34" charset="0"/>
                <a:cs typeface="Arial" pitchFamily="34" charset="0"/>
              </a:rPr>
              <a:t>работе </a:t>
            </a:r>
            <a:endParaRPr lang="ru-RU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1000" dirty="0" smtClean="0">
                <a:latin typeface="Arial" pitchFamily="34" charset="0"/>
                <a:cs typeface="Arial" pitchFamily="34" charset="0"/>
              </a:rPr>
              <a:t>на </a:t>
            </a:r>
            <a:r>
              <a:rPr lang="ru-RU" sz="1000" dirty="0">
                <a:latin typeface="Arial" pitchFamily="34" charset="0"/>
                <a:cs typeface="Arial" pitchFamily="34" charset="0"/>
              </a:rPr>
              <a:t>современном </a:t>
            </a:r>
            <a:endParaRPr lang="ru-RU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1000" dirty="0" smtClean="0">
                <a:latin typeface="Arial" pitchFamily="34" charset="0"/>
                <a:cs typeface="Arial" pitchFamily="34" charset="0"/>
              </a:rPr>
              <a:t>оборудовании</a:t>
            </a:r>
            <a:endParaRPr lang="ru-RU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utoShape 3"/>
          <p:cNvSpPr>
            <a:spLocks noChangeArrowheads="1"/>
          </p:cNvSpPr>
          <p:nvPr/>
        </p:nvSpPr>
        <p:spPr bwMode="auto">
          <a:xfrm>
            <a:off x="1986749" y="556755"/>
            <a:ext cx="324036" cy="2699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ru-RU" sz="12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5" name="AutoShape 3"/>
          <p:cNvSpPr>
            <a:spLocks noChangeArrowheads="1"/>
          </p:cNvSpPr>
          <p:nvPr/>
        </p:nvSpPr>
        <p:spPr bwMode="auto">
          <a:xfrm>
            <a:off x="200472" y="3254400"/>
            <a:ext cx="324036" cy="2699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AutoShape 3"/>
          <p:cNvSpPr>
            <a:spLocks noChangeArrowheads="1"/>
          </p:cNvSpPr>
          <p:nvPr/>
        </p:nvSpPr>
        <p:spPr bwMode="auto">
          <a:xfrm>
            <a:off x="5415076" y="3261526"/>
            <a:ext cx="324036" cy="2699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ru-RU" sz="1200" dirty="0">
                <a:latin typeface="Arial" pitchFamily="34" charset="0"/>
                <a:cs typeface="Arial" pitchFamily="34" charset="0"/>
              </a:rPr>
              <a:t>3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AutoShape 3"/>
          <p:cNvSpPr>
            <a:spLocks noChangeArrowheads="1"/>
          </p:cNvSpPr>
          <p:nvPr/>
        </p:nvSpPr>
        <p:spPr bwMode="auto">
          <a:xfrm>
            <a:off x="1128112" y="5077427"/>
            <a:ext cx="324036" cy="2699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200"/>
              </a:gs>
              <a:gs pos="73000">
                <a:srgbClr val="FF7A00"/>
              </a:gs>
              <a:gs pos="92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ru-RU" sz="1200" dirty="0">
                <a:latin typeface="Arial" pitchFamily="34" charset="0"/>
                <a:cs typeface="Arial" pitchFamily="34" charset="0"/>
              </a:rPr>
              <a:t>4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344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Специальное оформление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Оформление по умолчанию">
  <a:themeElements>
    <a:clrScheme name="1_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Специальное оформление">
  <a:themeElements>
    <a:clrScheme name="1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Оформление по умолчанию">
  <a:themeElements>
    <a:clrScheme name="2_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60451</TotalTime>
  <Words>236</Words>
  <Application>Microsoft Office PowerPoint</Application>
  <PresentationFormat>Лист A4 (210x297 мм)</PresentationFormat>
  <Paragraphs>93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2_Специальное оформление</vt:lpstr>
      <vt:lpstr>1_Оформление по умолчанию</vt:lpstr>
      <vt:lpstr>1_Специальное оформление</vt:lpstr>
      <vt:lpstr>2_Оформление по умолчанию</vt:lpstr>
      <vt:lpstr>Презентация PowerPoint</vt:lpstr>
      <vt:lpstr>Презентация PowerPoint</vt:lpstr>
      <vt:lpstr>Презентация PowerPoint</vt:lpstr>
    </vt:vector>
  </TitlesOfParts>
  <Company>Solver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Manukovskaya</dc:creator>
  <cp:lastModifiedBy>Pronin</cp:lastModifiedBy>
  <cp:revision>2628</cp:revision>
  <cp:lastPrinted>2012-07-25T12:25:42Z</cp:lastPrinted>
  <dcterms:created xsi:type="dcterms:W3CDTF">2004-04-29T13:32:28Z</dcterms:created>
  <dcterms:modified xsi:type="dcterms:W3CDTF">2018-05-24T13:22:04Z</dcterms:modified>
</cp:coreProperties>
</file>