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6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40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charset="0"/>
                <a:cs typeface="Arial" pitchFamily="34" charset="0"/>
              </a:defRPr>
            </a:lvl1pPr>
          </a:lstStyle>
          <a:p>
            <a:pPr>
              <a:defRPr/>
            </a:pPr>
            <a:fld id="{FD5890D5-7CC5-400B-A732-04DD788D9CD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9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charset="0"/>
                <a:cs typeface="Arial" pitchFamily="34" charset="0"/>
              </a:defRPr>
            </a:lvl1pPr>
          </a:lstStyle>
          <a:p>
            <a:pPr>
              <a:defRPr/>
            </a:pPr>
            <a:fld id="{E78224A2-E01A-4A10-B500-65DF0E93304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688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14"/>
            <a:ext cx="77724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charset="0"/>
                <a:cs typeface="Arial" pitchFamily="34" charset="0"/>
              </a:defRPr>
            </a:lvl1pPr>
          </a:lstStyle>
          <a:p>
            <a:pPr>
              <a:defRPr/>
            </a:pPr>
            <a:fld id="{23DE01B3-DE82-441A-9BE9-4DB1C3EE5B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20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charset="0"/>
                <a:cs typeface="Arial" pitchFamily="34" charset="0"/>
              </a:defRPr>
            </a:lvl1pPr>
          </a:lstStyle>
          <a:p>
            <a:pPr>
              <a:defRPr/>
            </a:pPr>
            <a:fld id="{7AF32BBA-5E8F-4947-B586-47C01F45EE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358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2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32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charset="0"/>
                <a:cs typeface="Arial" pitchFamily="34" charset="0"/>
              </a:defRPr>
            </a:lvl1pPr>
          </a:lstStyle>
          <a:p>
            <a:pPr>
              <a:defRPr/>
            </a:pPr>
            <a:fld id="{B47A68F1-83B3-4633-9CB7-B40CB2296BA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72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charset="0"/>
                <a:cs typeface="Arial" pitchFamily="34" charset="0"/>
              </a:defRPr>
            </a:lvl1pPr>
          </a:lstStyle>
          <a:p>
            <a:pPr>
              <a:defRPr/>
            </a:pPr>
            <a:fld id="{B9C9CB6E-8E98-4025-8155-C7AC1169E1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017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charset="0"/>
                <a:cs typeface="Arial" pitchFamily="34" charset="0"/>
              </a:defRPr>
            </a:lvl1pPr>
          </a:lstStyle>
          <a:p>
            <a:pPr>
              <a:defRPr/>
            </a:pPr>
            <a:fld id="{8F7ACED8-28F8-49F7-97CA-95B65FF8813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647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1" y="273063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charset="0"/>
                <a:cs typeface="Arial" pitchFamily="34" charset="0"/>
              </a:defRPr>
            </a:lvl1pPr>
          </a:lstStyle>
          <a:p>
            <a:pPr>
              <a:defRPr/>
            </a:pPr>
            <a:fld id="{66A4FCF7-4BC0-45F5-AB7E-1D829A2B28E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42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charset="0"/>
                <a:cs typeface="Arial" pitchFamily="34" charset="0"/>
              </a:defRPr>
            </a:lvl1pPr>
          </a:lstStyle>
          <a:p>
            <a:pPr>
              <a:defRPr/>
            </a:pPr>
            <a:fld id="{B6EA7891-DC88-4EEC-876F-CABAEAC944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charset="0"/>
                <a:cs typeface="Arial" pitchFamily="34" charset="0"/>
              </a:defRPr>
            </a:lvl1pPr>
          </a:lstStyle>
          <a:p>
            <a:pPr>
              <a:defRPr/>
            </a:pPr>
            <a:fld id="{B534A68F-43C4-4EA0-A127-034689F00E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4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9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charset="0"/>
                <a:cs typeface="Arial" pitchFamily="34" charset="0"/>
              </a:defRPr>
            </a:lvl1pPr>
          </a:lstStyle>
          <a:p>
            <a:pPr>
              <a:defRPr/>
            </a:pPr>
            <a:fld id="{C18DAA09-D985-4623-A33B-EAD3DD1BE6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2677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8532816" y="6381751"/>
            <a:ext cx="503237" cy="339725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619CDD3-B20C-47EC-AE15-0099C24FC3A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95455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8532820" y="6381759"/>
            <a:ext cx="503237" cy="3397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DE54C-3898-439A-9FFF-1CAF4638395E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922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 rot="5400000">
            <a:off x="4434683" y="2148683"/>
            <a:ext cx="207964" cy="9105901"/>
          </a:xfrm>
          <a:prstGeom prst="rect">
            <a:avLst/>
          </a:prstGeom>
          <a:solidFill>
            <a:srgbClr val="D3EAFD">
              <a:alpha val="59999"/>
            </a:srgbClr>
          </a:solidFill>
          <a:ln>
            <a:noFill/>
          </a:ln>
          <a:effectLst>
            <a:outerShdw dist="63500" dir="3187806" algn="ctr" rotWithShape="0">
              <a:srgbClr val="274C9D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ru-RU" altLang="ru-RU" sz="800" b="1" smtClean="0">
              <a:solidFill>
                <a:srgbClr val="00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5">
            <a:lum bright="-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-26987"/>
            <a:ext cx="9172576" cy="50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Солвер прозр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84140"/>
            <a:ext cx="1490662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36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16978" y="6400800"/>
            <a:ext cx="265113" cy="19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rgbClr val="2A5CAC"/>
                </a:solidFill>
                <a:effectLst/>
                <a:latin typeface="Arial"/>
                <a:cs typeface="Arial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070B77-B9CB-4385-9092-E9F112D7AF44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/>
          </a:p>
        </p:txBody>
      </p:sp>
      <p:pic>
        <p:nvPicPr>
          <p:cNvPr id="3078" name="Picture 6" descr="Рисунок1"/>
          <p:cNvPicPr>
            <a:picLocks noChangeAspect="1" noChangeArrowheads="1"/>
          </p:cNvPicPr>
          <p:nvPr/>
        </p:nvPicPr>
        <p:blipFill>
          <a:blip r:embed="rId17">
            <a:lum bright="68000" contrast="-7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"/>
            <a:ext cx="9144000" cy="68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3"/>
          <p:cNvPicPr>
            <a:picLocks noChangeAspect="1" noChangeArrowheads="1"/>
          </p:cNvPicPr>
          <p:nvPr/>
        </p:nvPicPr>
        <p:blipFill>
          <a:blip r:embed="rId15">
            <a:lum bright="-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-26987"/>
            <a:ext cx="9172576" cy="50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4" descr="Солвер прозр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84140"/>
            <a:ext cx="1490662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40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1-слайд-копи-2010-4"/>
          <p:cNvPicPr>
            <a:picLocks noChangeAspect="1" noChangeArrowheads="1"/>
          </p:cNvPicPr>
          <p:nvPr/>
        </p:nvPicPr>
        <p:blipFill>
          <a:blip r:embed="rId2">
            <a:lum bright="-1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-20638"/>
            <a:ext cx="9928225" cy="693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C9CB6E-8E98-4025-8155-C7AC1169E13B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395536" y="1772816"/>
            <a:ext cx="8229600" cy="1143000"/>
          </a:xfrm>
        </p:spPr>
        <p:txBody>
          <a:bodyPr/>
          <a:lstStyle/>
          <a:p>
            <a:r>
              <a:rPr lang="ru-RU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Индустриальный проект на примере ИП-10-01 ВАСО</a:t>
            </a:r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/>
            </a:r>
            <a:b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27584" y="1268760"/>
            <a:ext cx="74112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3.</a:t>
            </a: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r>
              <a:rPr lang="ru-RU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r>
              <a:rPr lang="en-US" sz="14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ru-RU" sz="1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8" name="Picture 14" descr="Солвер проз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31763"/>
            <a:ext cx="1920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280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19CDD3-B20C-47EC-AE15-0099C24FC3AB}" type="slidenum">
              <a:rPr lang="ru-RU" smtClean="0"/>
              <a:pPr>
                <a:defRPr/>
              </a:pPr>
              <a:t>2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24640" y="498230"/>
            <a:ext cx="6200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ctr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FF0000"/>
                </a:solidFill>
              </a:rPr>
              <a:t>Индустриальный проект на примере ИП-10-01 ВАСО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19" y="858594"/>
            <a:ext cx="2729754" cy="1642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53935" y="831637"/>
            <a:ext cx="3725395" cy="1480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2410" y="2789047"/>
            <a:ext cx="5311392" cy="366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>
            <a:spAutoFit/>
          </a:bodyPr>
          <a:lstStyle/>
          <a:p>
            <a:pPr marL="366713" indent="-153988"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700" dirty="0">
                <a:solidFill>
                  <a:srgbClr val="333399"/>
                </a:solidFill>
              </a:rPr>
              <a:t>    </a:t>
            </a:r>
            <a:r>
              <a:rPr lang="ru-RU" sz="800" b="1" dirty="0">
                <a:solidFill>
                  <a:srgbClr val="333399"/>
                </a:solidFill>
              </a:rPr>
              <a:t>На основе новых технологий, базирующихся на программном обеспечении </a:t>
            </a:r>
            <a:r>
              <a:rPr lang="en-US" sz="800" b="1" dirty="0">
                <a:solidFill>
                  <a:srgbClr val="333399"/>
                </a:solidFill>
              </a:rPr>
              <a:t>NX,</a:t>
            </a:r>
            <a:r>
              <a:rPr lang="ru-RU" sz="800" b="1" dirty="0">
                <a:solidFill>
                  <a:srgbClr val="333399"/>
                </a:solidFill>
              </a:rPr>
              <a:t> технологическом оборудовании с ЧПУ и высокопроизводительном инструменте на предприятии создан действующий прототип системы автоматизированной подготовки производства и производства, обеспечивающий решение следующих задач:</a:t>
            </a:r>
          </a:p>
          <a:p>
            <a:pPr marL="366713" indent="-153988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ru-RU" sz="800" b="1" dirty="0">
              <a:solidFill>
                <a:srgbClr val="333399"/>
              </a:solidFill>
            </a:endParaRPr>
          </a:p>
          <a:p>
            <a:pPr marL="366713" indent="-153988"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700" b="1" dirty="0">
                <a:solidFill>
                  <a:srgbClr val="333399"/>
                </a:solidFill>
              </a:rPr>
              <a:t>1.	Повышение качества изделий за счет:</a:t>
            </a:r>
          </a:p>
          <a:p>
            <a:pPr marL="366713" indent="-153988"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600" dirty="0">
                <a:solidFill>
                  <a:srgbClr val="333399"/>
                </a:solidFill>
              </a:rPr>
              <a:t>•	</a:t>
            </a:r>
            <a:r>
              <a:rPr lang="ru-RU" sz="700" dirty="0">
                <a:solidFill>
                  <a:srgbClr val="333399"/>
                </a:solidFill>
              </a:rPr>
              <a:t>высокого постоянства выполняемых на предлагаемом оборудовании размеров, формы и технологических требований чертежа, что сокращает затраты на проведение контрольных операций;</a:t>
            </a:r>
          </a:p>
          <a:p>
            <a:pPr marL="366713" indent="-153988"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700" dirty="0">
                <a:solidFill>
                  <a:srgbClr val="333399"/>
                </a:solidFill>
              </a:rPr>
              <a:t>•	концентрации операций на одном станке, которая обеспечивает высокую стабильность и качество взаимного расположения поверхностей и конструктивных элементов деталей.</a:t>
            </a:r>
          </a:p>
          <a:p>
            <a:pPr marL="366713" indent="-153988"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ru-RU" sz="700" b="1" dirty="0">
              <a:solidFill>
                <a:srgbClr val="333399"/>
              </a:solidFill>
            </a:endParaRPr>
          </a:p>
          <a:p>
            <a:pPr marL="366713" indent="-153988"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700" b="1" dirty="0">
                <a:solidFill>
                  <a:srgbClr val="333399"/>
                </a:solidFill>
              </a:rPr>
              <a:t>2.	Сокращение циклов изготовления деталей за счет:</a:t>
            </a:r>
          </a:p>
          <a:p>
            <a:pPr marL="366713" indent="-153988"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700" dirty="0">
                <a:solidFill>
                  <a:srgbClr val="333399"/>
                </a:solidFill>
              </a:rPr>
              <a:t>•	сокращения количества технологических операций (разметочных, слесарных, контрольных и т.п.) и, как следствие, времени межоперационного </a:t>
            </a:r>
            <a:r>
              <a:rPr lang="ru-RU" sz="700" dirty="0" err="1">
                <a:solidFill>
                  <a:srgbClr val="333399"/>
                </a:solidFill>
              </a:rPr>
              <a:t>пролёживания</a:t>
            </a:r>
            <a:r>
              <a:rPr lang="ru-RU" sz="700" dirty="0">
                <a:solidFill>
                  <a:srgbClr val="333399"/>
                </a:solidFill>
              </a:rPr>
              <a:t>; </a:t>
            </a:r>
          </a:p>
          <a:p>
            <a:pPr marL="366713" indent="-153988"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700" dirty="0">
                <a:solidFill>
                  <a:srgbClr val="333399"/>
                </a:solidFill>
              </a:rPr>
              <a:t>• сокращения времени на обработку годовой программы деталей на </a:t>
            </a:r>
            <a:r>
              <a:rPr lang="ru-RU" sz="700" b="1" dirty="0">
                <a:solidFill>
                  <a:srgbClr val="009999"/>
                </a:solidFill>
              </a:rPr>
              <a:t>18 440</a:t>
            </a:r>
            <a:r>
              <a:rPr lang="ru-RU" sz="700" dirty="0">
                <a:solidFill>
                  <a:srgbClr val="333399"/>
                </a:solidFill>
              </a:rPr>
              <a:t> часов, что обеспечивает рост годовой производительности труда по штучному времени обработки в </a:t>
            </a:r>
            <a:r>
              <a:rPr lang="en-US" sz="800" b="1" dirty="0">
                <a:solidFill>
                  <a:srgbClr val="009999"/>
                </a:solidFill>
              </a:rPr>
              <a:t>4,</a:t>
            </a:r>
            <a:r>
              <a:rPr lang="ru-RU" sz="800" b="1" dirty="0">
                <a:solidFill>
                  <a:srgbClr val="009999"/>
                </a:solidFill>
              </a:rPr>
              <a:t>2</a:t>
            </a:r>
            <a:r>
              <a:rPr lang="ru-RU" sz="700" dirty="0">
                <a:solidFill>
                  <a:srgbClr val="FF0000"/>
                </a:solidFill>
              </a:rPr>
              <a:t> </a:t>
            </a:r>
            <a:r>
              <a:rPr lang="ru-RU" sz="700" dirty="0">
                <a:solidFill>
                  <a:srgbClr val="333399"/>
                </a:solidFill>
              </a:rPr>
              <a:t>раза;</a:t>
            </a:r>
          </a:p>
          <a:p>
            <a:pPr marL="366713" indent="-153988"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700" dirty="0">
                <a:solidFill>
                  <a:srgbClr val="333399"/>
                </a:solidFill>
              </a:rPr>
              <a:t>• </a:t>
            </a:r>
            <a:r>
              <a:rPr lang="ru-RU" sz="200" b="1" dirty="0">
                <a:solidFill>
                  <a:srgbClr val="000000"/>
                </a:solidFill>
              </a:rPr>
              <a:t>	</a:t>
            </a:r>
            <a:r>
              <a:rPr lang="ru-RU" sz="700" dirty="0">
                <a:solidFill>
                  <a:srgbClr val="333399"/>
                </a:solidFill>
              </a:rPr>
              <a:t>подготовки инструмента вне станка и, как следствие, сокращения времени на межоперационную переналадку оборудования</a:t>
            </a:r>
            <a:r>
              <a:rPr lang="ru-RU" sz="200" b="1" dirty="0">
                <a:solidFill>
                  <a:srgbClr val="000000"/>
                </a:solidFill>
              </a:rPr>
              <a:t>.</a:t>
            </a:r>
            <a:endParaRPr lang="ru-RU" sz="700" dirty="0">
              <a:solidFill>
                <a:srgbClr val="333399"/>
              </a:solidFill>
            </a:endParaRPr>
          </a:p>
          <a:p>
            <a:pPr marL="366713" indent="-153988"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ru-RU" sz="700" b="1" dirty="0">
              <a:solidFill>
                <a:srgbClr val="333399"/>
              </a:solidFill>
            </a:endParaRPr>
          </a:p>
          <a:p>
            <a:pPr marL="366713" indent="-153988"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700" b="1" dirty="0">
                <a:solidFill>
                  <a:srgbClr val="333399"/>
                </a:solidFill>
              </a:rPr>
              <a:t>3.	Сокращение затрат на производство за счет:</a:t>
            </a:r>
          </a:p>
          <a:p>
            <a:pPr marL="366713" indent="-153988"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600" dirty="0">
                <a:solidFill>
                  <a:srgbClr val="333399"/>
                </a:solidFill>
              </a:rPr>
              <a:t>•	снижения зависимости предприятия от рынка труда на  </a:t>
            </a:r>
            <a:r>
              <a:rPr lang="ru-RU" sz="900" b="1" dirty="0">
                <a:solidFill>
                  <a:srgbClr val="FF0000"/>
                </a:solidFill>
              </a:rPr>
              <a:t>14</a:t>
            </a:r>
            <a:r>
              <a:rPr lang="ru-RU" sz="600" dirty="0">
                <a:solidFill>
                  <a:srgbClr val="333399"/>
                </a:solidFill>
              </a:rPr>
              <a:t> человек;</a:t>
            </a:r>
          </a:p>
          <a:p>
            <a:pPr marL="366713" indent="-153988"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600" dirty="0">
                <a:solidFill>
                  <a:srgbClr val="333399"/>
                </a:solidFill>
              </a:rPr>
              <a:t>•	условного высвобождения оборудования в количестве</a:t>
            </a:r>
            <a:r>
              <a:rPr lang="ru-RU" sz="900" b="1" dirty="0">
                <a:solidFill>
                  <a:srgbClr val="333399"/>
                </a:solidFill>
              </a:rPr>
              <a:t> </a:t>
            </a:r>
            <a:r>
              <a:rPr lang="ru-RU" sz="900" b="1" dirty="0">
                <a:solidFill>
                  <a:srgbClr val="FF0000"/>
                </a:solidFill>
              </a:rPr>
              <a:t>9</a:t>
            </a:r>
            <a:r>
              <a:rPr lang="ru-RU" sz="600" dirty="0">
                <a:solidFill>
                  <a:srgbClr val="333399"/>
                </a:solidFill>
              </a:rPr>
              <a:t> единиц;</a:t>
            </a:r>
          </a:p>
          <a:p>
            <a:pPr marL="366713" indent="-153988"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600" dirty="0">
                <a:solidFill>
                  <a:srgbClr val="333399"/>
                </a:solidFill>
              </a:rPr>
              <a:t>•	экономии электроэнергии на </a:t>
            </a:r>
            <a:r>
              <a:rPr lang="ru-RU" sz="900" b="1" dirty="0">
                <a:solidFill>
                  <a:srgbClr val="FF0000"/>
                </a:solidFill>
              </a:rPr>
              <a:t>1 1</a:t>
            </a:r>
            <a:r>
              <a:rPr lang="en-US" sz="900" b="1" dirty="0">
                <a:solidFill>
                  <a:srgbClr val="FF0000"/>
                </a:solidFill>
              </a:rPr>
              <a:t>00 000</a:t>
            </a:r>
            <a:r>
              <a:rPr lang="ru-RU" sz="600" dirty="0">
                <a:solidFill>
                  <a:srgbClr val="333399"/>
                </a:solidFill>
              </a:rPr>
              <a:t> рублей;</a:t>
            </a:r>
          </a:p>
          <a:p>
            <a:pPr marL="366713" indent="-153988"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600" dirty="0">
                <a:solidFill>
                  <a:srgbClr val="333399"/>
                </a:solidFill>
              </a:rPr>
              <a:t>•	экономии по заработной плате основных рабочих на  </a:t>
            </a:r>
            <a:r>
              <a:rPr lang="ru-RU" sz="900" b="1" dirty="0">
                <a:solidFill>
                  <a:srgbClr val="FF0000"/>
                </a:solidFill>
              </a:rPr>
              <a:t>1 850</a:t>
            </a:r>
            <a:r>
              <a:rPr lang="en-US" sz="900" b="1" dirty="0">
                <a:solidFill>
                  <a:srgbClr val="FF0000"/>
                </a:solidFill>
              </a:rPr>
              <a:t> 000</a:t>
            </a:r>
            <a:r>
              <a:rPr lang="ru-RU" sz="600" dirty="0">
                <a:solidFill>
                  <a:srgbClr val="333399"/>
                </a:solidFill>
              </a:rPr>
              <a:t> рублей;</a:t>
            </a:r>
          </a:p>
          <a:p>
            <a:pPr marL="366713" indent="-153988"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600" dirty="0">
                <a:solidFill>
                  <a:srgbClr val="333399"/>
                </a:solidFill>
              </a:rPr>
              <a:t>•	снижения технологической себестоимости на</a:t>
            </a:r>
            <a:r>
              <a:rPr lang="en-US" sz="600" dirty="0">
                <a:solidFill>
                  <a:srgbClr val="333399"/>
                </a:solidFill>
              </a:rPr>
              <a:t> </a:t>
            </a:r>
            <a:r>
              <a:rPr lang="en-US" sz="900" b="1" dirty="0">
                <a:solidFill>
                  <a:srgbClr val="FF0000"/>
                </a:solidFill>
              </a:rPr>
              <a:t>1</a:t>
            </a:r>
            <a:r>
              <a:rPr lang="ru-RU" sz="900" b="1" dirty="0">
                <a:solidFill>
                  <a:srgbClr val="FF0000"/>
                </a:solidFill>
              </a:rPr>
              <a:t>4</a:t>
            </a:r>
            <a:r>
              <a:rPr lang="en-US" sz="900" b="1" dirty="0">
                <a:solidFill>
                  <a:srgbClr val="FF0000"/>
                </a:solidFill>
              </a:rPr>
              <a:t> 000 000</a:t>
            </a:r>
            <a:r>
              <a:rPr lang="ru-RU" sz="600" dirty="0">
                <a:solidFill>
                  <a:srgbClr val="333399"/>
                </a:solidFill>
              </a:rPr>
              <a:t> рублей.</a:t>
            </a:r>
          </a:p>
          <a:p>
            <a:pPr marL="366713" indent="-153988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700" b="1" dirty="0">
                <a:solidFill>
                  <a:srgbClr val="333399"/>
                </a:solidFill>
              </a:rPr>
              <a:t>Окупаемость капитальных затрат (через снижение технологической себестоимости изделий) в течение</a:t>
            </a:r>
            <a:r>
              <a:rPr lang="ru-RU" sz="700" b="1" dirty="0">
                <a:solidFill>
                  <a:srgbClr val="2CAA44"/>
                </a:solidFill>
              </a:rPr>
              <a:t> </a:t>
            </a:r>
            <a:r>
              <a:rPr lang="en-US" sz="1000" b="1" dirty="0">
                <a:solidFill>
                  <a:srgbClr val="FF0000"/>
                </a:solidFill>
              </a:rPr>
              <a:t>4</a:t>
            </a:r>
            <a:r>
              <a:rPr lang="ru-RU" sz="700" dirty="0">
                <a:solidFill>
                  <a:srgbClr val="2B68AB"/>
                </a:solidFill>
              </a:rPr>
              <a:t> </a:t>
            </a:r>
            <a:r>
              <a:rPr lang="ru-RU" sz="700" b="1" dirty="0">
                <a:solidFill>
                  <a:srgbClr val="333399"/>
                </a:solidFill>
              </a:rPr>
              <a:t>лет.</a:t>
            </a:r>
          </a:p>
          <a:p>
            <a:pPr marL="366713" indent="-153988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700" b="1" dirty="0">
                <a:solidFill>
                  <a:srgbClr val="333399"/>
                </a:solidFill>
              </a:rPr>
              <a:t>Дополнительная экономия за счет сокращения времени на внедрение</a:t>
            </a:r>
            <a:r>
              <a:rPr lang="ru-RU" sz="700" dirty="0">
                <a:solidFill>
                  <a:srgbClr val="333399"/>
                </a:solidFill>
              </a:rPr>
              <a:t> </a:t>
            </a:r>
            <a:r>
              <a:rPr lang="ru-RU" sz="700" dirty="0">
                <a:solidFill>
                  <a:srgbClr val="2B68AB"/>
                </a:solidFill>
              </a:rPr>
              <a:t> </a:t>
            </a:r>
            <a:r>
              <a:rPr lang="ru-RU" sz="700" b="1" dirty="0">
                <a:solidFill>
                  <a:srgbClr val="333399"/>
                </a:solidFill>
              </a:rPr>
              <a:t>более </a:t>
            </a:r>
            <a:r>
              <a:rPr lang="ru-RU" sz="1000" b="1" dirty="0">
                <a:solidFill>
                  <a:srgbClr val="FF0000"/>
                </a:solidFill>
              </a:rPr>
              <a:t>2 3</a:t>
            </a:r>
            <a:r>
              <a:rPr lang="en-US" sz="1000" b="1" dirty="0">
                <a:solidFill>
                  <a:srgbClr val="FF0000"/>
                </a:solidFill>
              </a:rPr>
              <a:t>00 000</a:t>
            </a:r>
            <a:r>
              <a:rPr lang="ru-RU" sz="800" b="1" dirty="0">
                <a:solidFill>
                  <a:srgbClr val="FF0000"/>
                </a:solidFill>
              </a:rPr>
              <a:t> </a:t>
            </a:r>
            <a:r>
              <a:rPr lang="ru-RU" sz="700" b="1" dirty="0">
                <a:solidFill>
                  <a:srgbClr val="333399"/>
                </a:solidFill>
              </a:rPr>
              <a:t>руб.</a:t>
            </a:r>
          </a:p>
        </p:txBody>
      </p:sp>
      <p:pic>
        <p:nvPicPr>
          <p:cNvPr id="8" name="Picture 225" descr="dmu80pduoblock_masch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103" y="4910728"/>
            <a:ext cx="1889374" cy="17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14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967" y="5067415"/>
            <a:ext cx="1185844" cy="1137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43804" y="2673207"/>
            <a:ext cx="3800197" cy="209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83007" y="991234"/>
            <a:ext cx="2359361" cy="132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906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7_Оформление по умолчанию">
  <a:themeElements>
    <a:clrScheme name="5_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Экран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</vt:i4>
      </vt:variant>
    </vt:vector>
  </HeadingPairs>
  <TitlesOfParts>
    <vt:vector size="4" baseType="lpstr">
      <vt:lpstr>Тема Office</vt:lpstr>
      <vt:lpstr>7_Оформление по умолчанию</vt:lpstr>
      <vt:lpstr>Индустриальный проект на примере ИП-10-01 ВАСО 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Индустриальный проект на примере ИП-10-01 ВАСО </dc:title>
  <dc:creator>Evgeniya Putintseva</dc:creator>
  <cp:lastModifiedBy>Evgeniya Putintseva</cp:lastModifiedBy>
  <cp:revision>4</cp:revision>
  <dcterms:created xsi:type="dcterms:W3CDTF">2018-05-29T09:31:49Z</dcterms:created>
  <dcterms:modified xsi:type="dcterms:W3CDTF">2018-05-29T11:58:18Z</dcterms:modified>
</cp:coreProperties>
</file>