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734" r:id="rId1"/>
    <p:sldMasterId id="2147483656" r:id="rId2"/>
    <p:sldMasterId id="2147483737" r:id="rId3"/>
    <p:sldMasterId id="2147483713" r:id="rId4"/>
    <p:sldMasterId id="2147483743" r:id="rId5"/>
    <p:sldMasterId id="2147483755" r:id="rId6"/>
  </p:sldMasterIdLst>
  <p:notesMasterIdLst>
    <p:notesMasterId r:id="rId13"/>
  </p:notesMasterIdLst>
  <p:sldIdLst>
    <p:sldId id="2110" r:id="rId7"/>
    <p:sldId id="2115" r:id="rId8"/>
    <p:sldId id="2116" r:id="rId9"/>
    <p:sldId id="2117" r:id="rId10"/>
    <p:sldId id="2118" r:id="rId11"/>
    <p:sldId id="2119" r:id="rId12"/>
  </p:sldIdLst>
  <p:sldSz cx="9906000" cy="6858000" type="A4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FF66"/>
    <a:srgbClr val="FF9966"/>
    <a:srgbClr val="F1F7A7"/>
    <a:srgbClr val="CEDBEA"/>
    <a:srgbClr val="CC0000"/>
    <a:srgbClr val="DDDDDD"/>
    <a:srgbClr val="E4D5D2"/>
    <a:srgbClr val="FE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8140" autoAdjust="0"/>
  </p:normalViewPr>
  <p:slideViewPr>
    <p:cSldViewPr>
      <p:cViewPr varScale="1">
        <p:scale>
          <a:sx n="106" d="100"/>
          <a:sy n="106" d="100"/>
        </p:scale>
        <p:origin x="-90" y="-120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605"/>
    </p:cViewPr>
  </p:sorterViewPr>
  <p:notesViewPr>
    <p:cSldViewPr showGuides="1">
      <p:cViewPr varScale="1">
        <p:scale>
          <a:sx n="59" d="100"/>
          <a:sy n="59" d="100"/>
        </p:scale>
        <p:origin x="-3216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A3E1A-331E-4ABD-89CA-3C2F530B5C6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4AFDD4-7979-4CD2-87BC-186737F9E1E2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266700" indent="0"/>
          <a:r>
            <a:rPr lang="ru-RU" dirty="0" smtClean="0"/>
            <a:t>Разработка Экспериментального проекта по методологии </a:t>
          </a:r>
          <a:r>
            <a:rPr lang="ru-RU" dirty="0" err="1" smtClean="0"/>
            <a:t>Солвер</a:t>
          </a:r>
          <a:endParaRPr lang="ru-RU" dirty="0"/>
        </a:p>
      </dgm:t>
    </dgm:pt>
    <dgm:pt modelId="{17481EAA-AC31-4A42-875F-8C4ADCBC075C}" type="parTrans" cxnId="{361E363D-C147-470B-8D27-D6E19196FF36}">
      <dgm:prSet/>
      <dgm:spPr/>
      <dgm:t>
        <a:bodyPr/>
        <a:lstStyle/>
        <a:p>
          <a:endParaRPr lang="ru-RU"/>
        </a:p>
      </dgm:t>
    </dgm:pt>
    <dgm:pt modelId="{BAA95D92-A287-4AEC-AB20-A907513CF394}" type="sibTrans" cxnId="{361E363D-C147-470B-8D27-D6E19196FF36}">
      <dgm:prSet/>
      <dgm:spPr/>
      <dgm:t>
        <a:bodyPr/>
        <a:lstStyle/>
        <a:p>
          <a:endParaRPr lang="ru-RU"/>
        </a:p>
      </dgm:t>
    </dgm:pt>
    <dgm:pt modelId="{D229348B-F24D-4807-8854-35953B8611DC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Анализ и группировка номенклатуры по группам</a:t>
          </a:r>
          <a:endParaRPr lang="ru-RU" dirty="0"/>
        </a:p>
      </dgm:t>
    </dgm:pt>
    <dgm:pt modelId="{6DA70C90-7745-4E1C-A5A2-554E3867701A}" type="parTrans" cxnId="{A5C34158-4C2A-4DCC-80C1-03AE288A99C9}">
      <dgm:prSet/>
      <dgm:spPr/>
      <dgm:t>
        <a:bodyPr/>
        <a:lstStyle/>
        <a:p>
          <a:endParaRPr lang="ru-RU"/>
        </a:p>
      </dgm:t>
    </dgm:pt>
    <dgm:pt modelId="{7CFED624-7801-4004-A6B7-0CB036DDBED7}" type="sibTrans" cxnId="{A5C34158-4C2A-4DCC-80C1-03AE288A99C9}">
      <dgm:prSet/>
      <dgm:spPr/>
      <dgm:t>
        <a:bodyPr/>
        <a:lstStyle/>
        <a:p>
          <a:endParaRPr lang="ru-RU"/>
        </a:p>
      </dgm:t>
    </dgm:pt>
    <dgm:pt modelId="{AFC0F5C5-7105-4847-AF86-5660201AA1D3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7800" indent="0"/>
          <a:r>
            <a:rPr lang="ru-RU" dirty="0" smtClean="0"/>
            <a:t>Моделирование типовых процессов и масштабирование результатов на совокупную массу номенклатуры</a:t>
          </a:r>
          <a:endParaRPr lang="ru-RU" dirty="0"/>
        </a:p>
      </dgm:t>
    </dgm:pt>
    <dgm:pt modelId="{03CFA5B6-F7B0-4505-B5E4-6032AA1570E7}" type="parTrans" cxnId="{7095C619-F615-43D6-BA36-86F80BCBE1DD}">
      <dgm:prSet/>
      <dgm:spPr/>
      <dgm:t>
        <a:bodyPr/>
        <a:lstStyle/>
        <a:p>
          <a:endParaRPr lang="ru-RU"/>
        </a:p>
      </dgm:t>
    </dgm:pt>
    <dgm:pt modelId="{2AF8403F-5413-42F3-9E0D-D27616DE618C}" type="sibTrans" cxnId="{7095C619-F615-43D6-BA36-86F80BCBE1DD}">
      <dgm:prSet/>
      <dgm:spPr/>
      <dgm:t>
        <a:bodyPr/>
        <a:lstStyle/>
        <a:p>
          <a:endParaRPr lang="ru-RU"/>
        </a:p>
      </dgm:t>
    </dgm:pt>
    <dgm:pt modelId="{2A1BCEE0-1E73-48FB-977B-94959CB2B489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7800" indent="0"/>
          <a:r>
            <a:rPr lang="ru-RU" dirty="0" smtClean="0"/>
            <a:t>Выполнение мероприятий финансово-экономической направленности</a:t>
          </a:r>
          <a:endParaRPr lang="ru-RU" dirty="0"/>
        </a:p>
      </dgm:t>
    </dgm:pt>
    <dgm:pt modelId="{90931358-7B4D-43E0-ABDC-88CC3974F4A4}" type="parTrans" cxnId="{39AD3EDD-32C0-402B-B13F-776645829050}">
      <dgm:prSet/>
      <dgm:spPr/>
      <dgm:t>
        <a:bodyPr/>
        <a:lstStyle/>
        <a:p>
          <a:endParaRPr lang="ru-RU"/>
        </a:p>
      </dgm:t>
    </dgm:pt>
    <dgm:pt modelId="{38443D4B-0361-4FCE-BC7F-E2550C932F83}" type="sibTrans" cxnId="{39AD3EDD-32C0-402B-B13F-776645829050}">
      <dgm:prSet/>
      <dgm:spPr/>
      <dgm:t>
        <a:bodyPr/>
        <a:lstStyle/>
        <a:p>
          <a:endParaRPr lang="ru-RU"/>
        </a:p>
      </dgm:t>
    </dgm:pt>
    <dgm:pt modelId="{B697FD5A-3370-47FA-9C34-F981C179C646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7800" indent="0"/>
          <a:r>
            <a:rPr lang="ru-RU" dirty="0" smtClean="0"/>
            <a:t>Разработка финансово-экономической модели проекта методом дисконтированных потоков</a:t>
          </a:r>
          <a:endParaRPr lang="ru-RU" dirty="0"/>
        </a:p>
      </dgm:t>
    </dgm:pt>
    <dgm:pt modelId="{99B00A4C-CC4F-44C3-8145-D3217B35267F}" type="parTrans" cxnId="{5B78BBB5-0307-4FC4-881A-964D31F7695B}">
      <dgm:prSet/>
      <dgm:spPr/>
      <dgm:t>
        <a:bodyPr/>
        <a:lstStyle/>
        <a:p>
          <a:endParaRPr lang="ru-RU"/>
        </a:p>
      </dgm:t>
    </dgm:pt>
    <dgm:pt modelId="{C6095B51-DC95-418E-B525-FBC41761C955}" type="sibTrans" cxnId="{5B78BBB5-0307-4FC4-881A-964D31F7695B}">
      <dgm:prSet/>
      <dgm:spPr/>
      <dgm:t>
        <a:bodyPr/>
        <a:lstStyle/>
        <a:p>
          <a:endParaRPr lang="ru-RU"/>
        </a:p>
      </dgm:t>
    </dgm:pt>
    <dgm:pt modelId="{86B9F1BF-5F50-4589-BAF0-607565BBC37C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Формирование положительного заключения по измененному проекту для инвестора с целью открытия финансирования</a:t>
          </a:r>
          <a:endParaRPr lang="ru-RU" dirty="0"/>
        </a:p>
      </dgm:t>
    </dgm:pt>
    <dgm:pt modelId="{1A909CBE-FFFE-40E3-A21B-F1ED436F47C2}" type="parTrans" cxnId="{A669CA86-86ED-4EB6-8409-1199202DA85D}">
      <dgm:prSet/>
      <dgm:spPr/>
      <dgm:t>
        <a:bodyPr/>
        <a:lstStyle/>
        <a:p>
          <a:endParaRPr lang="ru-RU"/>
        </a:p>
      </dgm:t>
    </dgm:pt>
    <dgm:pt modelId="{0175407F-5EFF-424A-9D59-3681E301234C}" type="sibTrans" cxnId="{A669CA86-86ED-4EB6-8409-1199202DA85D}">
      <dgm:prSet/>
      <dgm:spPr/>
      <dgm:t>
        <a:bodyPr/>
        <a:lstStyle/>
        <a:p>
          <a:endParaRPr lang="ru-RU"/>
        </a:p>
      </dgm:t>
    </dgm:pt>
    <dgm:pt modelId="{B3C63973-5B8C-41B9-AD58-B94643AE9400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Расчет потребного оборудования, инструмента и оснастки</a:t>
          </a:r>
          <a:endParaRPr lang="ru-RU" dirty="0"/>
        </a:p>
      </dgm:t>
    </dgm:pt>
    <dgm:pt modelId="{12466370-0BE6-43C8-B75C-3CFD5C2EC155}" type="parTrans" cxnId="{134E0BDB-4A08-4646-9D79-46FA2F9A3B29}">
      <dgm:prSet/>
      <dgm:spPr/>
      <dgm:t>
        <a:bodyPr/>
        <a:lstStyle/>
        <a:p>
          <a:endParaRPr lang="ru-RU"/>
        </a:p>
      </dgm:t>
    </dgm:pt>
    <dgm:pt modelId="{29698C36-D0A9-4875-AD56-34CB47A83F09}" type="sibTrans" cxnId="{134E0BDB-4A08-4646-9D79-46FA2F9A3B29}">
      <dgm:prSet/>
      <dgm:spPr/>
      <dgm:t>
        <a:bodyPr/>
        <a:lstStyle/>
        <a:p>
          <a:endParaRPr lang="ru-RU"/>
        </a:p>
      </dgm:t>
    </dgm:pt>
    <dgm:pt modelId="{D02160D1-AC43-4740-A7A5-343DC9203F45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Разработка планировочных решений</a:t>
          </a:r>
          <a:endParaRPr lang="ru-RU" dirty="0"/>
        </a:p>
      </dgm:t>
    </dgm:pt>
    <dgm:pt modelId="{E92D7C99-AA09-44F4-B298-0AAF1D8F3ADA}" type="parTrans" cxnId="{C97B56A1-FC60-422F-8C51-330FA3EC278C}">
      <dgm:prSet/>
      <dgm:spPr/>
      <dgm:t>
        <a:bodyPr/>
        <a:lstStyle/>
        <a:p>
          <a:endParaRPr lang="ru-RU"/>
        </a:p>
      </dgm:t>
    </dgm:pt>
    <dgm:pt modelId="{DDE35662-984D-443D-893A-B28C4BE89E21}" type="sibTrans" cxnId="{C97B56A1-FC60-422F-8C51-330FA3EC278C}">
      <dgm:prSet/>
      <dgm:spPr/>
      <dgm:t>
        <a:bodyPr/>
        <a:lstStyle/>
        <a:p>
          <a:endParaRPr lang="ru-RU"/>
        </a:p>
      </dgm:t>
    </dgm:pt>
    <dgm:pt modelId="{C21EC7AC-C084-4D7A-8DB0-7121DFFE8F1C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 расчет инвестиционных затрат по проекту</a:t>
          </a:r>
          <a:endParaRPr lang="ru-RU" dirty="0"/>
        </a:p>
      </dgm:t>
    </dgm:pt>
    <dgm:pt modelId="{CC590B91-303C-4970-B019-9E73B75F84C0}" type="parTrans" cxnId="{90E3F954-594A-483C-B94A-B46B6DFA6315}">
      <dgm:prSet/>
      <dgm:spPr/>
      <dgm:t>
        <a:bodyPr/>
        <a:lstStyle/>
        <a:p>
          <a:endParaRPr lang="ru-RU"/>
        </a:p>
      </dgm:t>
    </dgm:pt>
    <dgm:pt modelId="{4C67E165-2171-470E-AAAB-95A0CEFB4A39}" type="sibTrans" cxnId="{90E3F954-594A-483C-B94A-B46B6DFA6315}">
      <dgm:prSet/>
      <dgm:spPr/>
      <dgm:t>
        <a:bodyPr/>
        <a:lstStyle/>
        <a:p>
          <a:endParaRPr lang="ru-RU"/>
        </a:p>
      </dgm:t>
    </dgm:pt>
    <dgm:pt modelId="{8D926939-BE5E-4D97-AF0C-AE5CCA1DCC22}">
      <dgm:prSet phldrT="[Текст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marL="171450" indent="0"/>
          <a:r>
            <a:rPr lang="ru-RU" dirty="0" smtClean="0"/>
            <a:t>Разработка мероприятий в части управления производством и необходимых информационных технологий</a:t>
          </a:r>
          <a:endParaRPr lang="ru-RU" dirty="0"/>
        </a:p>
      </dgm:t>
    </dgm:pt>
    <dgm:pt modelId="{C54378F2-8270-4FEA-98E1-5E417DB1CEF2}" type="parTrans" cxnId="{27F12C0E-0989-4FB3-94B6-241E3E5607F1}">
      <dgm:prSet/>
      <dgm:spPr/>
      <dgm:t>
        <a:bodyPr/>
        <a:lstStyle/>
        <a:p>
          <a:endParaRPr lang="ru-RU"/>
        </a:p>
      </dgm:t>
    </dgm:pt>
    <dgm:pt modelId="{C76A38ED-1287-4C22-ABEC-DD25DBEAF9DC}" type="sibTrans" cxnId="{27F12C0E-0989-4FB3-94B6-241E3E5607F1}">
      <dgm:prSet/>
      <dgm:spPr/>
      <dgm:t>
        <a:bodyPr/>
        <a:lstStyle/>
        <a:p>
          <a:endParaRPr lang="ru-RU"/>
        </a:p>
      </dgm:t>
    </dgm:pt>
    <dgm:pt modelId="{03127B3F-D559-46F5-9E31-88E2B128AE00}" type="pres">
      <dgm:prSet presAssocID="{6EDA3E1A-331E-4ABD-89CA-3C2F530B5C6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0E80E2A-A4EE-4720-9978-22315CC96F6B}" type="pres">
      <dgm:prSet presAssocID="{964AFDD4-7979-4CD2-87BC-186737F9E1E2}" presName="comp" presStyleCnt="0"/>
      <dgm:spPr/>
    </dgm:pt>
    <dgm:pt modelId="{477387A4-1F3F-4522-B89D-83B36A880E92}" type="pres">
      <dgm:prSet presAssocID="{964AFDD4-7979-4CD2-87BC-186737F9E1E2}" presName="box" presStyleLbl="node1" presStyleIdx="0" presStyleCnt="2" custLinFactNeighborX="-909" custLinFactNeighborY="-7658"/>
      <dgm:spPr/>
      <dgm:t>
        <a:bodyPr/>
        <a:lstStyle/>
        <a:p>
          <a:endParaRPr lang="ru-RU"/>
        </a:p>
      </dgm:t>
    </dgm:pt>
    <dgm:pt modelId="{8526A04A-63C9-46BE-9DA1-D571F1E5C52C}" type="pres">
      <dgm:prSet presAssocID="{964AFDD4-7979-4CD2-87BC-186737F9E1E2}" presName="img" presStyleLbl="fgImgPlace1" presStyleIdx="0" presStyleCnt="2" custScaleX="116388" custLinFactNeighborX="-59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EF2EB8B1-26C1-4A14-BB8F-3CF738EFCABD}" type="pres">
      <dgm:prSet presAssocID="{964AFDD4-7979-4CD2-87BC-186737F9E1E2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609F9-83AD-45F9-9D0B-F32005925C2F}" type="pres">
      <dgm:prSet presAssocID="{BAA95D92-A287-4AEC-AB20-A907513CF394}" presName="spacer" presStyleCnt="0"/>
      <dgm:spPr/>
    </dgm:pt>
    <dgm:pt modelId="{4F6B13D6-EF43-416D-B90C-88475A2150A1}" type="pres">
      <dgm:prSet presAssocID="{2A1BCEE0-1E73-48FB-977B-94959CB2B489}" presName="comp" presStyleCnt="0"/>
      <dgm:spPr/>
    </dgm:pt>
    <dgm:pt modelId="{F2347542-1428-43DE-8EEB-5DF97FD40027}" type="pres">
      <dgm:prSet presAssocID="{2A1BCEE0-1E73-48FB-977B-94959CB2B489}" presName="box" presStyleLbl="node1" presStyleIdx="1" presStyleCnt="2" custScaleY="61202" custLinFactNeighborY="-6716"/>
      <dgm:spPr/>
      <dgm:t>
        <a:bodyPr/>
        <a:lstStyle/>
        <a:p>
          <a:endParaRPr lang="ru-RU"/>
        </a:p>
      </dgm:t>
    </dgm:pt>
    <dgm:pt modelId="{161F6C00-10B5-463C-8BA6-5D1C50E75BA3}" type="pres">
      <dgm:prSet presAssocID="{2A1BCEE0-1E73-48FB-977B-94959CB2B489}" presName="img" presStyleLbl="fgImgPlace1" presStyleIdx="1" presStyleCnt="2" custScaleX="122758" custScaleY="62400" custLinFactNeighborX="444" custLinFactNeighborY="-710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7B701216-9D3E-43F0-93AD-C80B9FC5262A}" type="pres">
      <dgm:prSet presAssocID="{2A1BCEE0-1E73-48FB-977B-94959CB2B489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95C619-F615-43D6-BA36-86F80BCBE1DD}" srcId="{964AFDD4-7979-4CD2-87BC-186737F9E1E2}" destId="{AFC0F5C5-7105-4847-AF86-5660201AA1D3}" srcOrd="1" destOrd="0" parTransId="{03CFA5B6-F7B0-4505-B5E4-6032AA1570E7}" sibTransId="{2AF8403F-5413-42F3-9E0D-D27616DE618C}"/>
    <dgm:cxn modelId="{842A9B2F-1038-4F86-8069-58D76EA907A6}" type="presOf" srcId="{6EDA3E1A-331E-4ABD-89CA-3C2F530B5C62}" destId="{03127B3F-D559-46F5-9E31-88E2B128AE00}" srcOrd="0" destOrd="0" presId="urn:microsoft.com/office/officeart/2005/8/layout/vList4"/>
    <dgm:cxn modelId="{18FF633B-78D0-4B83-A82B-C43524FCE933}" type="presOf" srcId="{B3C63973-5B8C-41B9-AD58-B94643AE9400}" destId="{EF2EB8B1-26C1-4A14-BB8F-3CF738EFCABD}" srcOrd="1" destOrd="3" presId="urn:microsoft.com/office/officeart/2005/8/layout/vList4"/>
    <dgm:cxn modelId="{90E3F954-594A-483C-B94A-B46B6DFA6315}" srcId="{964AFDD4-7979-4CD2-87BC-186737F9E1E2}" destId="{C21EC7AC-C084-4D7A-8DB0-7121DFFE8F1C}" srcOrd="4" destOrd="0" parTransId="{CC590B91-303C-4970-B019-9E73B75F84C0}" sibTransId="{4C67E165-2171-470E-AAAB-95A0CEFB4A39}"/>
    <dgm:cxn modelId="{5B78BBB5-0307-4FC4-881A-964D31F7695B}" srcId="{2A1BCEE0-1E73-48FB-977B-94959CB2B489}" destId="{B697FD5A-3370-47FA-9C34-F981C179C646}" srcOrd="0" destOrd="0" parTransId="{99B00A4C-CC4F-44C3-8145-D3217B35267F}" sibTransId="{C6095B51-DC95-418E-B525-FBC41761C955}"/>
    <dgm:cxn modelId="{33A0B12C-FAD4-41A5-9B9A-8E7458952BB9}" type="presOf" srcId="{8D926939-BE5E-4D97-AF0C-AE5CCA1DCC22}" destId="{477387A4-1F3F-4522-B89D-83B36A880E92}" srcOrd="0" destOrd="6" presId="urn:microsoft.com/office/officeart/2005/8/layout/vList4"/>
    <dgm:cxn modelId="{A669CA86-86ED-4EB6-8409-1199202DA85D}" srcId="{2A1BCEE0-1E73-48FB-977B-94959CB2B489}" destId="{86B9F1BF-5F50-4589-BAF0-607565BBC37C}" srcOrd="1" destOrd="0" parTransId="{1A909CBE-FFFE-40E3-A21B-F1ED436F47C2}" sibTransId="{0175407F-5EFF-424A-9D59-3681E301234C}"/>
    <dgm:cxn modelId="{43277C3A-95C3-45C2-ADBD-4B45A3271406}" type="presOf" srcId="{C21EC7AC-C084-4D7A-8DB0-7121DFFE8F1C}" destId="{477387A4-1F3F-4522-B89D-83B36A880E92}" srcOrd="0" destOrd="5" presId="urn:microsoft.com/office/officeart/2005/8/layout/vList4"/>
    <dgm:cxn modelId="{73AC36AB-0361-4269-8D26-D33C1A6174C1}" type="presOf" srcId="{964AFDD4-7979-4CD2-87BC-186737F9E1E2}" destId="{477387A4-1F3F-4522-B89D-83B36A880E92}" srcOrd="0" destOrd="0" presId="urn:microsoft.com/office/officeart/2005/8/layout/vList4"/>
    <dgm:cxn modelId="{849D27EF-ABAC-4F1F-845E-2F29DC94410F}" type="presOf" srcId="{B3C63973-5B8C-41B9-AD58-B94643AE9400}" destId="{477387A4-1F3F-4522-B89D-83B36A880E92}" srcOrd="0" destOrd="3" presId="urn:microsoft.com/office/officeart/2005/8/layout/vList4"/>
    <dgm:cxn modelId="{E2CBAE86-B445-4EA2-AB24-2C969BDD559B}" type="presOf" srcId="{D02160D1-AC43-4740-A7A5-343DC9203F45}" destId="{477387A4-1F3F-4522-B89D-83B36A880E92}" srcOrd="0" destOrd="4" presId="urn:microsoft.com/office/officeart/2005/8/layout/vList4"/>
    <dgm:cxn modelId="{D923E6F4-005B-476A-8773-03D4CCC5C679}" type="presOf" srcId="{AFC0F5C5-7105-4847-AF86-5660201AA1D3}" destId="{477387A4-1F3F-4522-B89D-83B36A880E92}" srcOrd="0" destOrd="2" presId="urn:microsoft.com/office/officeart/2005/8/layout/vList4"/>
    <dgm:cxn modelId="{E3324DED-BE87-4935-A0D7-3DE8B5FFEA0C}" type="presOf" srcId="{B697FD5A-3370-47FA-9C34-F981C179C646}" destId="{7B701216-9D3E-43F0-93AD-C80B9FC5262A}" srcOrd="1" destOrd="1" presId="urn:microsoft.com/office/officeart/2005/8/layout/vList4"/>
    <dgm:cxn modelId="{39AD3EDD-32C0-402B-B13F-776645829050}" srcId="{6EDA3E1A-331E-4ABD-89CA-3C2F530B5C62}" destId="{2A1BCEE0-1E73-48FB-977B-94959CB2B489}" srcOrd="1" destOrd="0" parTransId="{90931358-7B4D-43E0-ABDC-88CC3974F4A4}" sibTransId="{38443D4B-0361-4FCE-BC7F-E2550C932F83}"/>
    <dgm:cxn modelId="{EB5F6BC4-B0B1-4E58-9C32-AE74AD242485}" type="presOf" srcId="{D229348B-F24D-4807-8854-35953B8611DC}" destId="{EF2EB8B1-26C1-4A14-BB8F-3CF738EFCABD}" srcOrd="1" destOrd="1" presId="urn:microsoft.com/office/officeart/2005/8/layout/vList4"/>
    <dgm:cxn modelId="{134E0BDB-4A08-4646-9D79-46FA2F9A3B29}" srcId="{964AFDD4-7979-4CD2-87BC-186737F9E1E2}" destId="{B3C63973-5B8C-41B9-AD58-B94643AE9400}" srcOrd="2" destOrd="0" parTransId="{12466370-0BE6-43C8-B75C-3CFD5C2EC155}" sibTransId="{29698C36-D0A9-4875-AD56-34CB47A83F09}"/>
    <dgm:cxn modelId="{8561D802-340A-4762-8531-78106F3FF12C}" type="presOf" srcId="{86B9F1BF-5F50-4589-BAF0-607565BBC37C}" destId="{F2347542-1428-43DE-8EEB-5DF97FD40027}" srcOrd="0" destOrd="2" presId="urn:microsoft.com/office/officeart/2005/8/layout/vList4"/>
    <dgm:cxn modelId="{7DDED8EA-D4A6-45C5-A225-48FC7F5680C2}" type="presOf" srcId="{2A1BCEE0-1E73-48FB-977B-94959CB2B489}" destId="{7B701216-9D3E-43F0-93AD-C80B9FC5262A}" srcOrd="1" destOrd="0" presId="urn:microsoft.com/office/officeart/2005/8/layout/vList4"/>
    <dgm:cxn modelId="{440C57CD-094B-405F-A577-4DF3D8ABB9F4}" type="presOf" srcId="{2A1BCEE0-1E73-48FB-977B-94959CB2B489}" destId="{F2347542-1428-43DE-8EEB-5DF97FD40027}" srcOrd="0" destOrd="0" presId="urn:microsoft.com/office/officeart/2005/8/layout/vList4"/>
    <dgm:cxn modelId="{3F4BAA91-2F6D-4B44-9CF9-751253AF1514}" type="presOf" srcId="{964AFDD4-7979-4CD2-87BC-186737F9E1E2}" destId="{EF2EB8B1-26C1-4A14-BB8F-3CF738EFCABD}" srcOrd="1" destOrd="0" presId="urn:microsoft.com/office/officeart/2005/8/layout/vList4"/>
    <dgm:cxn modelId="{7A38D456-24D0-4F3A-B4EF-AAB195017064}" type="presOf" srcId="{D229348B-F24D-4807-8854-35953B8611DC}" destId="{477387A4-1F3F-4522-B89D-83B36A880E92}" srcOrd="0" destOrd="1" presId="urn:microsoft.com/office/officeart/2005/8/layout/vList4"/>
    <dgm:cxn modelId="{A5C34158-4C2A-4DCC-80C1-03AE288A99C9}" srcId="{964AFDD4-7979-4CD2-87BC-186737F9E1E2}" destId="{D229348B-F24D-4807-8854-35953B8611DC}" srcOrd="0" destOrd="0" parTransId="{6DA70C90-7745-4E1C-A5A2-554E3867701A}" sibTransId="{7CFED624-7801-4004-A6B7-0CB036DDBED7}"/>
    <dgm:cxn modelId="{6FFE2B0E-6F63-4DAF-9EA9-3DDABAED1EDA}" type="presOf" srcId="{B697FD5A-3370-47FA-9C34-F981C179C646}" destId="{F2347542-1428-43DE-8EEB-5DF97FD40027}" srcOrd="0" destOrd="1" presId="urn:microsoft.com/office/officeart/2005/8/layout/vList4"/>
    <dgm:cxn modelId="{EBE1EF67-FB37-4EA2-B725-2BDAFCBAFBDC}" type="presOf" srcId="{D02160D1-AC43-4740-A7A5-343DC9203F45}" destId="{EF2EB8B1-26C1-4A14-BB8F-3CF738EFCABD}" srcOrd="1" destOrd="4" presId="urn:microsoft.com/office/officeart/2005/8/layout/vList4"/>
    <dgm:cxn modelId="{F7171E7D-6948-4FF1-8CC9-C0721D44A0B5}" type="presOf" srcId="{86B9F1BF-5F50-4589-BAF0-607565BBC37C}" destId="{7B701216-9D3E-43F0-93AD-C80B9FC5262A}" srcOrd="1" destOrd="2" presId="urn:microsoft.com/office/officeart/2005/8/layout/vList4"/>
    <dgm:cxn modelId="{E0ED6D30-140D-431D-B2A3-683DDAFEE699}" type="presOf" srcId="{AFC0F5C5-7105-4847-AF86-5660201AA1D3}" destId="{EF2EB8B1-26C1-4A14-BB8F-3CF738EFCABD}" srcOrd="1" destOrd="2" presId="urn:microsoft.com/office/officeart/2005/8/layout/vList4"/>
    <dgm:cxn modelId="{52D18AED-91E9-4196-B515-7F1957B2CA29}" type="presOf" srcId="{8D926939-BE5E-4D97-AF0C-AE5CCA1DCC22}" destId="{EF2EB8B1-26C1-4A14-BB8F-3CF738EFCABD}" srcOrd="1" destOrd="6" presId="urn:microsoft.com/office/officeart/2005/8/layout/vList4"/>
    <dgm:cxn modelId="{C97B56A1-FC60-422F-8C51-330FA3EC278C}" srcId="{964AFDD4-7979-4CD2-87BC-186737F9E1E2}" destId="{D02160D1-AC43-4740-A7A5-343DC9203F45}" srcOrd="3" destOrd="0" parTransId="{E92D7C99-AA09-44F4-B298-0AAF1D8F3ADA}" sibTransId="{DDE35662-984D-443D-893A-B28C4BE89E21}"/>
    <dgm:cxn modelId="{02768AB6-F886-4D81-AB21-80B3FA754CE4}" type="presOf" srcId="{C21EC7AC-C084-4D7A-8DB0-7121DFFE8F1C}" destId="{EF2EB8B1-26C1-4A14-BB8F-3CF738EFCABD}" srcOrd="1" destOrd="5" presId="urn:microsoft.com/office/officeart/2005/8/layout/vList4"/>
    <dgm:cxn modelId="{27F12C0E-0989-4FB3-94B6-241E3E5607F1}" srcId="{964AFDD4-7979-4CD2-87BC-186737F9E1E2}" destId="{8D926939-BE5E-4D97-AF0C-AE5CCA1DCC22}" srcOrd="5" destOrd="0" parTransId="{C54378F2-8270-4FEA-98E1-5E417DB1CEF2}" sibTransId="{C76A38ED-1287-4C22-ABEC-DD25DBEAF9DC}"/>
    <dgm:cxn modelId="{361E363D-C147-470B-8D27-D6E19196FF36}" srcId="{6EDA3E1A-331E-4ABD-89CA-3C2F530B5C62}" destId="{964AFDD4-7979-4CD2-87BC-186737F9E1E2}" srcOrd="0" destOrd="0" parTransId="{17481EAA-AC31-4A42-875F-8C4ADCBC075C}" sibTransId="{BAA95D92-A287-4AEC-AB20-A907513CF394}"/>
    <dgm:cxn modelId="{6A2F6390-9377-4A73-8011-FD84B48F62FE}" type="presParOf" srcId="{03127B3F-D559-46F5-9E31-88E2B128AE00}" destId="{E0E80E2A-A4EE-4720-9978-22315CC96F6B}" srcOrd="0" destOrd="0" presId="urn:microsoft.com/office/officeart/2005/8/layout/vList4"/>
    <dgm:cxn modelId="{B8E68BDE-7A4A-4219-869F-7122513011A3}" type="presParOf" srcId="{E0E80E2A-A4EE-4720-9978-22315CC96F6B}" destId="{477387A4-1F3F-4522-B89D-83B36A880E92}" srcOrd="0" destOrd="0" presId="urn:microsoft.com/office/officeart/2005/8/layout/vList4"/>
    <dgm:cxn modelId="{ACE32F4D-599D-4489-AE5D-B7241A38F515}" type="presParOf" srcId="{E0E80E2A-A4EE-4720-9978-22315CC96F6B}" destId="{8526A04A-63C9-46BE-9DA1-D571F1E5C52C}" srcOrd="1" destOrd="0" presId="urn:microsoft.com/office/officeart/2005/8/layout/vList4"/>
    <dgm:cxn modelId="{A67BBA45-392E-412C-905D-85F27952E195}" type="presParOf" srcId="{E0E80E2A-A4EE-4720-9978-22315CC96F6B}" destId="{EF2EB8B1-26C1-4A14-BB8F-3CF738EFCABD}" srcOrd="2" destOrd="0" presId="urn:microsoft.com/office/officeart/2005/8/layout/vList4"/>
    <dgm:cxn modelId="{6422DC46-FDAE-42DA-AFF4-CCDE0FB0A46E}" type="presParOf" srcId="{03127B3F-D559-46F5-9E31-88E2B128AE00}" destId="{8C8609F9-83AD-45F9-9D0B-F32005925C2F}" srcOrd="1" destOrd="0" presId="urn:microsoft.com/office/officeart/2005/8/layout/vList4"/>
    <dgm:cxn modelId="{44F29F6E-1971-47C3-BD07-388BD2764BAD}" type="presParOf" srcId="{03127B3F-D559-46F5-9E31-88E2B128AE00}" destId="{4F6B13D6-EF43-416D-B90C-88475A2150A1}" srcOrd="2" destOrd="0" presId="urn:microsoft.com/office/officeart/2005/8/layout/vList4"/>
    <dgm:cxn modelId="{1EAA73F3-A1BA-4FC7-8917-49B0B39F7C0D}" type="presParOf" srcId="{4F6B13D6-EF43-416D-B90C-88475A2150A1}" destId="{F2347542-1428-43DE-8EEB-5DF97FD40027}" srcOrd="0" destOrd="0" presId="urn:microsoft.com/office/officeart/2005/8/layout/vList4"/>
    <dgm:cxn modelId="{89240699-A65C-4789-A960-40E681284DD4}" type="presParOf" srcId="{4F6B13D6-EF43-416D-B90C-88475A2150A1}" destId="{161F6C00-10B5-463C-8BA6-5D1C50E75BA3}" srcOrd="1" destOrd="0" presId="urn:microsoft.com/office/officeart/2005/8/layout/vList4"/>
    <dgm:cxn modelId="{8906626C-B00D-4710-BAC8-B80BDDEA5F20}" type="presParOf" srcId="{4F6B13D6-EF43-416D-B90C-88475A2150A1}" destId="{7B701216-9D3E-43F0-93AD-C80B9FC5262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387A4-1F3F-4522-B89D-83B36A880E92}">
      <dsp:nvSpPr>
        <dsp:cNvPr id="0" name=""/>
        <dsp:cNvSpPr/>
      </dsp:nvSpPr>
      <dsp:spPr>
        <a:xfrm>
          <a:off x="0" y="0"/>
          <a:ext cx="7704856" cy="27233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667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Разработка Экспериментального проекта по методологии </a:t>
          </a:r>
          <a:r>
            <a:rPr lang="ru-RU" sz="1900" kern="1200" dirty="0" err="1" smtClean="0"/>
            <a:t>Солвер</a:t>
          </a:r>
          <a:endParaRPr lang="ru-RU" sz="19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Анализ и группировка номенклатуры по группам</a:t>
          </a:r>
          <a:endParaRPr lang="ru-RU" sz="1500" kern="1200" dirty="0"/>
        </a:p>
        <a:p>
          <a:pPr marL="1778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Моделирование типовых процессов и масштабирование результатов на совокупную массу номенклатуры</a:t>
          </a:r>
          <a:endParaRPr lang="ru-RU" sz="15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Расчет потребного оборудования, инструмента и оснастки</a:t>
          </a:r>
          <a:endParaRPr lang="ru-RU" sz="15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Разработка планировочных решений</a:t>
          </a:r>
          <a:endParaRPr lang="ru-RU" sz="15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 расчет инвестиционных затрат по проекту</a:t>
          </a:r>
          <a:endParaRPr lang="ru-RU" sz="15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Разработка мероприятий в части управления производством и необходимых информационных технологий</a:t>
          </a:r>
          <a:endParaRPr lang="ru-RU" sz="1500" kern="1200" dirty="0"/>
        </a:p>
      </dsp:txBody>
      <dsp:txXfrm>
        <a:off x="1813308" y="0"/>
        <a:ext cx="5891547" cy="2723372"/>
      </dsp:txXfrm>
    </dsp:sp>
    <dsp:sp modelId="{8526A04A-63C9-46BE-9DA1-D571F1E5C52C}">
      <dsp:nvSpPr>
        <dsp:cNvPr id="0" name=""/>
        <dsp:cNvSpPr/>
      </dsp:nvSpPr>
      <dsp:spPr>
        <a:xfrm>
          <a:off x="55060" y="272337"/>
          <a:ext cx="1793505" cy="21786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47542-1428-43DE-8EEB-5DF97FD40027}">
      <dsp:nvSpPr>
        <dsp:cNvPr id="0" name=""/>
        <dsp:cNvSpPr/>
      </dsp:nvSpPr>
      <dsp:spPr>
        <a:xfrm>
          <a:off x="0" y="2812808"/>
          <a:ext cx="7704856" cy="16667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778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Выполнение мероприятий финансово-экономической направленности</a:t>
          </a:r>
          <a:endParaRPr lang="ru-RU" sz="1900" kern="1200" dirty="0"/>
        </a:p>
        <a:p>
          <a:pPr marL="1778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Разработка финансово-экономической модели проекта методом дисконтированных потоков</a:t>
          </a:r>
          <a:endParaRPr lang="ru-RU" sz="1500" kern="1200" dirty="0"/>
        </a:p>
        <a:p>
          <a:pPr marL="17145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Формирование положительного заключения по измененному проекту для инвестора с целью открытия финансирования</a:t>
          </a:r>
          <a:endParaRPr lang="ru-RU" sz="1500" kern="1200" dirty="0"/>
        </a:p>
      </dsp:txBody>
      <dsp:txXfrm>
        <a:off x="1813308" y="2812808"/>
        <a:ext cx="5891547" cy="1666758"/>
      </dsp:txXfrm>
    </dsp:sp>
    <dsp:sp modelId="{161F6C00-10B5-463C-8BA6-5D1C50E75BA3}">
      <dsp:nvSpPr>
        <dsp:cNvPr id="0" name=""/>
        <dsp:cNvSpPr/>
      </dsp:nvSpPr>
      <dsp:spPr>
        <a:xfrm>
          <a:off x="103832" y="2994473"/>
          <a:ext cx="1891665" cy="135950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973" cy="49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2" tIns="46615" rIns="93232" bIns="46615" numCol="1" anchor="t" anchorCtr="0" compatLnSpc="1">
            <a:prstTxWarp prst="textNoShape">
              <a:avLst/>
            </a:prstTxWarp>
          </a:bodyPr>
          <a:lstStyle>
            <a:lvl1pPr defTabSz="930186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18" y="1"/>
            <a:ext cx="2944972" cy="49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2" tIns="46615" rIns="93232" bIns="46615" numCol="1" anchor="t" anchorCtr="0" compatLnSpc="1">
            <a:prstTxWarp prst="textNoShape">
              <a:avLst/>
            </a:prstTxWarp>
          </a:bodyPr>
          <a:lstStyle>
            <a:lvl1pPr algn="r" defTabSz="930186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42950"/>
            <a:ext cx="538321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10" y="4716026"/>
            <a:ext cx="5438456" cy="446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2" tIns="46615" rIns="93232" bIns="46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81"/>
            <a:ext cx="2944973" cy="49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2" tIns="46615" rIns="93232" bIns="46615" numCol="1" anchor="b" anchorCtr="0" compatLnSpc="1">
            <a:prstTxWarp prst="textNoShape">
              <a:avLst/>
            </a:prstTxWarp>
          </a:bodyPr>
          <a:lstStyle>
            <a:lvl1pPr defTabSz="930186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18" y="9428881"/>
            <a:ext cx="2944972" cy="49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2" tIns="46615" rIns="93232" bIns="46615" numCol="1" anchor="b" anchorCtr="0" compatLnSpc="1">
            <a:prstTxWarp prst="textNoShape">
              <a:avLst/>
            </a:prstTxWarp>
          </a:bodyPr>
          <a:lstStyle>
            <a:lvl1pPr algn="r" defTabSz="930186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B13E7DFE-4DEE-42FD-9DE3-FA3BE6C4A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7DFE-4DEE-42FD-9DE3-FA3BE6C4A2E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7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7DFE-4DEE-42FD-9DE3-FA3BE6C4A2E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7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7DFE-4DEE-42FD-9DE3-FA3BE6C4A2E5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C33CE-C444-439B-9096-954E473B0B69}" type="slidenum">
              <a:rPr lang="ru-RU" altLang="ru-RU">
                <a:solidFill>
                  <a:srgbClr val="FFFFFF"/>
                </a:solidFill>
              </a:rPr>
              <a:pPr/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EE1F-38B4-41DC-82CA-4625299CD9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809C0-CEB2-4124-9900-CEE05DFB14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E8782-9A40-4A24-A0E1-806A15D8FE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E838-45AB-402D-928E-70A6287D33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F358E-680A-4607-9ED8-1BF8FD3FAE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0EAB-950C-4E7A-8186-1200204863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40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8CCD-BDB4-4489-8715-131061EB64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C33CE-C444-439B-9096-954E473B0B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19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34C19-87CB-4610-9DE2-F398D67CC9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360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2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34C19-87CB-4610-9DE2-F398D67CC987}" type="slidenum">
              <a:rPr lang="ru-RU" altLang="ru-RU">
                <a:solidFill>
                  <a:srgbClr val="FFFFFF"/>
                </a:solidFill>
              </a:rPr>
              <a:pPr/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29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4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2" indent="0">
              <a:buNone/>
              <a:defRPr sz="1800"/>
            </a:lvl2pPr>
            <a:lvl3pPr marL="912586" indent="0">
              <a:buNone/>
              <a:defRPr sz="1600"/>
            </a:lvl3pPr>
            <a:lvl4pPr marL="1368883" indent="0">
              <a:buNone/>
              <a:defRPr sz="1400"/>
            </a:lvl4pPr>
            <a:lvl5pPr marL="1825174" indent="0">
              <a:buNone/>
              <a:defRPr sz="1400"/>
            </a:lvl5pPr>
            <a:lvl6pPr marL="2281470" indent="0">
              <a:buNone/>
              <a:defRPr sz="1400"/>
            </a:lvl6pPr>
            <a:lvl7pPr marL="2737764" indent="0">
              <a:buNone/>
              <a:defRPr sz="1400"/>
            </a:lvl7pPr>
            <a:lvl8pPr marL="3194055" indent="0">
              <a:buNone/>
              <a:defRPr sz="1400"/>
            </a:lvl8pPr>
            <a:lvl9pPr marL="365035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427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4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2" indent="0">
              <a:buNone/>
              <a:defRPr sz="2000" b="1"/>
            </a:lvl2pPr>
            <a:lvl3pPr marL="912586" indent="0">
              <a:buNone/>
              <a:defRPr sz="1800" b="1"/>
            </a:lvl3pPr>
            <a:lvl4pPr marL="1368883" indent="0">
              <a:buNone/>
              <a:defRPr sz="1600" b="1"/>
            </a:lvl4pPr>
            <a:lvl5pPr marL="1825174" indent="0">
              <a:buNone/>
              <a:defRPr sz="1600" b="1"/>
            </a:lvl5pPr>
            <a:lvl6pPr marL="2281470" indent="0">
              <a:buNone/>
              <a:defRPr sz="1600" b="1"/>
            </a:lvl6pPr>
            <a:lvl7pPr marL="2737764" indent="0">
              <a:buNone/>
              <a:defRPr sz="1600" b="1"/>
            </a:lvl7pPr>
            <a:lvl8pPr marL="3194055" indent="0">
              <a:buNone/>
              <a:defRPr sz="1600" b="1"/>
            </a:lvl8pPr>
            <a:lvl9pPr marL="365035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2" indent="0">
              <a:buNone/>
              <a:defRPr sz="2000" b="1"/>
            </a:lvl2pPr>
            <a:lvl3pPr marL="912586" indent="0">
              <a:buNone/>
              <a:defRPr sz="1800" b="1"/>
            </a:lvl3pPr>
            <a:lvl4pPr marL="1368883" indent="0">
              <a:buNone/>
              <a:defRPr sz="1600" b="1"/>
            </a:lvl4pPr>
            <a:lvl5pPr marL="1825174" indent="0">
              <a:buNone/>
              <a:defRPr sz="1600" b="1"/>
            </a:lvl5pPr>
            <a:lvl6pPr marL="2281470" indent="0">
              <a:buNone/>
              <a:defRPr sz="1600" b="1"/>
            </a:lvl6pPr>
            <a:lvl7pPr marL="2737764" indent="0">
              <a:buNone/>
              <a:defRPr sz="1600" b="1"/>
            </a:lvl7pPr>
            <a:lvl8pPr marL="3194055" indent="0">
              <a:buNone/>
              <a:defRPr sz="1600" b="1"/>
            </a:lvl8pPr>
            <a:lvl9pPr marL="365035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61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42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93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1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292" indent="0">
              <a:buNone/>
              <a:defRPr sz="1200"/>
            </a:lvl2pPr>
            <a:lvl3pPr marL="912586" indent="0">
              <a:buNone/>
              <a:defRPr sz="1000"/>
            </a:lvl3pPr>
            <a:lvl4pPr marL="1368883" indent="0">
              <a:buNone/>
              <a:defRPr sz="900"/>
            </a:lvl4pPr>
            <a:lvl5pPr marL="1825174" indent="0">
              <a:buNone/>
              <a:defRPr sz="900"/>
            </a:lvl5pPr>
            <a:lvl6pPr marL="2281470" indent="0">
              <a:buNone/>
              <a:defRPr sz="900"/>
            </a:lvl6pPr>
            <a:lvl7pPr marL="2737764" indent="0">
              <a:buNone/>
              <a:defRPr sz="900"/>
            </a:lvl7pPr>
            <a:lvl8pPr marL="3194055" indent="0">
              <a:buNone/>
              <a:defRPr sz="900"/>
            </a:lvl8pPr>
            <a:lvl9pPr marL="365035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6413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292" indent="0">
              <a:buNone/>
              <a:defRPr sz="2800"/>
            </a:lvl2pPr>
            <a:lvl3pPr marL="912586" indent="0">
              <a:buNone/>
              <a:defRPr sz="2400"/>
            </a:lvl3pPr>
            <a:lvl4pPr marL="1368883" indent="0">
              <a:buNone/>
              <a:defRPr sz="2000"/>
            </a:lvl4pPr>
            <a:lvl5pPr marL="1825174" indent="0">
              <a:buNone/>
              <a:defRPr sz="2000"/>
            </a:lvl5pPr>
            <a:lvl6pPr marL="2281470" indent="0">
              <a:buNone/>
              <a:defRPr sz="2000"/>
            </a:lvl6pPr>
            <a:lvl7pPr marL="2737764" indent="0">
              <a:buNone/>
              <a:defRPr sz="2000"/>
            </a:lvl7pPr>
            <a:lvl8pPr marL="3194055" indent="0">
              <a:buNone/>
              <a:defRPr sz="2000"/>
            </a:lvl8pPr>
            <a:lvl9pPr marL="365035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292" indent="0">
              <a:buNone/>
              <a:defRPr sz="1200"/>
            </a:lvl2pPr>
            <a:lvl3pPr marL="912586" indent="0">
              <a:buNone/>
              <a:defRPr sz="1000"/>
            </a:lvl3pPr>
            <a:lvl4pPr marL="1368883" indent="0">
              <a:buNone/>
              <a:defRPr sz="900"/>
            </a:lvl4pPr>
            <a:lvl5pPr marL="1825174" indent="0">
              <a:buNone/>
              <a:defRPr sz="900"/>
            </a:lvl5pPr>
            <a:lvl6pPr marL="2281470" indent="0">
              <a:buNone/>
              <a:defRPr sz="900"/>
            </a:lvl6pPr>
            <a:lvl7pPr marL="2737764" indent="0">
              <a:buNone/>
              <a:defRPr sz="900"/>
            </a:lvl7pPr>
            <a:lvl8pPr marL="3194055" indent="0">
              <a:buNone/>
              <a:defRPr sz="900"/>
            </a:lvl8pPr>
            <a:lvl9pPr marL="365035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239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29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2289" y="-674688"/>
            <a:ext cx="2290762" cy="67706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-674688"/>
            <a:ext cx="6719888" cy="67706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0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98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0" y="-674686"/>
            <a:ext cx="8420100" cy="114300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42950" y="19812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742950" y="41148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4114800"/>
            <a:ext cx="413385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43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0" y="-674688"/>
            <a:ext cx="9163050" cy="67706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4C71EC6-210F-42DE-9C53-41977AD35B3D}" type="datetimeFigureOut">
              <a:rPr lang="ru-RU" sz="1600" kern="1200">
                <a:solidFill>
                  <a:srgbClr val="000080"/>
                </a:solidFill>
                <a:latin typeface="Times New Roman" pitchFamily="18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14.06.2018</a:t>
            </a:fld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91307" tIns="45654" rIns="91307" bIns="45654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19B0651-EE4F-4900-A07F-96A6BFA9D0F0}" type="slidenum">
              <a:rPr lang="ru-RU" sz="1600" kern="1200">
                <a:solidFill>
                  <a:srgbClr val="000080"/>
                </a:solidFill>
                <a:latin typeface="Times New Roman" pitchFamily="18" charset="0"/>
                <a:ea typeface="+mn-ea"/>
                <a:cs typeface="Arial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9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227" y="2942602"/>
            <a:ext cx="7743592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03706" y="2944634"/>
            <a:ext cx="1289544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55440" y="3136658"/>
            <a:ext cx="986076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607" y="3055622"/>
            <a:ext cx="7526832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5728" y="4625268"/>
            <a:ext cx="8255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974" y="4559277"/>
            <a:ext cx="7318097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3885" y="3139440"/>
            <a:ext cx="7324274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72" y="4648200"/>
            <a:ext cx="70993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097" y="3227034"/>
            <a:ext cx="718185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4C19-87CB-4610-9DE2-F398D67CC987}" type="slidenum">
              <a:rPr lang="ru-RU" altLang="ru-RU" smtClean="0">
                <a:solidFill>
                  <a:srgbClr val="FFFFFF"/>
                </a:solidFill>
              </a:rPr>
              <a:pPr/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9641" y="2946400"/>
            <a:ext cx="895392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961" y="3048000"/>
            <a:ext cx="870328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27" y="3200400"/>
            <a:ext cx="833755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1787" y="4541521"/>
            <a:ext cx="846963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827" y="4607511"/>
            <a:ext cx="833755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2070" y="3124200"/>
            <a:ext cx="8469066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08373"/>
            <a:ext cx="8949061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639" y="1719071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19071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08373"/>
            <a:ext cx="8949061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9" y="1722438"/>
            <a:ext cx="437687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39" y="2438400"/>
            <a:ext cx="437687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722438"/>
            <a:ext cx="437859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438400"/>
            <a:ext cx="437859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/>
          <p:cNvCxnSpPr>
            <a:cxnSpLocks noChangeShapeType="1"/>
          </p:cNvCxnSpPr>
          <p:nvPr userDrawn="1"/>
        </p:nvCxnSpPr>
        <p:spPr bwMode="auto">
          <a:xfrm>
            <a:off x="0" y="1011238"/>
            <a:ext cx="9906000" cy="1587"/>
          </a:xfrm>
          <a:prstGeom prst="line">
            <a:avLst/>
          </a:prstGeom>
          <a:noFill/>
          <a:ln w="50800" cmpd="thickThin" algn="ctr">
            <a:solidFill>
              <a:srgbClr val="517FB7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0" y="-22859"/>
            <a:ext cx="7833360" cy="5105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224" y="1163638"/>
            <a:ext cx="9528175" cy="547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1pPr>
            <a:lvl2pPr marL="715963" indent="-258763">
              <a:defRPr sz="22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 i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1"/>
          </p:nvPr>
        </p:nvSpPr>
        <p:spPr>
          <a:xfrm>
            <a:off x="0" y="470218"/>
            <a:ext cx="9906000" cy="5600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latin typeface="+mn-lt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DEA-7C89-4878-9703-0E7E4B1AA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48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33CE-C444-439B-9096-954E473B0B69}" type="slidenum">
              <a:rPr lang="ru-RU" altLang="ru-RU" smtClean="0">
                <a:solidFill>
                  <a:srgbClr val="FFFFFF"/>
                </a:solidFill>
              </a:rPr>
              <a:pPr/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685800"/>
            <a:ext cx="4953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703" y="1505712"/>
            <a:ext cx="2942947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3081" y="1642472"/>
            <a:ext cx="2690192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083" y="2971800"/>
            <a:ext cx="2490187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83" y="1734312"/>
            <a:ext cx="2490187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950" y="621437"/>
            <a:ext cx="84201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950" y="4953000"/>
            <a:ext cx="84201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500" y="5029200"/>
            <a:ext cx="8234162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638800"/>
            <a:ext cx="793922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6055" y="5074920"/>
            <a:ext cx="8608314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5980" y="5656557"/>
            <a:ext cx="7848464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05401"/>
            <a:ext cx="793922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33511" y="228600"/>
            <a:ext cx="201422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4828" y="351410"/>
            <a:ext cx="1811588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5959" y="395428"/>
            <a:ext cx="1609325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81000"/>
            <a:ext cx="668655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99C0D-2689-40B8-B5A4-E500C63FDA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054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E0156-1A3F-4DFD-AB72-F420584C64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82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A1CF-87F5-4D38-8120-E0D9BF138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6974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2689-7109-4292-9787-65F65F6FDA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320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40DC2-028D-486B-960E-9455E6617C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A3DDF-53B3-42B1-AD4E-D989404CF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9D75D-C491-487E-9E12-3748248FA1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371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E7F4-DD77-4862-B8A7-2AD302B32F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62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90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C912C-6FB2-4029-8966-5908F8190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52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509AC-C496-4FDD-BF7A-0F190E179C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602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EC7BD-A3F6-4A53-80C1-2682BEFDC3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37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7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8" y="27467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D8A04-2A37-4F11-B619-A414A65E7F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3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7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099DC-D696-4D62-BB62-F6D258BA49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FB40-D92F-4602-8B98-7111119514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CF6A-DDAF-4EF6-866D-B6A684B0F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EC36-ABF1-4B79-985D-47F86A9C45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8FD9D-2FDA-4BBE-B0C0-D6F59ACC24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исунок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77139" y="188914"/>
            <a:ext cx="9443376" cy="6480175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1019" y="6589713"/>
            <a:ext cx="428229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подклад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2"/>
            <a:ext cx="9906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5" descr="ГОЛОВА  и ПИРАМИДА"/>
          <p:cNvPicPr>
            <a:picLocks noChangeAspect="1" noChangeArrowheads="1"/>
          </p:cNvPicPr>
          <p:nvPr/>
        </p:nvPicPr>
        <p:blipFill>
          <a:blip r:embed="rId15">
            <a:lum bright="30000" contrast="-44000"/>
          </a:blip>
          <a:srcRect b="20453"/>
          <a:stretch>
            <a:fillRect/>
          </a:stretch>
        </p:blipFill>
        <p:spPr bwMode="auto">
          <a:xfrm>
            <a:off x="9045576" y="38100"/>
            <a:ext cx="7334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76B3B8A-167F-40B7-B1BA-18FED2299C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исунок1"/>
          <p:cNvPicPr>
            <a:picLocks noChangeAspect="1" noChangeArrowheads="1"/>
          </p:cNvPicPr>
          <p:nvPr/>
        </p:nvPicPr>
        <p:blipFill>
          <a:blip r:embed="rId4">
            <a:lum bright="68000" contrast="-7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1019" y="6589713"/>
            <a:ext cx="428229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5783B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8D34B0-E003-4B6E-ACAA-566315481AB9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6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1F3D"/>
            </a:prstShdw>
          </a:effectLst>
          <a:extLst/>
        </p:spPr>
        <p:txBody>
          <a:bodyPr wrap="none" lIns="91257" tIns="45627" rIns="91257" bIns="45627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24606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8" tIns="47797" rIns="95598" bIns="47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8" tIns="47797" rIns="95598" bIns="47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-12700" y="574675"/>
            <a:ext cx="9918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57" tIns="45627" rIns="91257" bIns="45627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1034" name="Picture 4" descr="Солвер прозр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8" y="6484142"/>
            <a:ext cx="151606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" name="Номер слайда 1"/>
          <p:cNvSpPr txBox="1">
            <a:spLocks/>
          </p:cNvSpPr>
          <p:nvPr/>
        </p:nvSpPr>
        <p:spPr bwMode="auto">
          <a:xfrm>
            <a:off x="9131041" y="6484144"/>
            <a:ext cx="634091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7" tIns="45627" rIns="91257" bIns="45627"/>
          <a:lstStyle>
            <a:lvl1pPr>
              <a:defRPr sz="1600">
                <a:solidFill>
                  <a:srgbClr val="000080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rgbClr val="000080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rgbClr val="000080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80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78137C-1190-4BBA-8D29-52FE968D505D}" type="slidenum">
              <a:rPr lang="ru-RU" sz="1400" b="1" kern="1200" smtClean="0">
                <a:ln>
                  <a:solidFill>
                    <a:srgbClr val="FF3300"/>
                  </a:solidFill>
                </a:ln>
                <a:solidFill>
                  <a:prstClr val="white"/>
                </a:solidFill>
                <a:latin typeface="Arial Black" pitchFamily="34" charset="0"/>
                <a:ea typeface="+mn-ea"/>
                <a:cs typeface="Arial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sz="1400" b="1" kern="1200" dirty="0" smtClean="0">
              <a:ln>
                <a:solidFill>
                  <a:srgbClr val="FF3300"/>
                </a:solidFill>
              </a:ln>
              <a:solidFill>
                <a:prstClr val="white"/>
              </a:solidFill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153" name="Picture 129" descr="http://www.uvz.ru/i/bg-header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9969" r="34896" b="32516"/>
          <a:stretch/>
        </p:blipFill>
        <p:spPr bwMode="auto">
          <a:xfrm>
            <a:off x="-12700" y="3175"/>
            <a:ext cx="3784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-12700" y="6381750"/>
            <a:ext cx="9918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57" tIns="45627" rIns="91257" bIns="45627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ru-RU" sz="1600" kern="1200">
              <a:solidFill>
                <a:srgbClr val="00008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62398" y="6450600"/>
            <a:ext cx="3879219" cy="338366"/>
          </a:xfrm>
          <a:prstGeom prst="rect">
            <a:avLst/>
          </a:prstGeom>
          <a:noFill/>
        </p:spPr>
        <p:txBody>
          <a:bodyPr wrap="none" lIns="91257" tIns="45627" rIns="91257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kern="1200" dirty="0">
                <a:ln>
                  <a:solidFill>
                    <a:srgbClr val="FF3300"/>
                  </a:solidFill>
                </a:ln>
                <a:solidFill>
                  <a:prstClr val="white"/>
                </a:solidFill>
                <a:latin typeface="Arial Black" pitchFamily="34" charset="0"/>
                <a:ea typeface="+mn-ea"/>
                <a:cs typeface="Arial" charset="0"/>
              </a:rPr>
              <a:t>Проект модернизации цеха 120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iming>
    <p:tnLst>
      <p:par>
        <p:cTn id="1" dur="indefinite" restart="never" nodeType="tmRoot"/>
      </p:par>
    </p:tnLst>
  </p:timing>
  <p:txStyles>
    <p:titleStyle>
      <a:lvl1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r" defTabSz="95536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6292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2586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68883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5174" algn="r" defTabSz="955368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58062" indent="-358062" algn="l" defTabSz="955368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776334" indent="-299444" algn="l" defTabSz="955368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</a:defRPr>
      </a:lvl2pPr>
      <a:lvl3pPr marL="1194601" indent="-239238" algn="l" defTabSz="955368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66"/>
          </a:solidFill>
          <a:latin typeface="+mn-lt"/>
        </a:defRPr>
      </a:lvl3pPr>
      <a:lvl4pPr marL="1673076" indent="-239238" algn="l" defTabSz="955368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66"/>
          </a:solidFill>
          <a:latin typeface="+mn-lt"/>
        </a:defRPr>
      </a:lvl4pPr>
      <a:lvl5pPr marL="2151551" indent="-239238" algn="l" defTabSz="955368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5pPr>
      <a:lvl6pPr marL="2607846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3064142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520434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976728" indent="-239238" algn="l" defTabSz="955368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ru-RU"/>
      </a:defPPr>
      <a:lvl1pPr marL="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2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586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883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174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47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764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055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350" algn="l" defTabSz="9125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9060" y="101600"/>
            <a:ext cx="970788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1"/>
            <a:ext cx="89154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5092EB-1A14-4EDD-8DDA-4FBF7632791E}" type="slidenum">
              <a:rPr lang="ru-RU" altLang="ru-RU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" y="278166"/>
            <a:ext cx="931164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935" y="372862"/>
            <a:ext cx="907889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639" y="408373"/>
            <a:ext cx="8949061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59999"/>
            </a:srgbClr>
          </a:solidFill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274C9D"/>
            </a:outerShdw>
          </a:effectLst>
        </p:spPr>
        <p:txBody>
          <a:bodyPr rot="10800000" vert="eaVert" wrap="none" anchor="ctr"/>
          <a:lstStyle/>
          <a:p>
            <a:pPr algn="ctr"/>
            <a:endParaRPr lang="ru-RU" sz="800" b="1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Солвер прозр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2A5CAC"/>
                </a:solidFill>
                <a:latin typeface="Arial" pitchFamily="34" charset="0"/>
              </a:defRPr>
            </a:lvl1pPr>
          </a:lstStyle>
          <a:p>
            <a:pPr algn="ctr">
              <a:defRPr/>
            </a:pPr>
            <a:fld id="{C00BEF45-4399-4A86-AE01-85F49F910917}" type="slidenum">
              <a:rPr lang="ru-RU" b="1"/>
              <a:pPr algn="ctr">
                <a:defRPr/>
              </a:pPr>
              <a:t>‹#›</a:t>
            </a:fld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52185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pic>
        <p:nvPicPr>
          <p:cNvPr id="3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38894"/>
            <a:ext cx="9928225" cy="693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72622" y="1772815"/>
            <a:ext cx="8460842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Выполнение технологического аудита 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инвестиционного </a:t>
            </a:r>
            <a:r>
              <a:rPr lang="ru-RU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проекта </a:t>
            </a:r>
            <a:endParaRPr lang="ru-RU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ОАО </a:t>
            </a:r>
            <a:r>
              <a:rPr lang="ru-RU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«Ижевский </a:t>
            </a:r>
            <a:r>
              <a:rPr lang="ru-RU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механический </a:t>
            </a:r>
            <a:r>
              <a:rPr lang="ru-RU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завод»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744" y="908720"/>
            <a:ext cx="11761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2.1.1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10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101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50829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FF0000"/>
                </a:solidFill>
              </a:rPr>
              <a:t>Выполнение технологического аудита инвестиционного проекта </a:t>
            </a:r>
            <a:r>
              <a:rPr lang="ru-RU" sz="1800" b="1" dirty="0" err="1">
                <a:solidFill>
                  <a:srgbClr val="FF0000"/>
                </a:solidFill>
              </a:rPr>
              <a:t>ОАО</a:t>
            </a:r>
            <a:r>
              <a:rPr lang="ru-RU" sz="1800" b="1" dirty="0">
                <a:solidFill>
                  <a:srgbClr val="FF0000"/>
                </a:solidFill>
              </a:rPr>
              <a:t> «Ижевский механический завод»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000" y1="43617" x2="19000" y2="59043"/>
                        <a14:foregroundMark x1="52000" y1="29787" x2="51333" y2="27660"/>
                        <a14:backgroundMark x1="26333" y1="59574" x2="26000" y2="58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8" y="403136"/>
            <a:ext cx="1366985" cy="856644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72480" y="1128148"/>
            <a:ext cx="9433048" cy="1410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Цели  работы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Оценка достижимости целевых показателей инвестиционного проекта в части снижения себестоимости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 недостижимости целевых показателей проекта определение достижимого уровня и при необходимости внесение изменений в технологические решения проекта.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Получение положительного заключения по проекту независимой инжиниринговой компании для финансирования проекта инвестором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317" y="2632369"/>
            <a:ext cx="9409373" cy="23042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Выполненные работа</a:t>
            </a:r>
          </a:p>
          <a:p>
            <a:pPr algn="just"/>
            <a:r>
              <a:rPr lang="ru-RU" sz="1500" dirty="0" smtClean="0">
                <a:solidFill>
                  <a:schemeClr val="tx1"/>
                </a:solidFill>
              </a:rPr>
              <a:t>1. </a:t>
            </a:r>
            <a:r>
              <a:rPr lang="ru-RU" sz="1400" dirty="0" smtClean="0">
                <a:solidFill>
                  <a:schemeClr val="tx1"/>
                </a:solidFill>
              </a:rPr>
              <a:t>Технологический аудит существующей производственно-технологической базы предприятия;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2. Технологический аудит инвестиционного проекта, а также технологических решений проекта, включая оценку инвестиционных затрат в части технологического оборудования;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3. Оценка недостижимости целевых показателей по снижению себестоимости, расчет достижимого уровня снижения производственной себестоимости.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4. Внесение изменений в технологические решения с учетом ограничений бюджета и санкций на поставку оборудования;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5. Расчет экономических показателей по измененному проекту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6. Формирование заключения по экспертизе проекта согласно требований инвестора.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3329" y="5013175"/>
            <a:ext cx="9422199" cy="13681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Достигнутые результаты и ценность для Заказчика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На ранних этапах проекта (стадия проектирования) выявлены факторы </a:t>
            </a:r>
            <a:r>
              <a:rPr lang="ru-RU" sz="1400" dirty="0" err="1" smtClean="0">
                <a:solidFill>
                  <a:schemeClr val="tx1"/>
                </a:solidFill>
              </a:rPr>
              <a:t>недостижения</a:t>
            </a:r>
            <a:r>
              <a:rPr lang="ru-RU" sz="1400" dirty="0" smtClean="0">
                <a:solidFill>
                  <a:schemeClr val="tx1"/>
                </a:solidFill>
              </a:rPr>
              <a:t> целевых показателей проекта, на основе которых Заказчик внес изменения в инвестиционную программу;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Выявлены бюджетные ограничения проекта в части закупки оборудования;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Сформированы технологические решения проекта с учетом бюджетных ограничений, удовлетворяющие инвестора.</a:t>
            </a:r>
          </a:p>
        </p:txBody>
      </p:sp>
    </p:spTree>
    <p:extLst>
      <p:ext uri="{BB962C8B-B14F-4D97-AF65-F5344CB8AC3E}">
        <p14:creationId xmlns:p14="http://schemas.microsoft.com/office/powerpoint/2010/main" val="738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101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50829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FF0000"/>
                </a:solidFill>
              </a:rPr>
              <a:t>Р</a:t>
            </a:r>
            <a:r>
              <a:rPr lang="ru-RU" sz="1800" b="1" dirty="0" smtClean="0">
                <a:solidFill>
                  <a:srgbClr val="FF0000"/>
                </a:solidFill>
              </a:rPr>
              <a:t>ешения предложенные в рамках выполнения работ по инвестиционного </a:t>
            </a:r>
            <a:r>
              <a:rPr lang="ru-RU" sz="1800" b="1" dirty="0">
                <a:solidFill>
                  <a:srgbClr val="FF0000"/>
                </a:solidFill>
              </a:rPr>
              <a:t>проекта ОАО «Ижевский механический завод»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000" y1="43617" x2="19000" y2="59043"/>
                        <a14:foregroundMark x1="52000" y1="29787" x2="51333" y2="27660"/>
                        <a14:backgroundMark x1="26333" y1="59574" x2="26000" y2="58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8" y="403136"/>
            <a:ext cx="1366985" cy="856644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72480" y="1128148"/>
            <a:ext cx="9433048" cy="14367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Технологические решения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М</a:t>
            </a:r>
            <a:r>
              <a:rPr lang="ru-RU" sz="1400" dirty="0" smtClean="0">
                <a:solidFill>
                  <a:schemeClr val="tx1"/>
                </a:solidFill>
              </a:rPr>
              <a:t>инимальное использование оборудования </a:t>
            </a:r>
            <a:r>
              <a:rPr lang="ru-RU" sz="1400" dirty="0">
                <a:solidFill>
                  <a:schemeClr val="tx1"/>
                </a:solidFill>
              </a:rPr>
              <a:t>дорогого сегмента </a:t>
            </a:r>
            <a:r>
              <a:rPr lang="ru-RU" sz="1400" dirty="0" smtClean="0">
                <a:solidFill>
                  <a:schemeClr val="tx1"/>
                </a:solidFill>
              </a:rPr>
              <a:t>(4-х </a:t>
            </a:r>
            <a:r>
              <a:rPr lang="ru-RU" sz="1400" dirty="0">
                <a:solidFill>
                  <a:schemeClr val="tx1"/>
                </a:solidFill>
              </a:rPr>
              <a:t>и 5-ти осевые фрезерные </a:t>
            </a:r>
            <a:r>
              <a:rPr lang="ru-RU" sz="1400" dirty="0" smtClean="0">
                <a:solidFill>
                  <a:schemeClr val="tx1"/>
                </a:solidFill>
              </a:rPr>
              <a:t>станки);</a:t>
            </a:r>
            <a:endParaRPr lang="ru-RU" sz="14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Максимальное использование “</a:t>
            </a:r>
            <a:r>
              <a:rPr lang="ru-RU" sz="1400" dirty="0">
                <a:solidFill>
                  <a:schemeClr val="tx1"/>
                </a:solidFill>
              </a:rPr>
              <a:t>бюджетное оборудование” на черновых и получистовых операциях, 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Т</a:t>
            </a:r>
            <a:r>
              <a:rPr lang="ru-RU" sz="1400" dirty="0" smtClean="0">
                <a:solidFill>
                  <a:schemeClr val="tx1"/>
                </a:solidFill>
              </a:rPr>
              <a:t>ехнология  обеспечивает </a:t>
            </a:r>
            <a:r>
              <a:rPr lang="ru-RU" sz="1400" dirty="0">
                <a:solidFill>
                  <a:schemeClr val="tx1"/>
                </a:solidFill>
              </a:rPr>
              <a:t>многостаночное обслуживание на оборудовании;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Применение </a:t>
            </a:r>
            <a:r>
              <a:rPr lang="ru-RU" sz="1400" dirty="0">
                <a:solidFill>
                  <a:schemeClr val="tx1"/>
                </a:solidFill>
              </a:rPr>
              <a:t>в новых </a:t>
            </a:r>
            <a:r>
              <a:rPr lang="ru-RU" sz="1400" dirty="0" smtClean="0">
                <a:solidFill>
                  <a:schemeClr val="tx1"/>
                </a:solidFill>
              </a:rPr>
              <a:t>технологических процессах, станков </a:t>
            </a:r>
            <a:r>
              <a:rPr lang="ru-RU" sz="1400" dirty="0">
                <a:solidFill>
                  <a:schemeClr val="tx1"/>
                </a:solidFill>
              </a:rPr>
              <a:t>одинаковых моделей для изготовления </a:t>
            </a:r>
            <a:r>
              <a:rPr lang="ru-RU" sz="1400" dirty="0" smtClean="0">
                <a:solidFill>
                  <a:schemeClr val="tx1"/>
                </a:solidFill>
              </a:rPr>
              <a:t>разнотипных </a:t>
            </a:r>
            <a:r>
              <a:rPr lang="ru-RU" sz="1400" dirty="0">
                <a:solidFill>
                  <a:schemeClr val="tx1"/>
                </a:solidFill>
              </a:rPr>
              <a:t>деталей, </a:t>
            </a:r>
            <a:r>
              <a:rPr lang="ru-RU" sz="1400" dirty="0" smtClean="0">
                <a:solidFill>
                  <a:schemeClr val="tx1"/>
                </a:solidFill>
              </a:rPr>
              <a:t>что позволяет уменьшить </a:t>
            </a:r>
            <a:r>
              <a:rPr lang="ru-RU" sz="1400" dirty="0">
                <a:solidFill>
                  <a:schemeClr val="tx1"/>
                </a:solidFill>
              </a:rPr>
              <a:t>количество приобретаемого </a:t>
            </a:r>
            <a:r>
              <a:rPr lang="ru-RU" sz="1400" dirty="0" smtClean="0">
                <a:solidFill>
                  <a:schemeClr val="tx1"/>
                </a:solidFill>
              </a:rPr>
              <a:t>оборудования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2788" y="2564904"/>
            <a:ext cx="9422199" cy="4032447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Перечень предложенного оборудования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62537"/>
              </p:ext>
            </p:extLst>
          </p:nvPr>
        </p:nvGraphicFramePr>
        <p:xfrm>
          <a:off x="776536" y="2924944"/>
          <a:ext cx="8548365" cy="3549994"/>
        </p:xfrm>
        <a:graphic>
          <a:graphicData uri="http://schemas.openxmlformats.org/drawingml/2006/table">
            <a:tbl>
              <a:tblPr firstRow="1" firstCol="1" lastRow="1" bandRow="1">
                <a:tableStyleId>{21E4AEA4-8DFA-4A89-87EB-49C32662AFE0}</a:tableStyleId>
              </a:tblPr>
              <a:tblGrid>
                <a:gridCol w="774603"/>
                <a:gridCol w="5688795"/>
                <a:gridCol w="1059163"/>
                <a:gridCol w="1025804"/>
              </a:tblGrid>
              <a:tr h="300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№ </a:t>
                      </a:r>
                      <a:r>
                        <a:rPr lang="ru-RU" sz="1200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п.п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FED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Тип станка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FED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Кол-во станков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, шт.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FED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Коэффициент загрузки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FEDDDA"/>
                    </a:solidFill>
                  </a:tcPr>
                </a:tc>
              </a:tr>
              <a:tr h="208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5-и осевой фрезерный обрабатывающий центр с  размерами стола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800х800 мм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8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5-и осевой фрезерный обрабатывающий центр  и размерами стола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400×400 мм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0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4-х осевой фрезерный горизонтальный обрабатывающий центр со сменой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паллет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(размер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паллеты 400х400 мм)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0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3-х осевой вертикальный фрезерный обрабатывающий центр с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длиной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стола более 1000, накладной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4-ой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осью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=400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мм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0,85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0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3-х осевой вертикальный фрезерный обрабатывающий центр с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длиной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стола 1000 и накладной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4-ой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осью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=400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мм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00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3-х осевой вертикальный фрезерный обрабатывающий центр с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длиной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стола 600мм, накладной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4-ой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осью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=400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мм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6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3-х осевой вертикальный фрезерный обрабатывающий центр с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длиной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стола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600мм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Токарный станок с осью Y и </a:t>
                      </a:r>
                      <a:r>
                        <a:rPr lang="ru-RU" sz="1200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барфидером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0,7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/>
                          <a:cs typeface="Times New Roman"/>
                        </a:rPr>
                        <a:t>Токарный станок с осью Y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Хонинговальный станок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Станок для глубокого сверления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CEC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0,58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Станок для развертывания отверстий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E8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0,80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503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ИТОГО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rgbClr val="FEDD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FEDD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EDD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101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2139" y="7101408"/>
            <a:ext cx="9409373" cy="23042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Выполненные работа</a:t>
            </a:r>
          </a:p>
          <a:p>
            <a:pPr algn="just"/>
            <a:r>
              <a:rPr lang="ru-RU" sz="1500" dirty="0" smtClean="0">
                <a:solidFill>
                  <a:schemeClr val="tx1"/>
                </a:solidFill>
              </a:rPr>
              <a:t>1. </a:t>
            </a:r>
            <a:r>
              <a:rPr lang="ru-RU" sz="1400" dirty="0" smtClean="0">
                <a:solidFill>
                  <a:schemeClr val="tx1"/>
                </a:solidFill>
              </a:rPr>
              <a:t>Технологический аудит существующей производственно-технологической базы предприятия;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2. Технологический аудит инвестиционного проекта, а также технологических решений проекта, включая оценку инвестиционных затрат в части технологического оборудования;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3. Оценка недостижимости целевых показателей по снижению себестоимости, расчет достижимого уровня снижения производственной себестоимости.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4. Внесение изменений в технологические решения с учетом ограничений бюджета и санкций на поставку оборудования;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5. Расчет экономических показателей по измененному проекту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6. Формирование заключения по экспертизе проекта согласно требований инвестора.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72480" y="548680"/>
            <a:ext cx="9422199" cy="6048671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Стоимость предложенного решения</a:t>
            </a: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Компоновка производств из различных корпусов и цехов на площади одного цеха</a:t>
            </a:r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0452"/>
              </p:ext>
            </p:extLst>
          </p:nvPr>
        </p:nvGraphicFramePr>
        <p:xfrm>
          <a:off x="1928664" y="1049010"/>
          <a:ext cx="6768750" cy="132969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955588"/>
                <a:gridCol w="3921894"/>
                <a:gridCol w="1891268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№ </a:t>
                      </a:r>
                      <a:r>
                        <a:rPr lang="ru-RU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п.п</a:t>
                      </a:r>
                      <a:endParaRPr lang="ru-RU" sz="1400" b="1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Наименование</a:t>
                      </a:r>
                      <a:endParaRPr lang="ru-RU" sz="1400" b="1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Стоимость,</a:t>
                      </a:r>
                      <a:r>
                        <a:rPr lang="ru-RU" sz="1400" u="none" strike="noStrike" baseline="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ru-RU" sz="1400" u="none" strike="noStrike" baseline="0" dirty="0" err="1" smtClean="0">
                          <a:effectLst/>
                          <a:latin typeface="Arial Narrow" panose="020B0606020202030204" pitchFamily="34" charset="0"/>
                        </a:rPr>
                        <a:t>руб</a:t>
                      </a:r>
                      <a:endParaRPr lang="ru-RU" sz="1400" b="1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Основное </a:t>
                      </a:r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оборудование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608 925 </a:t>
                      </a:r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Вспомогательное </a:t>
                      </a:r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оборудование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143 982 </a:t>
                      </a:r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Режущая </a:t>
                      </a:r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оснастка и приспособление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50 250 000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IT </a:t>
                      </a:r>
                      <a:r>
                        <a:rPr lang="ru-RU" sz="1400" u="none" strike="noStrike">
                          <a:effectLst/>
                          <a:latin typeface="Arial Narrow" panose="020B0606020202030204" pitchFamily="34" charset="0"/>
                        </a:rPr>
                        <a:t>решения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61 033 420</a:t>
                      </a:r>
                      <a:endParaRPr lang="ru-RU" sz="1400" b="1" i="1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8125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Итого</a:t>
                      </a:r>
                      <a:endParaRPr lang="ru-RU" sz="1400" b="1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 Narrow" panose="020B0606020202030204" pitchFamily="34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Arial Narrow" panose="020B0606020202030204" pitchFamily="34" charset="0"/>
                        </a:rPr>
                        <a:t>864 190 460</a:t>
                      </a:r>
                      <a:endParaRPr lang="ru-RU" sz="1400" b="1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t="34896" b="9896"/>
          <a:stretch/>
        </p:blipFill>
        <p:spPr bwMode="auto">
          <a:xfrm>
            <a:off x="402928" y="2852936"/>
            <a:ext cx="9127823" cy="332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2000" y1="43617" x2="19000" y2="59043"/>
                        <a14:foregroundMark x1="52000" y1="29787" x2="51333" y2="27660"/>
                        <a14:backgroundMark x1="26333" y1="59574" x2="26000" y2="58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0688"/>
            <a:ext cx="1366985" cy="8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101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464" y="548680"/>
            <a:ext cx="78820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400" b="1" dirty="0"/>
              <a:t>Анализ существующих технологических </a:t>
            </a:r>
            <a:r>
              <a:rPr lang="ru-RU" sz="1400" b="1" dirty="0" smtClean="0"/>
              <a:t>процессов и технологических решений проекта Заказчика</a:t>
            </a:r>
            <a:endParaRPr lang="ru-RU" sz="1400" b="1" dirty="0"/>
          </a:p>
        </p:txBody>
      </p:sp>
      <p:sp>
        <p:nvSpPr>
          <p:cNvPr id="5" name="TextBox 3"/>
          <p:cNvSpPr txBox="1"/>
          <p:nvPr/>
        </p:nvSpPr>
        <p:spPr>
          <a:xfrm>
            <a:off x="6164999" y="2488336"/>
            <a:ext cx="295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/>
              <a:t>Анализ лезвийной обработки показал что доля обработки на станках </a:t>
            </a:r>
            <a:r>
              <a:rPr lang="ru-RU" sz="1200" b="1" u="sng" dirty="0" smtClean="0"/>
              <a:t>без ЧПУ </a:t>
            </a:r>
            <a:r>
              <a:rPr lang="ru-RU" sz="1200" dirty="0" smtClean="0"/>
              <a:t>- </a:t>
            </a:r>
            <a:r>
              <a:rPr lang="ru-RU" sz="1200" b="1" dirty="0" smtClean="0">
                <a:solidFill>
                  <a:srgbClr val="FF0000"/>
                </a:solidFill>
              </a:rPr>
              <a:t>72</a:t>
            </a:r>
            <a:r>
              <a:rPr lang="ru-RU" sz="1200" b="1" dirty="0">
                <a:solidFill>
                  <a:srgbClr val="FF0000"/>
                </a:solidFill>
              </a:rPr>
              <a:t>%</a:t>
            </a:r>
            <a:r>
              <a:rPr lang="ru-RU" sz="1200" dirty="0"/>
              <a:t> от машинной обработки (</a:t>
            </a:r>
            <a:r>
              <a:rPr lang="ru-RU" sz="1200" b="1" dirty="0">
                <a:solidFill>
                  <a:srgbClr val="FF0000"/>
                </a:solidFill>
              </a:rPr>
              <a:t>50%</a:t>
            </a:r>
            <a:r>
              <a:rPr lang="ru-RU" sz="1200" dirty="0"/>
              <a:t> от общей трудоемкости)</a:t>
            </a:r>
          </a:p>
          <a:p>
            <a:endParaRPr lang="ru-RU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1" b="98667" l="5158" r="956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7" y="874809"/>
            <a:ext cx="2628292" cy="150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70" y="856457"/>
            <a:ext cx="3059388" cy="151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60" y="874809"/>
            <a:ext cx="2574287" cy="161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97107" y="2374139"/>
            <a:ext cx="226963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/>
              <a:t>Анализ трудоемкости показал, что доля </a:t>
            </a:r>
            <a:r>
              <a:rPr lang="ru-RU" sz="1200" b="1" u="sng" dirty="0"/>
              <a:t>лезвийной обработки </a:t>
            </a:r>
            <a:r>
              <a:rPr lang="ru-RU" sz="1200" dirty="0"/>
              <a:t>составляет из общей трудоемкости </a:t>
            </a:r>
            <a:r>
              <a:rPr lang="ru-RU" sz="1200" b="1" dirty="0">
                <a:solidFill>
                  <a:srgbClr val="FF0000"/>
                </a:solidFill>
              </a:rPr>
              <a:t>68</a:t>
            </a:r>
            <a:r>
              <a:rPr lang="ru-RU" sz="1200" b="1" dirty="0" smtClean="0">
                <a:solidFill>
                  <a:srgbClr val="FF0000"/>
                </a:solidFill>
              </a:rPr>
              <a:t>%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34005" y="2376690"/>
            <a:ext cx="2934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/>
              <a:t>Анализ трудоемкости не машинной обработки </a:t>
            </a:r>
            <a:r>
              <a:rPr lang="ru-RU" sz="1200" dirty="0" smtClean="0"/>
              <a:t>показал, </a:t>
            </a:r>
            <a:r>
              <a:rPr lang="ru-RU" sz="1200" dirty="0"/>
              <a:t>что доля </a:t>
            </a:r>
            <a:r>
              <a:rPr lang="ru-RU" sz="1200" b="1" u="sng" dirty="0"/>
              <a:t>слесарной доработки</a:t>
            </a:r>
            <a:r>
              <a:rPr lang="ru-RU" sz="1200" dirty="0"/>
              <a:t> деталей составляет </a:t>
            </a:r>
            <a:r>
              <a:rPr lang="ru-RU" sz="1200" b="1" dirty="0">
                <a:solidFill>
                  <a:srgbClr val="FF0000"/>
                </a:solidFill>
              </a:rPr>
              <a:t>66%</a:t>
            </a:r>
            <a:r>
              <a:rPr lang="ru-RU" sz="1200" dirty="0"/>
              <a:t> от немашинной обработки (и </a:t>
            </a:r>
            <a:r>
              <a:rPr lang="ru-RU" sz="1200" b="1" dirty="0">
                <a:solidFill>
                  <a:srgbClr val="FF0000"/>
                </a:solidFill>
              </a:rPr>
              <a:t>9%</a:t>
            </a:r>
            <a:r>
              <a:rPr lang="ru-RU" sz="1200" dirty="0"/>
              <a:t> от общей трудоемкости)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7" y="3845806"/>
            <a:ext cx="4746228" cy="120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722529" y="3512134"/>
            <a:ext cx="360201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400" b="1" dirty="0"/>
              <a:t>Анализ </a:t>
            </a:r>
            <a:r>
              <a:rPr lang="ru-RU" sz="1400" b="1" dirty="0" smtClean="0"/>
              <a:t>достижимости целевого показателя</a:t>
            </a:r>
            <a:endParaRPr lang="ru-RU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3215" y="5051273"/>
            <a:ext cx="507794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400" b="1" dirty="0" smtClean="0"/>
              <a:t>Целевой показатель снижения себестоимости на 40% недостижим, проект Заказчика позволит достигнуть снижение себестоимости не более 20%.</a:t>
            </a:r>
            <a:endParaRPr lang="ru-RU" sz="1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59034" y="3404412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400" b="1" dirty="0" smtClean="0"/>
              <a:t>Оценка инвестиционного бюджета проекта Заказчика по рыночным ценам в текущих ценах</a:t>
            </a:r>
            <a:endParaRPr lang="ru-RU" sz="1400" b="1" dirty="0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49" y="4145257"/>
            <a:ext cx="3632200" cy="762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20111" y="5777541"/>
            <a:ext cx="8822366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400" b="1" dirty="0" smtClean="0">
                <a:solidFill>
                  <a:srgbClr val="FF0000"/>
                </a:solidFill>
              </a:rPr>
              <a:t>Вывод: учитывая ограничения бюджета с учетом изменения курса валюты, а также недостижимость целевого показателя по снижению себестоимости целесообразно внести изменения в технологические решения проекта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A7122E-24EA-4AD3-B012-5C4BAC29CB3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8" y="476250"/>
            <a:ext cx="1857375" cy="6121101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6496" y="404664"/>
            <a:ext cx="340554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000" b="1" dirty="0" smtClean="0">
                <a:solidFill>
                  <a:srgbClr val="FF0000"/>
                </a:solidFill>
              </a:rPr>
              <a:t>Проектные решения </a:t>
            </a:r>
            <a:r>
              <a:rPr lang="ru-RU" sz="2000" b="1" dirty="0" err="1" smtClean="0">
                <a:solidFill>
                  <a:srgbClr val="FF0000"/>
                </a:solidFill>
              </a:rPr>
              <a:t>Солвер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03849975"/>
              </p:ext>
            </p:extLst>
          </p:nvPr>
        </p:nvGraphicFramePr>
        <p:xfrm>
          <a:off x="488504" y="817864"/>
          <a:ext cx="7704856" cy="466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16496" y="5445224"/>
            <a:ext cx="9073008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b="1" dirty="0" smtClean="0">
                <a:solidFill>
                  <a:srgbClr val="FF0000"/>
                </a:solidFill>
              </a:rPr>
              <a:t>Достигнутые показатели измененного проекта:</a:t>
            </a:r>
          </a:p>
          <a:p>
            <a:pPr lvl="0"/>
            <a:r>
              <a:rPr lang="ru-RU" sz="1600" b="1" dirty="0" smtClean="0">
                <a:solidFill>
                  <a:srgbClr val="FF0000"/>
                </a:solidFill>
              </a:rPr>
              <a:t>- Снижение производственной себестоимости 27%;</a:t>
            </a:r>
          </a:p>
          <a:p>
            <a:pPr lvl="0"/>
            <a:r>
              <a:rPr lang="ru-RU" sz="1600" b="1" dirty="0" smtClean="0">
                <a:solidFill>
                  <a:srgbClr val="FF0000"/>
                </a:solidFill>
              </a:rPr>
              <a:t>- Инвестиционные затраты на металлорежущее оборудование не выше 1 550 000 000 р.</a:t>
            </a:r>
            <a:endParaRPr lang="ru-RU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Тема1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Тема1" id="{EF2C5504-FDD3-4AE1-8DBD-9F1ABFA3C387}" vid="{9601F1DC-E27A-434C-8140-76FFAD44E6B1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Специальное оформление">
  <a:themeElements>
    <a:clrScheme name="3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8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blipFill rotWithShape="1">
          <a:blip xmlns:r="http://schemas.openxmlformats.org/officeDocument/2006/relationships" r:embed="rId1"/>
          <a:stretch>
            <a:fillRect l="-3036" r="-5263" b="-11111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67822</TotalTime>
  <Words>828</Words>
  <Application>Microsoft Office PowerPoint</Application>
  <PresentationFormat>Лист A4 (210x297 мм)</PresentationFormat>
  <Paragraphs>155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Тема1</vt:lpstr>
      <vt:lpstr>1_Специальное оформление</vt:lpstr>
      <vt:lpstr>3_Специальное оформление</vt:lpstr>
      <vt:lpstr>1_Blank Presentation</vt:lpstr>
      <vt:lpstr>Аптека</vt:lpstr>
      <vt:lpstr>4_Оформление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Evgeniya Putintseva</cp:lastModifiedBy>
  <cp:revision>3570</cp:revision>
  <cp:lastPrinted>2016-06-01T06:06:07Z</cp:lastPrinted>
  <dcterms:created xsi:type="dcterms:W3CDTF">2004-04-29T13:32:28Z</dcterms:created>
  <dcterms:modified xsi:type="dcterms:W3CDTF">2018-06-14T09:17:27Z</dcterms:modified>
</cp:coreProperties>
</file>