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6" r:id="rId2"/>
    <p:sldMasterId id="2147483682" r:id="rId3"/>
    <p:sldMasterId id="2147483835" r:id="rId4"/>
  </p:sldMasterIdLst>
  <p:notesMasterIdLst>
    <p:notesMasterId r:id="rId14"/>
  </p:notesMasterIdLst>
  <p:sldIdLst>
    <p:sldId id="256" r:id="rId5"/>
    <p:sldId id="674" r:id="rId6"/>
    <p:sldId id="1420" r:id="rId7"/>
    <p:sldId id="1385" r:id="rId8"/>
    <p:sldId id="1389" r:id="rId9"/>
    <p:sldId id="1534" r:id="rId10"/>
    <p:sldId id="1535" r:id="rId11"/>
    <p:sldId id="1536" r:id="rId12"/>
    <p:sldId id="1479" r:id="rId13"/>
  </p:sldIdLst>
  <p:sldSz cx="9906000" cy="6858000" type="A4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  <a:srgbClr val="00FF00"/>
    <a:srgbClr val="FFCC66"/>
    <a:srgbClr val="FF9966"/>
    <a:srgbClr val="FF9933"/>
    <a:srgbClr val="333399"/>
    <a:srgbClr val="0033CC"/>
    <a:srgbClr val="F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5" autoAdjust="0"/>
    <p:restoredTop sz="92902" autoAdjust="0"/>
  </p:normalViewPr>
  <p:slideViewPr>
    <p:cSldViewPr>
      <p:cViewPr varScale="1">
        <p:scale>
          <a:sx n="123" d="100"/>
          <a:sy n="123" d="100"/>
        </p:scale>
        <p:origin x="-1206" y="-90"/>
      </p:cViewPr>
      <p:guideLst>
        <p:guide orient="horz"/>
        <p:guide pos="6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>
            <a:lvl1pPr defTabSz="930092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>
            <a:lvl1pPr algn="r" defTabSz="930092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02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b" anchorCtr="0" compatLnSpc="1">
            <a:prstTxWarp prst="textNoShape">
              <a:avLst/>
            </a:prstTxWarp>
          </a:bodyPr>
          <a:lstStyle>
            <a:lvl1pPr defTabSz="930092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23" tIns="46610" rIns="93223" bIns="46610" numCol="1" anchor="b" anchorCtr="0" compatLnSpc="1">
            <a:prstTxWarp prst="textNoShape">
              <a:avLst/>
            </a:prstTxWarp>
          </a:bodyPr>
          <a:lstStyle>
            <a:lvl1pPr algn="r" defTabSz="930092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37579795-11A5-4637-90AA-A35614ABD1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45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2F6998-7890-4C4C-952D-643BD4FC0177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95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148484" name="Номер слайда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2" tIns="46665" rIns="93332" bIns="46665" anchor="b"/>
          <a:lstStyle>
            <a:lvl1pPr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2D80904-B545-4381-9675-DF5536E71F37}" type="slidenum">
              <a:rPr lang="ru-RU" sz="1300">
                <a:solidFill>
                  <a:srgbClr val="000000"/>
                </a:solidFill>
              </a:rPr>
              <a:pPr algn="r" eaLnBrk="1" hangingPunct="1"/>
              <a:t>5</a:t>
            </a:fld>
            <a:endParaRPr lang="ru-RU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5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A2CBC-FC79-47CC-B4F1-DDC46766E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6796-EFA1-4CE6-9C95-9EC426B609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8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65BF7-A0C3-4FAB-BDC4-FFEE098E72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4EB8-952D-4455-9D0B-620B3CE46F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8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E097-E89C-4ABA-9320-94FCBB7979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7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69406" y="6606226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FFFFFF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05B6AA8E-DB0F-4B2C-B635-8D73EB4FE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0B1EE-6287-46AD-BF00-4158645F8D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2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D3D4-DF3E-4B94-A8B3-10F6161C22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7DE7B-9C46-4C8E-AE0B-43871B489F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07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A0863-5F1B-4AD3-9D39-D8BBF274F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2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9484-A26B-416E-9C41-5E31A23CA1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E70DF-8630-4B3C-9DDE-7F837B6F07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880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A3CA-8E5E-4E39-971E-92248AF946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22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D20F-7567-44B5-9E6F-E42F8B3F75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26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24C0-A6DF-4F47-B0CA-502BB9D632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92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6DC0-A1DF-4B8C-9F80-D319A16C79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85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E5CBD-5829-4A80-93B9-E1E4B84A24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B6351-54D6-46C2-81C5-B65FA731C0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39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E25E4-AA11-4336-9EBC-114845EF6E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2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7C63B8B-7E44-4275-ABEE-A65154D2F8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61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58F86B72-153F-4459-8F71-E160309B9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99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20D1B900-0BCA-4643-8B50-CF1459334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B2DBF-2312-4568-A3AC-9F2EFC45C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53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093A4DD-6251-47DA-A7D9-8F95339979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6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CE588D29-36BC-4E80-A6E5-F0B82DA96A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16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3A28BDDB-9A60-4DBF-9B2A-28FDFDF54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00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0D4052C8-9460-4E45-8DD0-25CC070160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69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F4C6A94F-AB07-448F-A184-8CECFCCFD5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34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9BFCD973-72AE-458E-B1C7-AEE34F3F7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323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43A7746E-6657-48A1-8C3B-424E25904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6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b="0"/>
            </a:lvl1pPr>
          </a:lstStyle>
          <a:p>
            <a:pPr>
              <a:defRPr/>
            </a:pPr>
            <a:fld id="{12760EA0-40A6-47E0-8CF3-9A09F95261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89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3CF267F1-4023-4824-997D-E68D177352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9805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F83168D-5623-49D9-8303-9DE0809D52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4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62E0A-BA40-4202-97EE-527526B2AC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837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6F81226-5CB0-4715-8036-C0AA958250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4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93001A4A-B962-4C95-BB27-594821C41F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99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480225EA-2FD2-48AF-A661-2F23286A7B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38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C5A78029-4557-4DED-B29F-01D30E1A29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43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D51BD021-47AA-4FEC-BC25-092E3FE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778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3C29B42B-28DD-4F58-A52F-3D77F156B7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080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FFCD3686-5AF1-4369-9947-E6E9F8B94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512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005CCC23-1470-4906-875B-34C912E2E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576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7214FDFD-2101-4F37-854D-7622D4CC95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342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8B5434-FCFA-4D8D-95F3-8C8B6E076C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2DA34-2A6C-47F9-ACE8-4D1B71B12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40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D4C46D07-F204-4532-937C-59190242CE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51112-3009-4F5F-9293-9EE5BC659A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7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374B-5839-4755-B0BA-B2C3AAD240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FF953-AC39-43C1-8BA8-DF08FE42F5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5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42443-6AC2-40FE-991F-5C97BB6C5F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5400000">
            <a:off x="4811712" y="1747838"/>
            <a:ext cx="207963" cy="9907588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Солвер прозр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2A5CA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D4B37CE-3653-4829-BAC0-FC2F3A79D5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407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подклад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ГОЛОВА  и ПИРАМИДА"/>
          <p:cNvPicPr>
            <a:picLocks noChangeAspect="1" noChangeArrowheads="1"/>
          </p:cNvPicPr>
          <p:nvPr/>
        </p:nvPicPr>
        <p:blipFill>
          <a:blip r:embed="rId15">
            <a:lum bright="30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CF914FA-3743-4E96-99A2-BF181B530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Рисунок2 (копия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44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ГОЛОВА  и ПИРАМИДА"/>
          <p:cNvPicPr>
            <a:picLocks noChangeAspect="1" noChangeArrowheads="1"/>
          </p:cNvPicPr>
          <p:nvPr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FFFFFF"/>
                </a:solidFill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05B6AA8E-DB0F-4B2C-B635-8D73EB4FE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3077" name="Picture 4" descr="Солвер прозр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65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7"/>
          <p:cNvSpPr>
            <a:spLocks noChangeArrowheads="1"/>
          </p:cNvSpPr>
          <p:nvPr userDrawn="1"/>
        </p:nvSpPr>
        <p:spPr bwMode="auto">
          <a:xfrm>
            <a:off x="0" y="765175"/>
            <a:ext cx="9906000" cy="6985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42" dir="2702029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sz="800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rot="5400000">
            <a:off x="4811712" y="1747838"/>
            <a:ext cx="207963" cy="9907588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Солвер проз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2A5CA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331B4AF-7C4E-477F-9772-7A881F8F6B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26" Type="http://schemas.openxmlformats.org/officeDocument/2006/relationships/image" Target="../media/image34.jpeg"/><Relationship Id="rId3" Type="http://schemas.microsoft.com/office/2007/relationships/hdphoto" Target="../media/hdphoto2.wdp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5" Type="http://schemas.openxmlformats.org/officeDocument/2006/relationships/image" Target="../media/image33.jpeg"/><Relationship Id="rId33" Type="http://schemas.openxmlformats.org/officeDocument/2006/relationships/image" Target="../media/image41.jpe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hyperlink" Target="http://www.kazakhmys.com/ru/operations/zhezhazgan_complex" TargetMode="Externa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jpeg"/><Relationship Id="rId32" Type="http://schemas.openxmlformats.org/officeDocument/2006/relationships/image" Target="../media/image40.jpe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28" Type="http://schemas.openxmlformats.org/officeDocument/2006/relationships/image" Target="../media/image36.jpeg"/><Relationship Id="rId10" Type="http://schemas.openxmlformats.org/officeDocument/2006/relationships/image" Target="../media/image19.png"/><Relationship Id="rId19" Type="http://schemas.openxmlformats.org/officeDocument/2006/relationships/image" Target="../media/image28.jpeg"/><Relationship Id="rId31" Type="http://schemas.openxmlformats.org/officeDocument/2006/relationships/image" Target="../media/image3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0.png"/><Relationship Id="rId27" Type="http://schemas.openxmlformats.org/officeDocument/2006/relationships/image" Target="../media/image35.jpeg"/><Relationship Id="rId30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D:\- WORKing -\ГРАФИКА\Baskground\Fon\Kollazh !\2010\1-слайд-копи-2010-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72480" y="2664202"/>
            <a:ext cx="9271000" cy="249299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solidFill>
                  <a:schemeClr val="bg1"/>
                </a:solidFill>
              </a:rPr>
              <a:t>Разработка программы 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600" b="1" dirty="0" smtClean="0">
                <a:solidFill>
                  <a:schemeClr val="bg1"/>
                </a:solidFill>
              </a:rPr>
              <a:t>технического </a:t>
            </a:r>
            <a:r>
              <a:rPr lang="ru-RU" sz="2600" b="1" dirty="0">
                <a:solidFill>
                  <a:schemeClr val="bg1"/>
                </a:solidFill>
              </a:rPr>
              <a:t>перевооружения механообрабатывающего производства </a:t>
            </a:r>
          </a:p>
          <a:p>
            <a:pPr algn="ctr">
              <a:lnSpc>
                <a:spcPct val="150000"/>
              </a:lnSpc>
            </a:pPr>
            <a:r>
              <a:rPr lang="ru-RU" sz="2600" b="1" dirty="0">
                <a:solidFill>
                  <a:schemeClr val="bg1"/>
                </a:solidFill>
              </a:rPr>
              <a:t>ТОО «Корпорация </a:t>
            </a:r>
            <a:r>
              <a:rPr lang="ru-RU" sz="2600" b="1" dirty="0" err="1">
                <a:solidFill>
                  <a:schemeClr val="bg1"/>
                </a:solidFill>
              </a:rPr>
              <a:t>Казахмыс</a:t>
            </a:r>
            <a:r>
              <a:rPr lang="ru-RU" sz="2600" b="1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29700" name="Picture 9" descr="Солвер проз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673725" y="7938"/>
            <a:ext cx="4175125" cy="708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ru-RU" sz="2000" b="1">
                <a:solidFill>
                  <a:schemeClr val="bg1"/>
                </a:solidFill>
              </a:rPr>
              <a:t>ТОО «Корпорация Казахмыс», г. Караганда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85725"/>
            <a:ext cx="1190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&amp;Mcy;&amp;acy;&amp;tcy;&amp;iecy;&amp;rcy;&amp;icy;&amp;acy;&amp;lcy;&amp;ycy; &amp;zcy;&amp;acy; 28.12.2013 &quot; &amp;Ocy;&amp;bcy;&amp;shchcy;&amp;iecy;&amp;scy;&amp;tcy;&amp;vcy;&amp;iecy;&amp;ncy;&amp;ncy;&amp;ocy;&amp;iecy; &amp;ocy;&amp;bcy;&amp;hardcy;&amp;iecy;&amp;dcy;&amp;icy;&amp;ncy;&amp;iecy;&amp;ncy;&amp;icy;&amp;iecy; &quot;&amp;Gcy;&amp;rcy;&amp;acy;&amp;zhcy;&amp;dcy;&amp;acy;&amp;ncy;&amp;scy;&amp;kcy;&amp;acy;&amp;yacy; &amp;Ocy;&amp;bcy;&amp;ocy;&amp;rcy;&amp;ocy;&amp;ncy;&amp;acy;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12" y="658731"/>
            <a:ext cx="4650928" cy="1834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6FE64F-FE63-4A3F-A743-A78DBE635D5F}" type="slidenum">
              <a:rPr lang="ru-RU" smtClean="0">
                <a:solidFill>
                  <a:srgbClr val="2A5CAC"/>
                </a:solidFill>
              </a:rPr>
              <a:pPr eaLnBrk="1" hangingPunct="1"/>
              <a:t>2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37891" name="Rectangle 483"/>
          <p:cNvSpPr>
            <a:spLocks noChangeArrowheads="1"/>
          </p:cNvSpPr>
          <p:nvPr/>
        </p:nvSpPr>
        <p:spPr bwMode="auto">
          <a:xfrm>
            <a:off x="1588" y="476250"/>
            <a:ext cx="1063625" cy="61690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718" y="764704"/>
            <a:ext cx="92334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sz="1600" b="1" dirty="0">
                <a:solidFill>
                  <a:srgbClr val="FF0000"/>
                </a:solidFill>
              </a:rPr>
              <a:t>Целью Экспериментального проекта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>
                <a:solidFill>
                  <a:srgbClr val="333399"/>
                </a:solidFill>
              </a:rPr>
              <a:t>является разработка </a:t>
            </a:r>
            <a:r>
              <a:rPr lang="ru-RU" sz="1600" dirty="0" smtClean="0">
                <a:solidFill>
                  <a:srgbClr val="333399"/>
                </a:solidFill>
              </a:rPr>
              <a:t>Программы </a:t>
            </a:r>
            <a:r>
              <a:rPr lang="ru-RU" sz="1600" dirty="0">
                <a:solidFill>
                  <a:srgbClr val="333399"/>
                </a:solidFill>
              </a:rPr>
              <a:t>технического перевооружения </a:t>
            </a:r>
            <a:r>
              <a:rPr lang="ru-RU" sz="1600" dirty="0" smtClean="0">
                <a:solidFill>
                  <a:srgbClr val="333399"/>
                </a:solidFill>
              </a:rPr>
              <a:t>механообрабатывающего, заготовительного, сварочно-сборочного и покрасочного производств Корпорации, </a:t>
            </a:r>
            <a:r>
              <a:rPr lang="ru-RU" sz="1600" dirty="0">
                <a:solidFill>
                  <a:srgbClr val="333399"/>
                </a:solidFill>
              </a:rPr>
              <a:t>которая позволит снизить время простоя основного оборудования в маршруте «добыча сырья – переработка и обогащение – металлургия меди» и соответственно, </a:t>
            </a:r>
            <a:r>
              <a:rPr lang="ru-RU" sz="1600" dirty="0" smtClean="0">
                <a:solidFill>
                  <a:srgbClr val="333399"/>
                </a:solidFill>
              </a:rPr>
              <a:t>сократить потери. Иными словами целями проекта являются:</a:t>
            </a:r>
            <a:endParaRPr lang="ru-RU" sz="1600" dirty="0">
              <a:solidFill>
                <a:srgbClr val="3333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87525" y="44450"/>
            <a:ext cx="791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 dirty="0" smtClean="0">
                <a:solidFill>
                  <a:srgbClr val="FFFFFF"/>
                </a:solidFill>
              </a:rPr>
              <a:t>Основные Цели Проекта</a:t>
            </a:r>
            <a:endParaRPr lang="ru-RU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718" y="2619749"/>
            <a:ext cx="93519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Существенное сокращение производственных циклов изготовления деталей–запасных частей для скорейшего восстановления работоспособности технологического оборудования.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Повышение качества изготовления запасных частей для сокращения межремонтных периодов работы технологического оборудования.</a:t>
            </a: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Снижение стоимости запасных частей для ремонта технологического оборудования.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kern="0" noProof="0" dirty="0" smtClean="0">
                <a:solidFill>
                  <a:srgbClr val="333399"/>
                </a:solidFill>
              </a:rPr>
              <a:t>Увеличение доли деталей производимых на «КЛМЗ» по программе </a:t>
            </a:r>
            <a:r>
              <a:rPr lang="ru-RU" sz="1600" kern="0" noProof="0" dirty="0" err="1" smtClean="0">
                <a:solidFill>
                  <a:srgbClr val="333399"/>
                </a:solidFill>
              </a:rPr>
              <a:t>импортозамещения</a:t>
            </a:r>
            <a:r>
              <a:rPr lang="ru-RU" sz="1600" kern="0" noProof="0" dirty="0" smtClean="0">
                <a:solidFill>
                  <a:srgbClr val="333399"/>
                </a:solidFill>
              </a:rPr>
              <a:t> и по программе увеличения доли Казахстанского содержания.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59E36D-7CE6-4538-9C46-213B9B42600B}" type="slidenum">
              <a:rPr lang="ru-RU" smtClean="0">
                <a:solidFill>
                  <a:srgbClr val="2A5CAC"/>
                </a:solidFill>
              </a:rPr>
              <a:pPr eaLnBrk="1" hangingPunct="1"/>
              <a:t>3</a:t>
            </a:fld>
            <a:endParaRPr lang="ru-RU" smtClean="0">
              <a:solidFill>
                <a:srgbClr val="2A5CAC"/>
              </a:solidFill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9" y="1196752"/>
            <a:ext cx="9682125" cy="532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Блок-схема: узел 2"/>
          <p:cNvSpPr/>
          <p:nvPr/>
        </p:nvSpPr>
        <p:spPr bwMode="auto">
          <a:xfrm>
            <a:off x="5647820" y="3212976"/>
            <a:ext cx="180000" cy="180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14" name="Блок-схема: узел 13"/>
          <p:cNvSpPr/>
          <p:nvPr/>
        </p:nvSpPr>
        <p:spPr bwMode="auto">
          <a:xfrm>
            <a:off x="7473280" y="2995672"/>
            <a:ext cx="180000" cy="180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7218571" y="2683969"/>
            <a:ext cx="180000" cy="180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6850748" y="2204864"/>
            <a:ext cx="180000" cy="180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4664968" y="3645024"/>
            <a:ext cx="180000" cy="180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907" y="3512041"/>
            <a:ext cx="15140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 err="1" smtClean="0">
                <a:solidFill>
                  <a:srgbClr val="FF0000"/>
                </a:solidFill>
              </a:rPr>
              <a:t>Сатпаевское</a:t>
            </a:r>
            <a:r>
              <a:rPr lang="ru-RU" sz="1300" b="1" dirty="0" smtClean="0">
                <a:solidFill>
                  <a:srgbClr val="FF0000"/>
                </a:solidFill>
              </a:rPr>
              <a:t> РП</a:t>
            </a:r>
            <a:endParaRPr lang="ru-RU" sz="13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4848" y="2863969"/>
            <a:ext cx="1842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>
                <a:solidFill>
                  <a:srgbClr val="FF0000"/>
                </a:solidFill>
              </a:rPr>
              <a:t>Карагандинское</a:t>
            </a:r>
            <a:r>
              <a:rPr lang="ru-RU" sz="1300" dirty="0" smtClean="0">
                <a:solidFill>
                  <a:srgbClr val="000000"/>
                </a:solidFill>
              </a:rPr>
              <a:t>  </a:t>
            </a:r>
            <a:r>
              <a:rPr lang="ru-RU" sz="1300" b="1" dirty="0">
                <a:solidFill>
                  <a:srgbClr val="FF0000"/>
                </a:solidFill>
              </a:rPr>
              <a:t>РП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82695" y="1916832"/>
            <a:ext cx="14434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 err="1" smtClean="0">
                <a:solidFill>
                  <a:srgbClr val="FF0000"/>
                </a:solidFill>
              </a:rPr>
              <a:t>Жескенское</a:t>
            </a:r>
            <a:r>
              <a:rPr lang="ru-RU" sz="1300" b="1" dirty="0" smtClean="0">
                <a:solidFill>
                  <a:srgbClr val="FF0000"/>
                </a:solidFill>
              </a:rPr>
              <a:t> РП</a:t>
            </a:r>
            <a:endParaRPr lang="ru-RU" sz="13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2752" y="3229183"/>
            <a:ext cx="17247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>
                <a:solidFill>
                  <a:srgbClr val="FF0000"/>
                </a:solidFill>
              </a:rPr>
              <a:t>  </a:t>
            </a:r>
            <a:r>
              <a:rPr lang="ru-RU" sz="1300" b="1" dirty="0" err="1">
                <a:solidFill>
                  <a:srgbClr val="FF0000"/>
                </a:solidFill>
              </a:rPr>
              <a:t>Белоусовское</a:t>
            </a:r>
            <a:r>
              <a:rPr lang="ru-RU" sz="1300" b="1" dirty="0">
                <a:solidFill>
                  <a:srgbClr val="FF0000"/>
                </a:solidFill>
              </a:rPr>
              <a:t> </a:t>
            </a:r>
            <a:r>
              <a:rPr lang="ru-RU" sz="1300" b="1" dirty="0" smtClean="0">
                <a:solidFill>
                  <a:srgbClr val="FF0000"/>
                </a:solidFill>
              </a:rPr>
              <a:t>РП</a:t>
            </a:r>
            <a:endParaRPr lang="ru-RU" sz="13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9264" y="2336404"/>
            <a:ext cx="1833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  <a:r>
              <a:rPr lang="ru-RU" sz="1300" b="1" dirty="0" err="1">
                <a:solidFill>
                  <a:srgbClr val="FF0000"/>
                </a:solidFill>
              </a:rPr>
              <a:t>Усть-Таловское</a:t>
            </a:r>
            <a:r>
              <a:rPr lang="ru-RU" sz="1300" b="1" dirty="0">
                <a:solidFill>
                  <a:srgbClr val="FF0000"/>
                </a:solidFill>
              </a:rPr>
              <a:t> </a:t>
            </a:r>
            <a:r>
              <a:rPr lang="ru-RU" sz="1300" b="1" dirty="0" smtClean="0">
                <a:solidFill>
                  <a:srgbClr val="FF0000"/>
                </a:solidFill>
              </a:rPr>
              <a:t>РП</a:t>
            </a:r>
            <a:endParaRPr lang="ru-RU" sz="1300" b="1" dirty="0">
              <a:solidFill>
                <a:srgbClr val="FF0000"/>
              </a:solidFill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280592" y="476672"/>
            <a:ext cx="75873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Расположение региональных предприятий </a:t>
            </a:r>
          </a:p>
          <a:p>
            <a:pPr algn="ctr"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Карагандинского Литейно-машиностроительного завода»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76400" y="68263"/>
            <a:ext cx="822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bg1"/>
                </a:solidFill>
              </a:rPr>
              <a:t>Анализ существующего механообрабатывающего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29346998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E428DA-6D8C-4F52-9F2E-443C68685EE4}" type="slidenum">
              <a:rPr lang="ru-RU" smtClean="0">
                <a:solidFill>
                  <a:srgbClr val="2A5CAC"/>
                </a:solidFill>
              </a:rPr>
              <a:pPr eaLnBrk="1" hangingPunct="1"/>
              <a:t>4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676400" y="68263"/>
            <a:ext cx="822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rgbClr val="FFFFFF"/>
                </a:solidFill>
              </a:rPr>
              <a:t>Анализ существующего механообрабатывающего производства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3904" y="850131"/>
            <a:ext cx="8849096" cy="276999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1" dirty="0" smtClean="0">
                <a:solidFill>
                  <a:srgbClr val="FFFFFF"/>
                </a:solidFill>
              </a:rPr>
              <a:t>Основные проблемы </a:t>
            </a:r>
            <a:r>
              <a:rPr lang="ru-RU" sz="1200" b="1" dirty="0">
                <a:solidFill>
                  <a:srgbClr val="FFFFFF"/>
                </a:solidFill>
              </a:rPr>
              <a:t>и риски существующего производства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09588" y="1426195"/>
          <a:ext cx="8886826" cy="4163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3413"/>
                <a:gridCol w="4443413"/>
              </a:tblGrid>
              <a:tr h="510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Основные проблемы </a:t>
                      </a:r>
                      <a:r>
                        <a:rPr lang="ru-RU" sz="1200" dirty="0">
                          <a:effectLst/>
                        </a:rPr>
                        <a:t>существующего производства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Риски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>
                          <a:effectLst/>
                        </a:rPr>
                        <a:t>1. Высокий физический износ существующего оборудования (средний возраст &gt; 20 лет</a:t>
                      </a:r>
                      <a:r>
                        <a:rPr lang="ru-RU" sz="1200" dirty="0" smtClean="0">
                          <a:effectLst/>
                        </a:rPr>
                        <a:t>).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 smtClean="0">
                          <a:effectLst/>
                        </a:rPr>
                        <a:t>Потеря средств производства со скоростью 5-10% в год приводит к снижению готовности к работе.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>
                          <a:effectLst/>
                        </a:rPr>
                        <a:t>2. Высокий моральный износ существующего оборудования (средний возраст &gt; 20 лет</a:t>
                      </a:r>
                      <a:r>
                        <a:rPr lang="ru-RU" sz="1200" dirty="0" smtClean="0">
                          <a:effectLst/>
                        </a:rPr>
                        <a:t>).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>
                          <a:effectLst/>
                        </a:rPr>
                        <a:t>Низкая производительность и невысокий престиж характера труда создает проблемы с восполнением </a:t>
                      </a:r>
                      <a:r>
                        <a:rPr lang="ru-RU" sz="1200" dirty="0" smtClean="0">
                          <a:effectLst/>
                        </a:rPr>
                        <a:t>кадров.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9583"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>
                          <a:effectLst/>
                        </a:rPr>
                        <a:t>3. Средний возраст основных квалифицированных рабочих приближается к  40-60 лет.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>
                          <a:effectLst/>
                        </a:rPr>
                        <a:t>Потеря производительных сил со скоростью 5-10% в год ставит под угрозу сроки выполнения </a:t>
                      </a:r>
                      <a:r>
                        <a:rPr lang="ru-RU" sz="1200" dirty="0" smtClean="0">
                          <a:effectLst/>
                        </a:rPr>
                        <a:t>заказов.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52545">
                <a:tc>
                  <a:txBody>
                    <a:bodyPr/>
                    <a:lstStyle/>
                    <a:p>
                      <a:pPr marL="0" marR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-114300" algn="l"/>
                        </a:tabLst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4. 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Технологические процессы не обеспечивают достаточного качества продукции и требуют высокой квалификации персонала.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Выход продукции низкого качества, что значительно снижает срок</a:t>
                      </a: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службы деталей и узлов на основных производствах.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9583">
                <a:tc>
                  <a:txBody>
                    <a:bodyPr/>
                    <a:lstStyle/>
                    <a:p>
                      <a:pPr marL="0" marR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-114300" algn="l"/>
                        </a:tabLst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5. 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Металлообрабатывающее оборудование является, в основном, универсальным.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Длительные циклы изготовления деталей, что приводит к срывав сроков выполнения заказов.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9583">
                <a:tc>
                  <a:txBody>
                    <a:bodyPr/>
                    <a:lstStyle/>
                    <a:p>
                      <a:pPr marL="0" marR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-114300" algn="l"/>
                        </a:tabLst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6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Отсутствие сквозной конструкторско-технологической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подготовки производства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Длительные сроки разработки и согласования конструкторской документации с заказчиком, что также ведет к затягиванию</a:t>
                      </a: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 сроков выполнения заказов.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9583">
                <a:tc>
                  <a:txBody>
                    <a:bodyPr/>
                    <a:lstStyle/>
                    <a:p>
                      <a:pPr marL="0" marR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-114300" algn="l"/>
                        </a:tabLst>
                        <a:defRPr/>
                      </a:pP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/>
                          <a:cs typeface="Times New Roman"/>
                        </a:rPr>
                        <a:t>7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На недостаточном уровне организовано управление конструкторско-технологической документацией.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indent="18097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114300" algn="l"/>
                        </a:tabLst>
                      </a:pP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832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696FD6-E7CB-4536-B6B3-D51B2C2D51DF}" type="slidenum">
              <a:rPr lang="ru-RU" b="1">
                <a:solidFill>
                  <a:srgbClr val="2A5CAC"/>
                </a:solidFill>
              </a:rPr>
              <a:pPr eaLnBrk="1" hangingPunct="1"/>
              <a:t>5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45059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DA35C6-1C81-48D8-BC83-A56ADEC45089}" type="slidenum">
              <a:rPr lang="ru-RU" b="1">
                <a:solidFill>
                  <a:srgbClr val="2A5CAC"/>
                </a:solidFill>
              </a:rPr>
              <a:pPr eaLnBrk="1" hangingPunct="1"/>
              <a:t>5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45072" name="Rectangle 41"/>
          <p:cNvSpPr>
            <a:spLocks noChangeArrowheads="1"/>
          </p:cNvSpPr>
          <p:nvPr/>
        </p:nvSpPr>
        <p:spPr bwMode="auto">
          <a:xfrm>
            <a:off x="415925" y="476672"/>
            <a:ext cx="9136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</a:rPr>
              <a:t>Цели </a:t>
            </a:r>
            <a:r>
              <a:rPr lang="ru-RU" sz="1600" b="1" dirty="0">
                <a:solidFill>
                  <a:srgbClr val="FF0000"/>
                </a:solidFill>
              </a:rPr>
              <a:t>технического перевооружения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-54224" y="2996952"/>
            <a:ext cx="176686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1800" b="1" dirty="0">
                <a:ln w="11430">
                  <a:noFill/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1"/>
                  <a:tileRect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</a:rPr>
              <a:t>Планируемое</a:t>
            </a:r>
          </a:p>
          <a:p>
            <a:pPr algn="ctr">
              <a:lnSpc>
                <a:spcPct val="140000"/>
              </a:lnSpc>
              <a:defRPr/>
            </a:pPr>
            <a:r>
              <a:rPr lang="ru-RU" sz="1800" b="1" dirty="0">
                <a:ln w="11430">
                  <a:noFill/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1"/>
                  <a:tileRect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</a:rPr>
              <a:t>состояние</a:t>
            </a:r>
            <a:endParaRPr lang="en-US" sz="1800" b="1" dirty="0">
              <a:ln w="11430">
                <a:noFill/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1"/>
                <a:tileRect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Arial" charset="0"/>
            </a:endParaRPr>
          </a:p>
        </p:txBody>
      </p:sp>
      <p:sp>
        <p:nvSpPr>
          <p:cNvPr id="41" name="Прямоугольная выноска 9"/>
          <p:cNvSpPr>
            <a:spLocks noChangeArrowheads="1"/>
          </p:cNvSpPr>
          <p:nvPr/>
        </p:nvSpPr>
        <p:spPr bwMode="auto">
          <a:xfrm>
            <a:off x="4983956" y="5248693"/>
            <a:ext cx="4392487" cy="1152107"/>
          </a:xfrm>
          <a:prstGeom prst="wedgeRectCallout">
            <a:avLst>
              <a:gd name="adj1" fmla="val -19727"/>
              <a:gd name="adj2" fmla="val -15394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ru-RU" sz="1400" b="1" dirty="0" smtClean="0">
              <a:solidFill>
                <a:srgbClr val="FF0000"/>
              </a:solidFill>
            </a:endParaRPr>
          </a:p>
          <a:p>
            <a:pPr algn="ctr">
              <a:defRPr/>
            </a:pPr>
            <a:endParaRPr lang="ru-RU" sz="14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ru-RU" sz="1400" b="1" dirty="0" smtClean="0">
                <a:solidFill>
                  <a:srgbClr val="FF0000"/>
                </a:solidFill>
              </a:rPr>
              <a:t>Зона закупаемых деталей и узлов</a:t>
            </a:r>
          </a:p>
        </p:txBody>
      </p:sp>
      <p:sp>
        <p:nvSpPr>
          <p:cNvPr id="42" name="Прямоугольная выноска 25"/>
          <p:cNvSpPr>
            <a:spLocks noChangeArrowheads="1"/>
          </p:cNvSpPr>
          <p:nvPr/>
        </p:nvSpPr>
        <p:spPr bwMode="auto">
          <a:xfrm>
            <a:off x="415925" y="5248693"/>
            <a:ext cx="3312368" cy="1152128"/>
          </a:xfrm>
          <a:prstGeom prst="wedgeRectCallout">
            <a:avLst>
              <a:gd name="adj1" fmla="val -8864"/>
              <a:gd name="adj2" fmla="val -158765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ru-RU" sz="1400" b="1" dirty="0" smtClean="0">
              <a:solidFill>
                <a:srgbClr val="FF0000"/>
              </a:solidFill>
            </a:endParaRPr>
          </a:p>
          <a:p>
            <a:pPr algn="ctr">
              <a:defRPr/>
            </a:pPr>
            <a:endParaRPr lang="ru-RU" sz="1400" b="1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ru-RU" sz="1400" b="1" dirty="0" smtClean="0">
                <a:solidFill>
                  <a:srgbClr val="FF0000"/>
                </a:solidFill>
              </a:rPr>
              <a:t>Зона компетенции «КЛМЗ»</a:t>
            </a:r>
          </a:p>
        </p:txBody>
      </p:sp>
      <p:sp>
        <p:nvSpPr>
          <p:cNvPr id="43" name="Скругленный прямоугольник 1"/>
          <p:cNvSpPr>
            <a:spLocks noChangeArrowheads="1"/>
          </p:cNvSpPr>
          <p:nvPr/>
        </p:nvSpPr>
        <p:spPr bwMode="auto">
          <a:xfrm>
            <a:off x="1640632" y="908720"/>
            <a:ext cx="7848872" cy="698845"/>
          </a:xfrm>
          <a:prstGeom prst="roundRect">
            <a:avLst>
              <a:gd name="adj" fmla="val 16667"/>
            </a:avLst>
          </a:prstGeom>
          <a:gradFill>
            <a:gsLst>
              <a:gs pos="13000">
                <a:srgbClr val="FFC000">
                  <a:lumMod val="76000"/>
                  <a:lumOff val="24000"/>
                </a:srgbClr>
              </a:gs>
              <a:gs pos="61000">
                <a:srgbClr val="FF9966">
                  <a:lumMod val="77000"/>
                  <a:lumOff val="23000"/>
                </a:srgbClr>
              </a:gs>
              <a:gs pos="100000">
                <a:srgbClr val="FF9966">
                  <a:lumMod val="94000"/>
                </a:srgb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rgbClr val="002060"/>
                </a:solidFill>
              </a:rPr>
              <a:t>Общий объем </a:t>
            </a:r>
            <a:r>
              <a:rPr lang="ru-RU" sz="1600" b="1" dirty="0" smtClean="0">
                <a:solidFill>
                  <a:srgbClr val="002060"/>
                </a:solidFill>
              </a:rPr>
              <a:t>продукции </a:t>
            </a:r>
            <a:r>
              <a:rPr lang="ru-RU" sz="1600" b="1" dirty="0">
                <a:solidFill>
                  <a:srgbClr val="002060"/>
                </a:solidFill>
              </a:rPr>
              <a:t>машиностроения, </a:t>
            </a:r>
            <a:r>
              <a:rPr lang="ru-RU" sz="1600" b="1" dirty="0" smtClean="0">
                <a:solidFill>
                  <a:srgbClr val="002060"/>
                </a:solidFill>
              </a:rPr>
              <a:t>потребляемый </a:t>
            </a:r>
            <a:r>
              <a:rPr lang="ru-RU" sz="1600" b="1" dirty="0">
                <a:solidFill>
                  <a:srgbClr val="002060"/>
                </a:solidFill>
              </a:rPr>
              <a:t>ТОО «Корпорация Казахмыс»</a:t>
            </a:r>
          </a:p>
        </p:txBody>
      </p:sp>
      <p:cxnSp>
        <p:nvCxnSpPr>
          <p:cNvPr id="44" name="Прямая соединительная линия 5"/>
          <p:cNvCxnSpPr>
            <a:cxnSpLocks noChangeShapeType="1"/>
          </p:cNvCxnSpPr>
          <p:nvPr/>
        </p:nvCxnSpPr>
        <p:spPr bwMode="auto">
          <a:xfrm flipH="1">
            <a:off x="1623964" y="1340768"/>
            <a:ext cx="0" cy="1882775"/>
          </a:xfrm>
          <a:prstGeom prst="line">
            <a:avLst/>
          </a:prstGeom>
          <a:ln>
            <a:solidFill>
              <a:srgbClr val="FF9966"/>
            </a:solidFill>
            <a:prstDash val="dash"/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30"/>
          <p:cNvCxnSpPr>
            <a:cxnSpLocks noChangeShapeType="1"/>
          </p:cNvCxnSpPr>
          <p:nvPr/>
        </p:nvCxnSpPr>
        <p:spPr bwMode="auto">
          <a:xfrm>
            <a:off x="9489504" y="1607565"/>
            <a:ext cx="0" cy="2325491"/>
          </a:xfrm>
          <a:prstGeom prst="line">
            <a:avLst/>
          </a:prstGeom>
          <a:ln>
            <a:solidFill>
              <a:srgbClr val="FF9966"/>
            </a:solidFill>
            <a:prstDash val="dash"/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 bwMode="auto">
          <a:xfrm>
            <a:off x="1640631" y="2675517"/>
            <a:ext cx="3343325" cy="1339999"/>
          </a:xfrm>
          <a:prstGeom prst="roundRect">
            <a:avLst/>
          </a:prstGeom>
          <a:gradFill>
            <a:gsLst>
              <a:gs pos="0">
                <a:srgbClr val="92D050"/>
              </a:gs>
              <a:gs pos="61000">
                <a:srgbClr val="99FF99">
                  <a:lumMod val="58000"/>
                </a:srgbClr>
              </a:gs>
              <a:gs pos="100000">
                <a:schemeClr val="accent1">
                  <a:lumMod val="53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</a:rPr>
              <a:t>Детали, </a:t>
            </a:r>
            <a:endParaRPr lang="ru-RU" sz="1400" b="1" dirty="0">
              <a:solidFill>
                <a:srgbClr val="000000"/>
              </a:solidFill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</a:rPr>
              <a:t>производимые</a:t>
            </a:r>
          </a:p>
          <a:p>
            <a:pPr algn="ctr"/>
            <a:r>
              <a:rPr lang="ru-RU" sz="1400" b="1" dirty="0">
                <a:solidFill>
                  <a:srgbClr val="000000"/>
                </a:solidFill>
              </a:rPr>
              <a:t>собственными силами</a:t>
            </a:r>
          </a:p>
        </p:txBody>
      </p:sp>
      <p:sp>
        <p:nvSpPr>
          <p:cNvPr id="47" name="Скругленный прямоугольник 20"/>
          <p:cNvSpPr>
            <a:spLocks noChangeArrowheads="1"/>
          </p:cNvSpPr>
          <p:nvPr/>
        </p:nvSpPr>
        <p:spPr bwMode="auto">
          <a:xfrm>
            <a:off x="4983956" y="2675517"/>
            <a:ext cx="4505547" cy="136222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  <a:alpha val="51000"/>
                </a:srgbClr>
              </a:gs>
              <a:gs pos="24000">
                <a:srgbClr val="92D050">
                  <a:shade val="67500"/>
                  <a:satMod val="115000"/>
                  <a:lumMod val="37000"/>
                  <a:lumOff val="63000"/>
                </a:srgbClr>
              </a:gs>
              <a:gs pos="73000">
                <a:srgbClr val="FFC000">
                  <a:lumMod val="93000"/>
                  <a:alpha val="47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 smtClean="0">
                <a:solidFill>
                  <a:srgbClr val="000000"/>
                </a:solidFill>
              </a:rPr>
              <a:t>Детали </a:t>
            </a:r>
          </a:p>
          <a:p>
            <a:pPr algn="ctr">
              <a:defRPr/>
            </a:pPr>
            <a:r>
              <a:rPr lang="ru-RU" sz="1400" b="1" dirty="0">
                <a:solidFill>
                  <a:srgbClr val="000000"/>
                </a:solidFill>
              </a:rPr>
              <a:t>п</a:t>
            </a:r>
            <a:r>
              <a:rPr lang="ru-RU" sz="1400" b="1" dirty="0" smtClean="0">
                <a:solidFill>
                  <a:srgbClr val="000000"/>
                </a:solidFill>
              </a:rPr>
              <a:t>риобретаемые </a:t>
            </a:r>
          </a:p>
          <a:p>
            <a:pPr algn="ctr">
              <a:defRPr/>
            </a:pPr>
            <a:r>
              <a:rPr lang="ru-RU" sz="1400" b="1" dirty="0" smtClean="0">
                <a:solidFill>
                  <a:srgbClr val="000000"/>
                </a:solidFill>
              </a:rPr>
              <a:t>у фирм производителей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96457" y="1644479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17</a:t>
            </a:r>
            <a:r>
              <a:rPr lang="en-US" sz="2800" dirty="0" smtClean="0">
                <a:solidFill>
                  <a:srgbClr val="000000"/>
                </a:solidFill>
              </a:rPr>
              <a:t>%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50" name="Левая фигурная скобка 49"/>
          <p:cNvSpPr/>
          <p:nvPr/>
        </p:nvSpPr>
        <p:spPr bwMode="auto">
          <a:xfrm rot="5400000">
            <a:off x="3108483" y="650102"/>
            <a:ext cx="407617" cy="3343327"/>
          </a:xfrm>
          <a:prstGeom prst="leftBrace">
            <a:avLst>
              <a:gd name="adj1" fmla="val 41911"/>
              <a:gd name="adj2" fmla="val 49128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51" name="Левая фигурная скобка 50"/>
          <p:cNvSpPr/>
          <p:nvPr/>
        </p:nvSpPr>
        <p:spPr bwMode="auto">
          <a:xfrm rot="5400000">
            <a:off x="7032921" y="68992"/>
            <a:ext cx="407617" cy="4505548"/>
          </a:xfrm>
          <a:prstGeom prst="leftBrace">
            <a:avLst>
              <a:gd name="adj1" fmla="val 41911"/>
              <a:gd name="adj2" fmla="val 49128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 smtClean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6897" y="1644479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83</a:t>
            </a:r>
            <a:r>
              <a:rPr lang="en-US" sz="2800" dirty="0" smtClean="0">
                <a:solidFill>
                  <a:srgbClr val="000000"/>
                </a:solidFill>
              </a:rPr>
              <a:t>%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76400" y="68263"/>
            <a:ext cx="822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bg1"/>
                </a:solidFill>
              </a:rPr>
              <a:t>Общие предложения по развитию механообрабатывающего производства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ая выноска 9"/>
          <p:cNvSpPr>
            <a:spLocks noChangeArrowheads="1"/>
          </p:cNvSpPr>
          <p:nvPr/>
        </p:nvSpPr>
        <p:spPr bwMode="auto">
          <a:xfrm>
            <a:off x="56456" y="1452105"/>
            <a:ext cx="1366359" cy="1184807"/>
          </a:xfrm>
          <a:prstGeom prst="wedgeRectCallout">
            <a:avLst>
              <a:gd name="adj1" fmla="val 162816"/>
              <a:gd name="adj2" fmla="val -7839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 smtClean="0">
                <a:solidFill>
                  <a:srgbClr val="FF0000"/>
                </a:solidFill>
              </a:rPr>
              <a:t>По программе «Казахстанское содержание» в течение 5 лет</a:t>
            </a:r>
            <a:endParaRPr lang="ru-R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7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634214" y="6553229"/>
            <a:ext cx="287338" cy="196850"/>
          </a:xfrm>
        </p:spPr>
        <p:txBody>
          <a:bodyPr/>
          <a:lstStyle/>
          <a:p>
            <a:pPr>
              <a:defRPr/>
            </a:pPr>
            <a:fld id="{DFCA2CBC-FC79-47CC-B4F1-DDC46766E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56456" y="542532"/>
            <a:ext cx="2160240" cy="6037983"/>
          </a:xfrm>
          <a:prstGeom prst="roundRect">
            <a:avLst/>
          </a:prstGeom>
          <a:gradFill>
            <a:gsLst>
              <a:gs pos="0">
                <a:srgbClr val="FFC000"/>
              </a:gs>
              <a:gs pos="13000">
                <a:srgbClr val="FFCC99">
                  <a:lumMod val="73000"/>
                  <a:alpha val="63000"/>
                </a:srgbClr>
              </a:gs>
              <a:gs pos="28000">
                <a:schemeClr val="bg1"/>
              </a:gs>
              <a:gs pos="100000">
                <a:schemeClr val="bg1"/>
              </a:gs>
            </a:gsLst>
            <a:lin ang="5400000" scaled="0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/>
          </a:p>
        </p:txBody>
      </p:sp>
      <p:pic>
        <p:nvPicPr>
          <p:cNvPr id="76808" name="Рисунок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2740" r="97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2" y="1450834"/>
            <a:ext cx="1239758" cy="59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2" name="Рисунок 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" y="2449773"/>
            <a:ext cx="866889" cy="54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Рисунок 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" y="3214705"/>
            <a:ext cx="866889" cy="5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Рисунок 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4014526"/>
            <a:ext cx="962025" cy="44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Рисунок 2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4" y="2332060"/>
            <a:ext cx="790735" cy="73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Рисунок 23143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53" y="3141344"/>
            <a:ext cx="1051469" cy="64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40" descr="Описание: napravlaush_apparat_8_mc_7_0117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4909" y="3861048"/>
            <a:ext cx="810090" cy="65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Рисунок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6" y="4600296"/>
            <a:ext cx="677466" cy="77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Рисунок 2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4735" y="4653136"/>
            <a:ext cx="907945" cy="67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Рисунок 20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6" y="5611238"/>
            <a:ext cx="677466" cy="69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2" name="Рисунок 30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663" y="5591608"/>
            <a:ext cx="926297" cy="78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5" name="Picture 13" descr="Описание: http://oricon.ru/114-316-large/burovye-shtangi-s-rezbovym-soedineniem.jp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36" y="1196753"/>
            <a:ext cx="68016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164468" y="658854"/>
            <a:ext cx="1842227" cy="2616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6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Филиал «КЛМЗ»</a:t>
            </a:r>
            <a:endParaRPr lang="ru-RU" sz="16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 bwMode="auto">
          <a:xfrm>
            <a:off x="7312614" y="565945"/>
            <a:ext cx="2519660" cy="6014570"/>
          </a:xfrm>
          <a:prstGeom prst="roundRect">
            <a:avLst/>
          </a:prstGeom>
          <a:gradFill>
            <a:gsLst>
              <a:gs pos="0">
                <a:srgbClr val="FFC000"/>
              </a:gs>
              <a:gs pos="13000">
                <a:srgbClr val="FFCC99">
                  <a:lumMod val="73000"/>
                  <a:alpha val="63000"/>
                </a:srgbClr>
              </a:gs>
              <a:gs pos="28000">
                <a:schemeClr val="bg1"/>
              </a:gs>
              <a:gs pos="100000">
                <a:schemeClr val="bg1"/>
              </a:gs>
            </a:gsLst>
            <a:lin ang="5400000" scaled="0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 b="1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10" y="2599193"/>
            <a:ext cx="915167" cy="80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21" y="1061332"/>
            <a:ext cx="905446" cy="69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Тишинский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21" y="2012087"/>
            <a:ext cx="944330" cy="7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3" name="Picture 23" descr="DSCN102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10" y="3454823"/>
            <a:ext cx="915167" cy="7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4" name="Picture 24" descr="DSCN10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10" y="4320047"/>
            <a:ext cx="915167" cy="7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5" name="Рисунок 1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31" y="5200730"/>
            <a:ext cx="894336" cy="12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6" name="Рисунок 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307" y="1143144"/>
            <a:ext cx="945718" cy="82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7" name="Рисунок 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66" y="2869871"/>
            <a:ext cx="945718" cy="7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8" name="Picture 28" descr="DSCN120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66" y="3684424"/>
            <a:ext cx="945718" cy="82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9" name="Рисунок 1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66" y="4575631"/>
            <a:ext cx="945718" cy="8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0" name="Рисунок 1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93" y="5446857"/>
            <a:ext cx="944330" cy="102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1" name="Рисунок 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10" y="1806079"/>
            <a:ext cx="915167" cy="75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Прямоугольник 39"/>
          <p:cNvSpPr/>
          <p:nvPr/>
        </p:nvSpPr>
        <p:spPr>
          <a:xfrm>
            <a:off x="7500200" y="682980"/>
            <a:ext cx="2141711" cy="2632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6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ТОО «Казахмыс»</a:t>
            </a:r>
            <a:endParaRPr lang="ru-RU" sz="16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2" descr="http://stockmaster.kz/uploads/posts/2011-04/1302610769_b_276dcea6376e3d92c043307ceae8e87a55555555555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5" y="2872202"/>
            <a:ext cx="1409874" cy="10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738273" y="2526969"/>
            <a:ext cx="1396271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smtClean="0"/>
              <a:t>Сварочное </a:t>
            </a:r>
          </a:p>
          <a:p>
            <a:pPr algn="ctr"/>
            <a:r>
              <a:rPr lang="ru-RU" b="1" dirty="0" smtClean="0"/>
              <a:t>производство</a:t>
            </a:r>
            <a:endParaRPr lang="en-US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39617" y="836712"/>
            <a:ext cx="1762623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smtClean="0"/>
              <a:t>Заготовительное производство</a:t>
            </a:r>
            <a:endParaRPr lang="en-US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317088" y="837232"/>
            <a:ext cx="1484525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err="1" smtClean="0"/>
              <a:t>Металообрабатывающее</a:t>
            </a:r>
            <a:r>
              <a:rPr lang="ru-RU" b="1" dirty="0" smtClean="0"/>
              <a:t> производство</a:t>
            </a:r>
            <a:endParaRPr lang="en-US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273818" y="2512163"/>
            <a:ext cx="1527795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smtClean="0"/>
              <a:t>Литейное производство</a:t>
            </a:r>
            <a:endParaRPr lang="en-US" b="1" dirty="0" smtClean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469" y="1196752"/>
            <a:ext cx="1152128" cy="111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 descr="C:\Users\kamchatkin\Desktop\Pict\Pos. 3 Driiling and thermal cutting\DF0609908.jp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839617" y="1196752"/>
            <a:ext cx="1762623" cy="10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C:\Users\gromyko\AppData\Local\Microsoft\Windows\Temporary Internet Files\Content.Outlook\U5KU1CVF\4.jp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49" y="2891651"/>
            <a:ext cx="1726990" cy="10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45" descr="D:\GETRASUR\Blastroom\Photo\DIAP Blasteco\Рисунок2.jpg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30" y="1189964"/>
            <a:ext cx="1367515" cy="108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Рисунок 49" descr="D:\GETRASUR\Blastroom\Photo\DIAP Blasteco\Blasteco Radiant 081219.jpg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08" y="2887702"/>
            <a:ext cx="1486372" cy="104190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47814" y="476672"/>
            <a:ext cx="4837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Виды производств в зоне ответственности проекта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3199" y="2512163"/>
            <a:ext cx="1734626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smtClean="0"/>
              <a:t>Окрасочно-сушильная камера</a:t>
            </a:r>
            <a:endParaRPr lang="en-US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642737" y="832117"/>
            <a:ext cx="1576933" cy="307777"/>
          </a:xfrm>
          <a:prstGeom prst="rect">
            <a:avLst/>
          </a:prstGeom>
          <a:solidFill>
            <a:srgbClr val="CEDBEA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 smtClean="0"/>
              <a:t>Дробеструйная</a:t>
            </a:r>
          </a:p>
          <a:p>
            <a:pPr algn="ctr"/>
            <a:r>
              <a:rPr lang="ru-RU" b="1" dirty="0" smtClean="0"/>
              <a:t> </a:t>
            </a:r>
            <a:r>
              <a:rPr lang="ru-RU" b="1" dirty="0" smtClean="0"/>
              <a:t>камера</a:t>
            </a:r>
            <a:endParaRPr lang="en-US" b="1" dirty="0" smtClean="0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787525" y="44450"/>
            <a:ext cx="79184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/>
                </a:solidFill>
              </a:rPr>
              <a:t>Анализ номенклатуры деталей-запасных частей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67724" y="4149080"/>
            <a:ext cx="5013894" cy="24314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rgbClr val="0070C0"/>
                </a:solidFill>
              </a:rPr>
              <a:t>Выводы: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dirty="0" smtClean="0"/>
              <a:t>Общее </a:t>
            </a:r>
            <a:r>
              <a:rPr lang="ru-RU" dirty="0"/>
              <a:t>количество групп деталей и изделий представителей – </a:t>
            </a:r>
            <a:r>
              <a:rPr lang="ru-RU" b="1" dirty="0"/>
              <a:t>71</a:t>
            </a:r>
            <a:r>
              <a:rPr lang="ru-RU" dirty="0"/>
              <a:t>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dirty="0"/>
              <a:t>Количество групп, ранее производимых на КЛМЗ – </a:t>
            </a:r>
            <a:r>
              <a:rPr lang="ru-RU" b="1" dirty="0"/>
              <a:t>56</a:t>
            </a:r>
            <a:r>
              <a:rPr lang="ru-RU" dirty="0"/>
              <a:t>;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dirty="0"/>
              <a:t>Количество групп, внедряемых в рамках </a:t>
            </a:r>
            <a:r>
              <a:rPr lang="ru-RU" dirty="0" err="1"/>
              <a:t>импортозамещения</a:t>
            </a:r>
            <a:r>
              <a:rPr lang="ru-RU" dirty="0"/>
              <a:t> – </a:t>
            </a:r>
            <a:r>
              <a:rPr lang="ru-RU" b="1" dirty="0"/>
              <a:t>15</a:t>
            </a:r>
            <a:r>
              <a:rPr lang="ru-RU" dirty="0"/>
              <a:t>;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dirty="0"/>
              <a:t>Общее количество наименований изделий, планируемых к производству – </a:t>
            </a:r>
            <a:br>
              <a:rPr lang="ru-RU" dirty="0"/>
            </a:br>
            <a:r>
              <a:rPr lang="ru-RU" b="1" dirty="0"/>
              <a:t>2 180 </a:t>
            </a:r>
            <a:r>
              <a:rPr lang="ru-RU" dirty="0"/>
              <a:t>шт.;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dirty="0"/>
              <a:t>Общее количество изделий, планируемых к производству в рамках реализации проекта (всех наименований и всех групп)  – </a:t>
            </a:r>
            <a:r>
              <a:rPr lang="ru-RU" b="1" dirty="0"/>
              <a:t>1 153 586 </a:t>
            </a:r>
            <a:r>
              <a:rPr lang="ru-RU" dirty="0"/>
              <a:t>шт. </a:t>
            </a:r>
            <a:endParaRPr lang="ru-RU" dirty="0" smtClean="0"/>
          </a:p>
          <a:p>
            <a:r>
              <a:rPr lang="ru-RU" dirty="0" smtClean="0"/>
              <a:t>     </a:t>
            </a:r>
          </a:p>
          <a:p>
            <a:r>
              <a:rPr lang="ru-RU" dirty="0" smtClean="0"/>
              <a:t>В </a:t>
            </a:r>
            <a:r>
              <a:rPr lang="ru-RU" dirty="0"/>
              <a:t>том числе: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/>
              <a:t>количество изделий, уже освоенные на КЛМЗ и переводимых на новую технологию – </a:t>
            </a:r>
            <a:r>
              <a:rPr lang="ru-RU" b="1" dirty="0"/>
              <a:t>49 415 </a:t>
            </a:r>
            <a:r>
              <a:rPr lang="ru-RU" dirty="0"/>
              <a:t>шт.;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/>
              <a:t>количество изделий, внедряемые в рамках </a:t>
            </a:r>
            <a:r>
              <a:rPr lang="ru-RU" dirty="0" err="1"/>
              <a:t>импортозамещения</a:t>
            </a:r>
            <a:r>
              <a:rPr lang="ru-RU" dirty="0"/>
              <a:t> – </a:t>
            </a:r>
            <a:br>
              <a:rPr lang="ru-RU" dirty="0"/>
            </a:br>
            <a:r>
              <a:rPr lang="ru-RU" b="1" dirty="0"/>
              <a:t>1 104 171 </a:t>
            </a:r>
            <a:r>
              <a:rPr lang="ru-RU" dirty="0"/>
              <a:t>шт. (технологические материалы – </a:t>
            </a:r>
            <a:r>
              <a:rPr lang="ru-RU" b="1" dirty="0"/>
              <a:t>1 092 226 </a:t>
            </a:r>
            <a:r>
              <a:rPr lang="ru-RU" dirty="0"/>
              <a:t>шт.; запасные части – </a:t>
            </a:r>
            <a:r>
              <a:rPr lang="ru-RU" b="1" dirty="0"/>
              <a:t>24 171 </a:t>
            </a:r>
            <a:r>
              <a:rPr lang="ru-RU" dirty="0"/>
              <a:t>шт</a:t>
            </a:r>
            <a:r>
              <a:rPr lang="ru-RU" dirty="0" smtClean="0"/>
              <a:t>.).</a:t>
            </a:r>
            <a:endParaRPr lang="ru-RU" dirty="0"/>
          </a:p>
        </p:txBody>
      </p:sp>
      <p:pic>
        <p:nvPicPr>
          <p:cNvPr id="54" name="Рисунок 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" y="2423833"/>
            <a:ext cx="998741" cy="63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Рисунок 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3188765"/>
            <a:ext cx="998742" cy="6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Рисунок 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3988586"/>
            <a:ext cx="1108348" cy="51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Рисунок 2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4" y="2306119"/>
            <a:ext cx="911005" cy="84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0" descr="Описание: napravlaush_apparat_8_mc_7_0117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4909" y="3835108"/>
            <a:ext cx="933304" cy="75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Рисунок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6" y="4574356"/>
            <a:ext cx="780508" cy="89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Рисунок 2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4735" y="4627195"/>
            <a:ext cx="1046042" cy="78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Рисунок 20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" y="5585297"/>
            <a:ext cx="780507" cy="80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569406" y="6606226"/>
            <a:ext cx="287337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B6AA8E-DB0F-4B2C-B635-8D73EB4FE9A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7376" y="68263"/>
            <a:ext cx="7127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Проектные решения</a:t>
            </a:r>
            <a:endParaRPr lang="ru-RU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28463" y="548680"/>
            <a:ext cx="4085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1. Создан каталог запасных частей предлагаемых </a:t>
            </a:r>
          </a:p>
          <a:p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 smtClean="0">
                <a:solidFill>
                  <a:srgbClr val="0070C0"/>
                </a:solidFill>
              </a:rPr>
              <a:t>   для производства</a:t>
            </a:r>
            <a:endParaRPr lang="ru-RU" sz="12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144842"/>
            <a:ext cx="3755763" cy="214014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Прямоугольник 51"/>
          <p:cNvSpPr/>
          <p:nvPr/>
        </p:nvSpPr>
        <p:spPr>
          <a:xfrm>
            <a:off x="5178917" y="569235"/>
            <a:ext cx="4152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3. Сформирован состав основного и вспомогательного </a:t>
            </a:r>
          </a:p>
          <a:p>
            <a:r>
              <a:rPr lang="ru-RU" sz="1200" dirty="0" smtClean="0">
                <a:solidFill>
                  <a:srgbClr val="0070C0"/>
                </a:solidFill>
              </a:rPr>
              <a:t>    оборудования нового производства</a:t>
            </a:r>
            <a:endParaRPr lang="ru-RU" sz="1200" dirty="0">
              <a:solidFill>
                <a:srgbClr val="0070C0"/>
              </a:solidFill>
            </a:endParaRPr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69279"/>
              </p:ext>
            </p:extLst>
          </p:nvPr>
        </p:nvGraphicFramePr>
        <p:xfrm>
          <a:off x="5313039" y="1124744"/>
          <a:ext cx="4301836" cy="1771177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333476"/>
                <a:gridCol w="3434800"/>
                <a:gridCol w="533560"/>
              </a:tblGrid>
              <a:tr h="2162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№ п/п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Наименование оборудования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Кол-во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</a:tr>
              <a:tr h="1110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Основное оборудование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dirty="0" smtClean="0">
                          <a:effectLst/>
                        </a:rPr>
                        <a:t>Токарное оборудование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dirty="0" smtClean="0">
                          <a:effectLst/>
                        </a:rPr>
                        <a:t>Токарно-фрезерное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оборудование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Карусельное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оборудование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Портальные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</a:rPr>
                        <a:t> обрабатывающие центры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dirty="0" smtClean="0">
                          <a:effectLst/>
                        </a:rPr>
                        <a:t>Горизонтально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фрезерное оборудование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dirty="0" smtClean="0">
                          <a:effectLst/>
                        </a:rPr>
                        <a:t>Фрезерные обрабатывающие центры </a:t>
                      </a:r>
                      <a:endParaRPr 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Зубообрабатывающее</a:t>
                      </a:r>
                      <a:r>
                        <a:rPr lang="ru-RU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оборудование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                                                                ИТОГО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1025"/>
              </p:ext>
            </p:extLst>
          </p:nvPr>
        </p:nvGraphicFramePr>
        <p:xfrm>
          <a:off x="5313039" y="2991240"/>
          <a:ext cx="4301836" cy="3184253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33476"/>
                <a:gridCol w="3434799"/>
                <a:gridCol w="533561"/>
              </a:tblGrid>
              <a:tr h="2203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№ п/п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Наименование оборудования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Кол-во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</a:tr>
              <a:tr h="2200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Оборудование для производства технологических материалов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Комплекс термической резки с ЧПУ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Кромкогиб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с ЧПУ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Гильотинные 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ножницы с контроллером 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4-х 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валковый </a:t>
                      </a:r>
                      <a:r>
                        <a:rPr lang="ru-RU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листогиб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с ЧПУ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Дробеструйная камера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Окрасочно-сушильная камера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Робото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-технический комплекс 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Вспомогательное оборудование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50000"/>
                      </a:srgbClr>
                    </a:solidFill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Профилегиб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с контроллером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Кромкоскалывающий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станок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Средства малой механизации 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(сверлильные станки, магнитные захваты,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сварочные п/а,</a:t>
                      </a:r>
                      <a:r>
                        <a:rPr lang="ru-RU" sz="1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зачистные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станки и др.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ru-RU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редства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контроля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Faro,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LapLazer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), испытательное оборудование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ИТОГО: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122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052" marR="9052" marT="9052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200471" y="3703465"/>
            <a:ext cx="4013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2. Разработана организационно-штатная структура </a:t>
            </a:r>
            <a:r>
              <a:rPr lang="ru-RU" sz="1200" dirty="0">
                <a:solidFill>
                  <a:srgbClr val="0070C0"/>
                </a:solidFill>
              </a:rPr>
              <a:t>нового производства и программы подготовки персонала</a:t>
            </a: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28618"/>
              </p:ext>
            </p:extLst>
          </p:nvPr>
        </p:nvGraphicFramePr>
        <p:xfrm>
          <a:off x="247291" y="4349797"/>
          <a:ext cx="3780952" cy="152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953"/>
                <a:gridCol w="1033999"/>
              </a:tblGrid>
              <a:tr h="498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Наименование </a:t>
                      </a:r>
                      <a:r>
                        <a:rPr lang="ru-RU" sz="1000" dirty="0" smtClean="0">
                          <a:solidFill>
                            <a:schemeClr val="bg1"/>
                          </a:solidFill>
                          <a:effectLst/>
                        </a:rPr>
                        <a:t>цеха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>
                    <a:solidFill>
                      <a:srgbClr val="333399">
                        <a:alpha val="7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bg1"/>
                          </a:solidFill>
                          <a:effectLst/>
                        </a:rPr>
                        <a:t>Плановая численность, чел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>
                    <a:solidFill>
                      <a:srgbClr val="333399">
                        <a:alpha val="78000"/>
                      </a:srgbClr>
                    </a:solidFill>
                  </a:tcPr>
                </a:tc>
              </a:tr>
              <a:tr h="1662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Механический цех №1 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234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/>
                </a:tc>
              </a:tr>
              <a:tr h="166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Цех металлоконструкций №2</a:t>
                      </a:r>
                    </a:p>
                  </a:txBody>
                  <a:tcPr marL="54831" marR="548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161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/>
                </a:tc>
              </a:tr>
              <a:tr h="166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Цех нестандартного оборудования №7</a:t>
                      </a:r>
                    </a:p>
                  </a:txBody>
                  <a:tcPr marL="54831" marR="548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118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/>
                </a:tc>
              </a:tr>
              <a:tr h="332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Литейный участок производства гайки анкерной крепи</a:t>
                      </a:r>
                    </a:p>
                  </a:txBody>
                  <a:tcPr marL="54831" marR="548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/>
                </a:tc>
              </a:tr>
              <a:tr h="182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ru-RU" sz="10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4831" marR="54831" marT="0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563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31" marR="54831" marT="0" marB="0" anchor="ctr"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569406" y="6606226"/>
            <a:ext cx="287337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B6AA8E-DB0F-4B2C-B635-8D73EB4FE9A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7376" y="68263"/>
            <a:ext cx="7127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Проектные решения</a:t>
            </a:r>
            <a:endParaRPr lang="ru-RU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0472" y="570811"/>
            <a:ext cx="5124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4. Разработаны планировочные решения цехов нового производства</a:t>
            </a:r>
            <a:endParaRPr lang="ru-RU" sz="1200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70377"/>
            <a:ext cx="4897561" cy="257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280592" y="850689"/>
            <a:ext cx="3096344" cy="246088"/>
          </a:xfrm>
          <a:prstGeom prst="rect">
            <a:avLst/>
          </a:prstGeom>
          <a:noFill/>
          <a:ln>
            <a:noFill/>
          </a:ln>
        </p:spPr>
        <p:txBody>
          <a:bodyPr wrap="square" lIns="91307" tIns="45654" rIns="91307" bIns="45654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+mj-lt"/>
              </a:rPr>
              <a:t>Цех </a:t>
            </a:r>
            <a:r>
              <a:rPr lang="ru-RU" b="1" dirty="0" smtClean="0">
                <a:solidFill>
                  <a:srgbClr val="FF0000"/>
                </a:solidFill>
                <a:latin typeface="+mj-lt"/>
              </a:rPr>
              <a:t>№</a:t>
            </a:r>
            <a:r>
              <a:rPr lang="ru-RU" b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ru-RU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59849" y="843267"/>
            <a:ext cx="3528392" cy="246088"/>
          </a:xfrm>
          <a:prstGeom prst="rect">
            <a:avLst/>
          </a:prstGeom>
          <a:noFill/>
          <a:ln>
            <a:noFill/>
          </a:ln>
        </p:spPr>
        <p:txBody>
          <a:bodyPr wrap="square" lIns="91307" tIns="45654" rIns="91307" bIns="45654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+mj-lt"/>
              </a:rPr>
              <a:t>Цех </a:t>
            </a:r>
            <a:r>
              <a:rPr lang="ru-RU" b="1" dirty="0">
                <a:solidFill>
                  <a:srgbClr val="FF0000"/>
                </a:solidFill>
                <a:latin typeface="+mj-lt"/>
              </a:rPr>
              <a:t>№</a:t>
            </a:r>
            <a:r>
              <a:rPr lang="ru-RU" b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ru-RU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093559"/>
            <a:ext cx="3537903" cy="255146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9617" y="3933056"/>
            <a:ext cx="89586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200" dirty="0" smtClean="0">
                <a:solidFill>
                  <a:srgbClr val="0070C0"/>
                </a:solidFill>
              </a:rPr>
              <a:t>5</a:t>
            </a:r>
            <a:r>
              <a:rPr lang="ru-RU" sz="1200" dirty="0">
                <a:solidFill>
                  <a:srgbClr val="0070C0"/>
                </a:solidFill>
              </a:rPr>
              <a:t>. </a:t>
            </a:r>
            <a:r>
              <a:rPr lang="ru-RU" sz="1200" dirty="0" smtClean="0">
                <a:solidFill>
                  <a:srgbClr val="0070C0"/>
                </a:solidFill>
              </a:rPr>
              <a:t>Разработаны новые базовые маршрутные технологии; </a:t>
            </a:r>
          </a:p>
          <a:p>
            <a:pPr>
              <a:lnSpc>
                <a:spcPct val="130000"/>
              </a:lnSpc>
            </a:pPr>
            <a:r>
              <a:rPr lang="ru-RU" sz="1200" dirty="0" smtClean="0">
                <a:solidFill>
                  <a:srgbClr val="0070C0"/>
                </a:solidFill>
              </a:rPr>
              <a:t>6. Разработан комплексный план </a:t>
            </a:r>
            <a:r>
              <a:rPr lang="ru-RU" sz="1200" dirty="0">
                <a:solidFill>
                  <a:srgbClr val="0070C0"/>
                </a:solidFill>
              </a:rPr>
              <a:t>для вхождения в программу «Производительность </a:t>
            </a:r>
            <a:r>
              <a:rPr lang="ru-RU" sz="1200" dirty="0" smtClean="0">
                <a:solidFill>
                  <a:srgbClr val="0070C0"/>
                </a:solidFill>
              </a:rPr>
              <a:t>2020»;</a:t>
            </a:r>
          </a:p>
          <a:p>
            <a:pPr>
              <a:lnSpc>
                <a:spcPct val="130000"/>
              </a:lnSpc>
            </a:pPr>
            <a:r>
              <a:rPr lang="ru-RU" sz="1200" dirty="0">
                <a:solidFill>
                  <a:srgbClr val="0070C0"/>
                </a:solidFill>
              </a:rPr>
              <a:t>7</a:t>
            </a:r>
            <a:r>
              <a:rPr lang="ru-RU" sz="1200" dirty="0" smtClean="0">
                <a:solidFill>
                  <a:srgbClr val="0070C0"/>
                </a:solidFill>
              </a:rPr>
              <a:t>. Сформированы </a:t>
            </a:r>
            <a:r>
              <a:rPr lang="ru-RU" sz="1200" dirty="0">
                <a:solidFill>
                  <a:srgbClr val="0070C0"/>
                </a:solidFill>
              </a:rPr>
              <a:t>этапы разработки </a:t>
            </a:r>
            <a:r>
              <a:rPr lang="ru-RU" sz="1200" dirty="0">
                <a:solidFill>
                  <a:srgbClr val="0070C0"/>
                </a:solidFill>
              </a:rPr>
              <a:t>и внедрения системы качества выпускаемой </a:t>
            </a:r>
            <a:r>
              <a:rPr lang="ru-RU" sz="1200" dirty="0" smtClean="0">
                <a:solidFill>
                  <a:srgbClr val="0070C0"/>
                </a:solidFill>
              </a:rPr>
              <a:t>продукции;</a:t>
            </a:r>
          </a:p>
          <a:p>
            <a:pPr>
              <a:lnSpc>
                <a:spcPct val="130000"/>
              </a:lnSpc>
            </a:pPr>
            <a:r>
              <a:rPr lang="ru-RU" sz="1200" dirty="0">
                <a:solidFill>
                  <a:srgbClr val="0070C0"/>
                </a:solidFill>
              </a:rPr>
              <a:t>8</a:t>
            </a:r>
            <a:r>
              <a:rPr lang="ru-RU" sz="1200" dirty="0" smtClean="0">
                <a:solidFill>
                  <a:srgbClr val="0070C0"/>
                </a:solidFill>
              </a:rPr>
              <a:t>. Разработаны </a:t>
            </a:r>
            <a:r>
              <a:rPr lang="ru-RU" sz="1200" dirty="0">
                <a:solidFill>
                  <a:srgbClr val="0070C0"/>
                </a:solidFill>
              </a:rPr>
              <a:t>методики оценки эффективности нового производства по выбранным </a:t>
            </a:r>
            <a:r>
              <a:rPr lang="ru-RU" sz="1200" dirty="0" smtClean="0">
                <a:solidFill>
                  <a:srgbClr val="0070C0"/>
                </a:solidFill>
              </a:rPr>
              <a:t>критериям;</a:t>
            </a:r>
          </a:p>
          <a:p>
            <a:pPr>
              <a:lnSpc>
                <a:spcPct val="130000"/>
              </a:lnSpc>
            </a:pPr>
            <a:r>
              <a:rPr lang="ru-RU" sz="1200" dirty="0" smtClean="0">
                <a:solidFill>
                  <a:srgbClr val="0070C0"/>
                </a:solidFill>
              </a:rPr>
              <a:t>9. Определены основные шаги </a:t>
            </a:r>
            <a:r>
              <a:rPr lang="ru-RU" sz="1200" dirty="0">
                <a:solidFill>
                  <a:srgbClr val="0070C0"/>
                </a:solidFill>
              </a:rPr>
              <a:t>Программы технического </a:t>
            </a:r>
            <a:r>
              <a:rPr lang="ru-RU" sz="1200" dirty="0" smtClean="0">
                <a:solidFill>
                  <a:srgbClr val="0070C0"/>
                </a:solidFill>
              </a:rPr>
              <a:t>перевооружения предприятия.</a:t>
            </a:r>
            <a:endParaRPr lang="ru-RU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83"/>
          <p:cNvSpPr>
            <a:spLocks noChangeArrowheads="1"/>
          </p:cNvSpPr>
          <p:nvPr/>
        </p:nvSpPr>
        <p:spPr bwMode="auto">
          <a:xfrm>
            <a:off x="1588" y="476250"/>
            <a:ext cx="1063625" cy="61690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57377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67E44-7BF6-47FD-8BE0-7BA6297F0193}" type="slidenum">
              <a:rPr lang="ru-RU">
                <a:solidFill>
                  <a:srgbClr val="2A5CAC"/>
                </a:solidFill>
              </a:rPr>
              <a:pPr/>
              <a:t>9</a:t>
            </a:fld>
            <a:endParaRPr lang="ru-RU">
              <a:solidFill>
                <a:srgbClr val="2A5CAC"/>
              </a:solidFill>
            </a:endParaRPr>
          </a:p>
        </p:txBody>
      </p:sp>
      <p:sp>
        <p:nvSpPr>
          <p:cNvPr id="357379" name="Rectangle 2"/>
          <p:cNvSpPr>
            <a:spLocks noChangeArrowheads="1"/>
          </p:cNvSpPr>
          <p:nvPr/>
        </p:nvSpPr>
        <p:spPr bwMode="auto">
          <a:xfrm>
            <a:off x="276672" y="620688"/>
            <a:ext cx="9337228" cy="595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Эффект от снижения себестоимости изготовления уже освоенной продукции </a:t>
            </a:r>
            <a:r>
              <a:rPr lang="ru-RU" sz="1600" dirty="0" smtClean="0">
                <a:solidFill>
                  <a:srgbClr val="002060"/>
                </a:solidFill>
              </a:rPr>
              <a:t>составит </a:t>
            </a:r>
            <a:r>
              <a:rPr lang="ru-RU" sz="1600" b="1" dirty="0">
                <a:solidFill>
                  <a:srgbClr val="FF0000"/>
                </a:solidFill>
              </a:rPr>
              <a:t>1 910 076 </a:t>
            </a:r>
            <a:r>
              <a:rPr lang="ru-RU" sz="1600" dirty="0">
                <a:solidFill>
                  <a:srgbClr val="002060"/>
                </a:solidFill>
              </a:rPr>
              <a:t>дол. США;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Эффект от снижения затрат корпорации при переходе от закупки запасных частей к производству этих запасных частей на предлагаемом оборудовании на производственных мощностях КЛМЗ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ru-RU" sz="1600" dirty="0" smtClean="0">
                <a:solidFill>
                  <a:srgbClr val="002060"/>
                </a:solidFill>
              </a:rPr>
              <a:t>составит </a:t>
            </a:r>
            <a:r>
              <a:rPr lang="ru-RU" sz="1600" b="1" dirty="0">
                <a:solidFill>
                  <a:srgbClr val="FF0000"/>
                </a:solidFill>
              </a:rPr>
              <a:t>10 809 105 </a:t>
            </a:r>
            <a:r>
              <a:rPr lang="ru-RU" sz="1600" dirty="0" smtClean="0">
                <a:solidFill>
                  <a:srgbClr val="002060"/>
                </a:solidFill>
              </a:rPr>
              <a:t>дол</a:t>
            </a:r>
            <a:r>
              <a:rPr lang="ru-RU" sz="1600" dirty="0">
                <a:solidFill>
                  <a:srgbClr val="002060"/>
                </a:solidFill>
              </a:rPr>
              <a:t>. США;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Требуемый объем </a:t>
            </a:r>
            <a:r>
              <a:rPr lang="ru-RU" sz="1600" dirty="0" smtClean="0">
                <a:solidFill>
                  <a:srgbClr val="002060"/>
                </a:solidFill>
              </a:rPr>
              <a:t>инвестиций для нового производства </a:t>
            </a:r>
            <a:r>
              <a:rPr lang="ru-RU" sz="1600" dirty="0">
                <a:solidFill>
                  <a:srgbClr val="002060"/>
                </a:solidFill>
              </a:rPr>
              <a:t>текущей номенклатуры </a:t>
            </a:r>
            <a:r>
              <a:rPr lang="ru-RU" sz="1600" b="1" dirty="0">
                <a:solidFill>
                  <a:srgbClr val="FF0000"/>
                </a:solidFill>
              </a:rPr>
              <a:t>63 042 879 </a:t>
            </a:r>
            <a:r>
              <a:rPr lang="ru-RU" sz="1600" dirty="0">
                <a:solidFill>
                  <a:srgbClr val="002060"/>
                </a:solidFill>
              </a:rPr>
              <a:t>дол. США;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Экономический </a:t>
            </a:r>
            <a:r>
              <a:rPr lang="ru-RU" sz="1600" dirty="0">
                <a:solidFill>
                  <a:srgbClr val="002060"/>
                </a:solidFill>
              </a:rPr>
              <a:t>эффект от снижения себестоимости изготовления уже освоенной продукции </a:t>
            </a:r>
            <a:r>
              <a:rPr lang="ru-RU" sz="1600" dirty="0" smtClean="0">
                <a:solidFill>
                  <a:srgbClr val="002060"/>
                </a:solidFill>
              </a:rPr>
              <a:t>составляет </a:t>
            </a:r>
            <a:r>
              <a:rPr lang="ru-RU" sz="1600" b="1" dirty="0">
                <a:solidFill>
                  <a:srgbClr val="FF0000"/>
                </a:solidFill>
              </a:rPr>
              <a:t>1 910 076 </a:t>
            </a:r>
            <a:r>
              <a:rPr lang="ru-RU" sz="1600" dirty="0" smtClean="0">
                <a:solidFill>
                  <a:srgbClr val="002060"/>
                </a:solidFill>
              </a:rPr>
              <a:t>дол</a:t>
            </a:r>
            <a:r>
              <a:rPr lang="ru-RU" sz="1600" dirty="0">
                <a:solidFill>
                  <a:srgbClr val="002060"/>
                </a:solidFill>
              </a:rPr>
              <a:t>. США;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Экономический </a:t>
            </a:r>
            <a:r>
              <a:rPr lang="ru-RU" sz="1600" dirty="0" smtClean="0">
                <a:solidFill>
                  <a:srgbClr val="002060"/>
                </a:solidFill>
              </a:rPr>
              <a:t>эффект от </a:t>
            </a:r>
            <a:r>
              <a:rPr lang="ru-RU" sz="1600" dirty="0">
                <a:solidFill>
                  <a:srgbClr val="002060"/>
                </a:solidFill>
              </a:rPr>
              <a:t>снижения затрат корпорации при переходе от закупки запасных частей у фирм-производителей к производству этих запасных частей на предлагаемом оборудовании на производственных мощностях КЛМЗ составляет </a:t>
            </a:r>
            <a:r>
              <a:rPr lang="ru-RU" sz="1600" b="1" dirty="0">
                <a:solidFill>
                  <a:srgbClr val="FF0000"/>
                </a:solidFill>
              </a:rPr>
              <a:t>10 809 105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дол. США</a:t>
            </a:r>
            <a:r>
              <a:rPr lang="ru-RU" sz="1600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Общий экономический эффект составляет </a:t>
            </a:r>
            <a:r>
              <a:rPr lang="ru-RU" sz="1600" b="1" dirty="0">
                <a:solidFill>
                  <a:srgbClr val="FF0000"/>
                </a:solidFill>
              </a:rPr>
              <a:t>12 719 181</a:t>
            </a:r>
            <a:r>
              <a:rPr lang="ru-RU" sz="1400" b="1" dirty="0"/>
              <a:t> </a:t>
            </a:r>
            <a:r>
              <a:rPr lang="ru-RU" sz="1600" dirty="0">
                <a:solidFill>
                  <a:srgbClr val="002060"/>
                </a:solidFill>
              </a:rPr>
              <a:t>дол. </a:t>
            </a:r>
            <a:r>
              <a:rPr lang="ru-RU" sz="1600" dirty="0" smtClean="0">
                <a:solidFill>
                  <a:srgbClr val="002060"/>
                </a:solidFill>
              </a:rPr>
              <a:t>США;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Расчетный </a:t>
            </a:r>
            <a:r>
              <a:rPr lang="ru-RU" sz="1600" dirty="0">
                <a:solidFill>
                  <a:srgbClr val="002060"/>
                </a:solidFill>
              </a:rPr>
              <a:t>срок </a:t>
            </a:r>
            <a:r>
              <a:rPr lang="ru-RU" sz="1600" dirty="0" smtClean="0">
                <a:solidFill>
                  <a:srgbClr val="002060"/>
                </a:solidFill>
              </a:rPr>
              <a:t>достижения экономического эффекта - </a:t>
            </a:r>
            <a:r>
              <a:rPr lang="ru-RU" sz="1600" b="1" dirty="0" smtClean="0">
                <a:solidFill>
                  <a:srgbClr val="FF0000"/>
                </a:solidFill>
              </a:rPr>
              <a:t>3 </a:t>
            </a:r>
            <a:r>
              <a:rPr lang="ru-RU" sz="1600" dirty="0">
                <a:solidFill>
                  <a:srgbClr val="002060"/>
                </a:solidFill>
              </a:rPr>
              <a:t>года.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0075" y="44450"/>
            <a:ext cx="711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bg1"/>
                </a:solidFill>
              </a:rPr>
              <a:t>Выводы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70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Оформление по умолчанию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Оформление по умолчанию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79840</TotalTime>
  <Words>763</Words>
  <Application>Microsoft Office PowerPoint</Application>
  <PresentationFormat>Лист A4 (210x297 мм)</PresentationFormat>
  <Paragraphs>197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2_Оформление по умолчанию</vt:lpstr>
      <vt:lpstr>1_Специальное оформление</vt:lpstr>
      <vt:lpstr>2_Специальное оформление</vt:lpstr>
      <vt:lpstr>3_Оформление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Evgeny Dosychev</cp:lastModifiedBy>
  <cp:revision>2816</cp:revision>
  <cp:lastPrinted>2014-12-23T08:48:44Z</cp:lastPrinted>
  <dcterms:created xsi:type="dcterms:W3CDTF">2004-04-29T13:32:28Z</dcterms:created>
  <dcterms:modified xsi:type="dcterms:W3CDTF">2018-06-14T14:54:29Z</dcterms:modified>
</cp:coreProperties>
</file>