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700" r:id="rId3"/>
  </p:sldMasterIdLst>
  <p:notesMasterIdLst>
    <p:notesMasterId r:id="rId10"/>
  </p:notesMasterIdLst>
  <p:sldIdLst>
    <p:sldId id="1662" r:id="rId4"/>
    <p:sldId id="1663" r:id="rId5"/>
    <p:sldId id="1664" r:id="rId6"/>
    <p:sldId id="1666" r:id="rId7"/>
    <p:sldId id="1667" r:id="rId8"/>
    <p:sldId id="1668" r:id="rId9"/>
  </p:sldIdLst>
  <p:sldSz cx="9906000" cy="6858000" type="A4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EA"/>
    <a:srgbClr val="FF0000"/>
    <a:srgbClr val="97CEE9"/>
    <a:srgbClr val="B0D9EE"/>
    <a:srgbClr val="F8F8F8"/>
    <a:srgbClr val="CCCCFF"/>
    <a:srgbClr val="FFFF00"/>
    <a:srgbClr val="00FF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 autoAdjust="0"/>
    <p:restoredTop sz="87976" autoAdjust="0"/>
  </p:normalViewPr>
  <p:slideViewPr>
    <p:cSldViewPr showGuides="1">
      <p:cViewPr>
        <p:scale>
          <a:sx n="120" d="100"/>
          <a:sy n="120" d="100"/>
        </p:scale>
        <p:origin x="-72" y="28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265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 defTabSz="929999">
              <a:defRPr sz="13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29999">
              <a:defRPr sz="13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5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 defTabSz="929999">
              <a:defRPr sz="13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29999">
              <a:defRPr sz="1300" b="0">
                <a:cs typeface="+mn-cs"/>
              </a:defRPr>
            </a:lvl1pPr>
          </a:lstStyle>
          <a:p>
            <a:pPr>
              <a:defRPr/>
            </a:pPr>
            <a:fld id="{BEB9E4F7-EED1-4AC9-87B9-9251EF2DF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BD1F-1FA6-49AC-B761-A9218593C5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3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2C43B-F391-4E38-AC81-733F33FDCB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96194-B4ED-45CD-8D95-7DBC9B0A2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0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2A936-6D03-42E2-853C-5F19CF6D03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4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8CFB7AD1-FE78-44DC-A999-4D5BBDD117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подклад 2"/>
          <p:cNvPicPr>
            <a:picLocks noChangeAspect="1" noChangeArrowheads="1"/>
          </p:cNvPicPr>
          <p:nvPr/>
        </p:nvPicPr>
        <p:blipFill>
          <a:blip r:embed="rId4">
            <a:lum bright="8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906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" descr="ГОЛОВА  и ПИРАМИДА"/>
          <p:cNvPicPr>
            <a:picLocks noChangeAspect="1" noChangeArrowheads="1"/>
          </p:cNvPicPr>
          <p:nvPr/>
        </p:nvPicPr>
        <p:blipFill>
          <a:blip r:embed="rId5">
            <a:lum bright="30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63575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26AF480-98F9-448F-8847-F647325725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Солвер проз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3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2A5CAC"/>
                </a:solidFill>
                <a:cs typeface="+mn-cs"/>
              </a:defRPr>
            </a:lvl1pPr>
          </a:lstStyle>
          <a:p>
            <a:pPr>
              <a:defRPr/>
            </a:pPr>
            <a:fld id="{9106C254-FCD7-43D3-96DE-6CFEFE01C2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Рисунок2 (копия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4413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 descr="ГОЛОВА  и ПИРАМИДА"/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3A9E4CC-27EF-485D-801C-9A058C412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4101" name="Picture 4" descr="Солвер проз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65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765175"/>
            <a:ext cx="9906000" cy="6985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35942" dir="2702029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1-слайд-копи-2010-4"/>
          <p:cNvPicPr>
            <a:picLocks noChangeAspect="1" noChangeArrowheads="1"/>
          </p:cNvPicPr>
          <p:nvPr/>
        </p:nvPicPr>
        <p:blipFill>
          <a:blip r:embed="rId2">
            <a:lum bright="-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0638"/>
            <a:ext cx="9928225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281113" y="1628765"/>
            <a:ext cx="7600950" cy="341632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</a:rPr>
              <a:t>Реализация </a:t>
            </a:r>
            <a:r>
              <a:rPr lang="en-US" sz="3600" dirty="0" smtClean="0">
                <a:solidFill>
                  <a:schemeClr val="bg1"/>
                </a:solidFill>
              </a:rPr>
              <a:t>I </a:t>
            </a:r>
            <a:r>
              <a:rPr lang="ru-RU" sz="3600" dirty="0">
                <a:solidFill>
                  <a:schemeClr val="bg1"/>
                </a:solidFill>
              </a:rPr>
              <a:t>этапа </a:t>
            </a:r>
            <a:r>
              <a:rPr lang="ru-RU" sz="3600" dirty="0" smtClean="0">
                <a:solidFill>
                  <a:schemeClr val="bg1"/>
                </a:solidFill>
              </a:rPr>
              <a:t>организации серийного производства </a:t>
            </a:r>
            <a:endParaRPr lang="ru-RU" sz="36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3600" dirty="0" smtClean="0">
                <a:solidFill>
                  <a:schemeClr val="bg1"/>
                </a:solidFill>
              </a:rPr>
              <a:t>П</a:t>
            </a:r>
            <a:r>
              <a:rPr lang="ru-RU" sz="3600" dirty="0" smtClean="0">
                <a:solidFill>
                  <a:schemeClr val="bg1"/>
                </a:solidFill>
              </a:rPr>
              <a:t>олых </a:t>
            </a:r>
            <a:r>
              <a:rPr lang="ru-RU" sz="3600" dirty="0" err="1" smtClean="0">
                <a:solidFill>
                  <a:schemeClr val="bg1"/>
                </a:solidFill>
              </a:rPr>
              <a:t>широкохордных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</a:rPr>
              <a:t>вентиляторных</a:t>
            </a:r>
            <a:r>
              <a:rPr lang="ru-RU" sz="3600" dirty="0" smtClean="0">
                <a:solidFill>
                  <a:schemeClr val="bg1"/>
                </a:solidFill>
              </a:rPr>
              <a:t> лопаток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149" name="Picture 14" descr="Солвер проз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8464" y="2204864"/>
            <a:ext cx="1530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ОАО &quot;Уфимское моторостроительное производственное объединение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27264" r="8217" b="27037"/>
          <a:stretch>
            <a:fillRect/>
          </a:stretch>
        </p:blipFill>
        <p:spPr bwMode="auto">
          <a:xfrm>
            <a:off x="5457825" y="107950"/>
            <a:ext cx="1485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1888" y="150813"/>
            <a:ext cx="4835525" cy="1323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ОАО «Уфимское 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моторостроительное производственное объединение»,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г. Уфа</a:t>
            </a:r>
          </a:p>
        </p:txBody>
      </p:sp>
    </p:spTree>
    <p:extLst>
      <p:ext uri="{BB962C8B-B14F-4D97-AF65-F5344CB8AC3E}">
        <p14:creationId xmlns:p14="http://schemas.microsoft.com/office/powerpoint/2010/main" val="3163410048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097C78D-246A-4CE3-80EB-89C2A93091CF}" type="slidenum">
              <a:rPr lang="ru-RU" sz="1000" smtClean="0">
                <a:solidFill>
                  <a:srgbClr val="2A5CAC"/>
                </a:solidFill>
              </a:rPr>
              <a:pPr eaLnBrk="1" hangingPunct="1">
                <a:defRPr/>
              </a:pPr>
              <a:t>2</a:t>
            </a:fld>
            <a:endParaRPr lang="ru-RU" sz="1000" smtClean="0">
              <a:solidFill>
                <a:srgbClr val="2A5CAC"/>
              </a:solidFill>
            </a:endParaRPr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-15875" y="3501008"/>
            <a:ext cx="2232025" cy="342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ru-RU" sz="1500" i="1" u="sng" dirty="0">
                <a:solidFill>
                  <a:srgbClr val="FF0000"/>
                </a:solidFill>
              </a:rPr>
              <a:t>Исходные данные</a:t>
            </a:r>
            <a:r>
              <a:rPr lang="ru-RU" sz="1500" i="1" u="sng" dirty="0" smtClean="0">
                <a:solidFill>
                  <a:srgbClr val="FF0000"/>
                </a:solidFill>
              </a:rPr>
              <a:t>:*</a:t>
            </a:r>
            <a:endParaRPr lang="ru-RU" sz="1500" i="1" u="sng" dirty="0">
              <a:solidFill>
                <a:srgbClr val="FF0000"/>
              </a:solidFill>
            </a:endParaRPr>
          </a:p>
        </p:txBody>
      </p:sp>
      <p:sp>
        <p:nvSpPr>
          <p:cNvPr id="29700" name="Rectangle 41"/>
          <p:cNvSpPr>
            <a:spLocks noChangeArrowheads="1"/>
          </p:cNvSpPr>
          <p:nvPr/>
        </p:nvSpPr>
        <p:spPr bwMode="auto">
          <a:xfrm>
            <a:off x="0" y="476250"/>
            <a:ext cx="1712913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ru-RU" sz="1500" i="1" u="sng">
                <a:solidFill>
                  <a:srgbClr val="FF0000"/>
                </a:solidFill>
              </a:rPr>
              <a:t>Цель проекта:</a:t>
            </a: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787525" y="44450"/>
            <a:ext cx="791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 dirty="0" smtClean="0">
                <a:solidFill>
                  <a:schemeClr val="bg1"/>
                </a:solidFill>
              </a:rPr>
              <a:t>Цель Проекта </a:t>
            </a:r>
            <a:r>
              <a:rPr lang="ru-RU" sz="1600" dirty="0">
                <a:solidFill>
                  <a:schemeClr val="bg1"/>
                </a:solidFill>
              </a:rPr>
              <a:t>внедрения</a:t>
            </a:r>
          </a:p>
        </p:txBody>
      </p:sp>
      <p:sp>
        <p:nvSpPr>
          <p:cNvPr id="29702" name="Rectangle 41"/>
          <p:cNvSpPr>
            <a:spLocks noChangeArrowheads="1"/>
          </p:cNvSpPr>
          <p:nvPr/>
        </p:nvSpPr>
        <p:spPr bwMode="auto">
          <a:xfrm>
            <a:off x="-15875" y="1412875"/>
            <a:ext cx="1873250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ru-RU" sz="1500" i="1" u="sng">
                <a:solidFill>
                  <a:srgbClr val="FF0000"/>
                </a:solidFill>
              </a:rPr>
              <a:t>Задачи проекта: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128588" y="4100204"/>
            <a:ext cx="8280796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/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 smtClean="0">
                <a:cs typeface="+mn-cs"/>
              </a:rPr>
              <a:t>Техническое </a:t>
            </a:r>
            <a:r>
              <a:rPr lang="ru-RU" sz="1100" b="0" dirty="0">
                <a:cs typeface="+mn-cs"/>
              </a:rPr>
              <a:t>задание на проект;</a:t>
            </a: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Заданная номенклатура деталей, подлежащая к переводу на новые технологии в зоне ответственности проекта;</a:t>
            </a: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Конструкторская документация на детали внедрения;</a:t>
            </a: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Существующие технологические процессы изготовления деталей внедрения;</a:t>
            </a: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Режим работы предприятия </a:t>
            </a:r>
            <a:r>
              <a:rPr lang="ru-RU" sz="1100" b="0" dirty="0" smtClean="0">
                <a:cs typeface="+mn-cs"/>
              </a:rPr>
              <a:t>трехсменный </a:t>
            </a:r>
            <a:r>
              <a:rPr lang="ru-RU" sz="1100" b="0" dirty="0">
                <a:cs typeface="+mn-cs"/>
              </a:rPr>
              <a:t>– годовой фонд времени работы единицы </a:t>
            </a:r>
            <a:r>
              <a:rPr lang="ru-RU" sz="1100" b="0" dirty="0" smtClean="0">
                <a:cs typeface="+mn-cs"/>
              </a:rPr>
              <a:t>оборудования – 6 000 час.\год;</a:t>
            </a:r>
            <a:endParaRPr lang="ru-RU" sz="1100" b="0" dirty="0">
              <a:cs typeface="+mn-cs"/>
            </a:endParaRP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Эффективный годовой фонд времени работы единицы </a:t>
            </a:r>
            <a:r>
              <a:rPr lang="ru-RU" sz="1100" b="0" dirty="0" smtClean="0">
                <a:cs typeface="+mn-cs"/>
              </a:rPr>
              <a:t>оборудования </a:t>
            </a:r>
            <a:r>
              <a:rPr lang="ru-RU" sz="1100" b="0" dirty="0" smtClean="0"/>
              <a:t>– 5 600час.\год;</a:t>
            </a:r>
            <a:endParaRPr lang="ru-RU" sz="1100" b="0" dirty="0">
              <a:cs typeface="+mn-cs"/>
            </a:endParaRP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Часовой норматив заработной платы основных </a:t>
            </a:r>
            <a:r>
              <a:rPr lang="ru-RU" sz="1100" b="0" dirty="0" smtClean="0">
                <a:cs typeface="+mn-cs"/>
              </a:rPr>
              <a:t>работ;</a:t>
            </a:r>
            <a:endParaRPr lang="ru-RU" sz="1100" b="0" dirty="0">
              <a:cs typeface="+mn-cs"/>
            </a:endParaRP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Норматив цеховых накладных расходов </a:t>
            </a:r>
            <a:r>
              <a:rPr lang="ru-RU" sz="1100" b="0" dirty="0" smtClean="0">
                <a:cs typeface="+mn-cs"/>
              </a:rPr>
              <a:t>к ФЗП;</a:t>
            </a:r>
            <a:endParaRPr lang="ru-RU" sz="1100" b="0" dirty="0">
              <a:cs typeface="+mn-cs"/>
            </a:endParaRP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Цена 1 кВт час </a:t>
            </a:r>
            <a:r>
              <a:rPr lang="ru-RU" sz="1100" b="0" dirty="0" smtClean="0">
                <a:cs typeface="+mn-cs"/>
              </a:rPr>
              <a:t>электроэнергии;</a:t>
            </a:r>
            <a:endParaRPr lang="ru-RU" sz="1100" b="0" dirty="0">
              <a:cs typeface="+mn-cs"/>
            </a:endParaRPr>
          </a:p>
          <a:p>
            <a:pPr marL="285750" lvl="1" indent="-171450">
              <a:lnSpc>
                <a:spcPct val="110000"/>
              </a:lnSpc>
              <a:buClr>
                <a:srgbClr val="FF0066"/>
              </a:buClr>
              <a:buFont typeface="Arial" pitchFamily="34" charset="0"/>
              <a:buChar char="•"/>
              <a:defRPr/>
            </a:pPr>
            <a:r>
              <a:rPr lang="ru-RU" sz="1100" b="0" dirty="0">
                <a:cs typeface="+mn-cs"/>
              </a:rPr>
              <a:t>Коэффициент загрузки оборудования не более 0,85</a:t>
            </a:r>
            <a:r>
              <a:rPr lang="ru-RU" sz="1100" b="0" dirty="0" smtClean="0">
                <a:cs typeface="+mn-cs"/>
              </a:rPr>
              <a:t>;</a:t>
            </a:r>
            <a:endParaRPr lang="ru-RU" sz="1100" b="0" dirty="0"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41475" y="476672"/>
            <a:ext cx="8062913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92075" algn="just">
              <a:lnSpc>
                <a:spcPct val="130000"/>
              </a:lnSpc>
              <a:defRPr/>
            </a:pPr>
            <a:r>
              <a:rPr lang="ru-RU" sz="1200" b="0" dirty="0"/>
              <a:t>реализация </a:t>
            </a:r>
            <a:r>
              <a:rPr lang="ru-RU" sz="1200" b="0" dirty="0" smtClean="0"/>
              <a:t>I этапа выполнения полного комплекса работ по организации серийного производства Полых Широкохордных Вентиляторных Лопаток (ПШХВЛ) с осуществлением перехода на новые технологии </a:t>
            </a:r>
            <a:r>
              <a:rPr lang="ru-RU" sz="1200" b="0" dirty="0"/>
              <a:t>с созданием нормативной базы новых производственных процессов, системы документов информационно их поддерживающих </a:t>
            </a:r>
            <a:r>
              <a:rPr lang="ru-RU" sz="1200" b="0" dirty="0" smtClean="0"/>
              <a:t>с достижением </a:t>
            </a:r>
            <a:r>
              <a:rPr lang="ru-RU" sz="1200" b="0" dirty="0"/>
              <a:t>запланированных производственных показателей</a:t>
            </a:r>
            <a:r>
              <a:rPr lang="en-US" sz="1200" b="0" dirty="0"/>
              <a:t>.</a:t>
            </a:r>
          </a:p>
          <a:p>
            <a:pPr indent="92075" algn="just">
              <a:lnSpc>
                <a:spcPct val="130000"/>
              </a:lnSpc>
              <a:defRPr/>
            </a:pPr>
            <a:endParaRPr lang="ru-RU" sz="1200" b="0" dirty="0"/>
          </a:p>
          <a:p>
            <a:pPr marL="171450" indent="-171450" algn="just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solidFill>
                  <a:srgbClr val="FF0000"/>
                </a:solidFill>
              </a:rPr>
              <a:t>   сокращение циклов производства;</a:t>
            </a:r>
          </a:p>
          <a:p>
            <a:pPr marL="171450" indent="-171450" algn="just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solidFill>
                  <a:srgbClr val="FF0000"/>
                </a:solidFill>
              </a:rPr>
              <a:t>   повышение качества изделий;</a:t>
            </a:r>
          </a:p>
          <a:p>
            <a:pPr marL="171450" indent="-171450" algn="just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ru-RU" sz="1200" dirty="0">
                <a:solidFill>
                  <a:srgbClr val="FF0000"/>
                </a:solidFill>
              </a:rPr>
              <a:t>   сокращение затрат на производство на основе внедрения прогрессивного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defRPr/>
            </a:pPr>
            <a:r>
              <a:rPr lang="ru-RU" sz="1200" dirty="0">
                <a:solidFill>
                  <a:srgbClr val="FF0000"/>
                </a:solidFill>
              </a:rPr>
              <a:t>       технологического оборудования и режущего инструмента.</a:t>
            </a:r>
          </a:p>
        </p:txBody>
      </p:sp>
    </p:spTree>
    <p:extLst>
      <p:ext uri="{BB962C8B-B14F-4D97-AF65-F5344CB8AC3E}">
        <p14:creationId xmlns:p14="http://schemas.microsoft.com/office/powerpoint/2010/main" val="23847934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0CB42BC-89C1-4219-A5E9-B4D3C85E145D}" type="slidenum">
              <a:rPr lang="ru-RU" sz="1000" smtClean="0">
                <a:solidFill>
                  <a:srgbClr val="2A5CAC"/>
                </a:solidFill>
              </a:rPr>
              <a:pPr eaLnBrk="1" hangingPunct="1">
                <a:defRPr/>
              </a:pPr>
              <a:t>3</a:t>
            </a:fld>
            <a:endParaRPr lang="ru-RU" sz="1000" smtClean="0">
              <a:solidFill>
                <a:srgbClr val="2A5CAC"/>
              </a:solidFill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87525" y="44450"/>
            <a:ext cx="791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>
                <a:solidFill>
                  <a:schemeClr val="bg1"/>
                </a:solidFill>
              </a:rPr>
              <a:t>Работы по Проекту внедрения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50" y="586534"/>
            <a:ext cx="9823450" cy="542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/>
          <a:p>
            <a:pPr indent="93663" algn="just" defTabSz="542925">
              <a:lnSpc>
                <a:spcPct val="120000"/>
              </a:lnSpc>
            </a:pPr>
            <a:r>
              <a:rPr lang="ru-RU" sz="1200" dirty="0">
                <a:solidFill>
                  <a:schemeClr val="accent2"/>
                </a:solidFill>
              </a:rPr>
              <a:t>Проектной группой, организованной из ведущих специалистов подразделений СОЛВЕР и специалистов ОАО </a:t>
            </a:r>
            <a:r>
              <a:rPr lang="ru-RU" sz="1200" dirty="0" smtClean="0">
                <a:solidFill>
                  <a:schemeClr val="accent2"/>
                </a:solidFill>
              </a:rPr>
              <a:t>«УМПО» </a:t>
            </a:r>
            <a:r>
              <a:rPr lang="ru-RU" sz="1200" dirty="0">
                <a:solidFill>
                  <a:schemeClr val="accent2"/>
                </a:solidFill>
              </a:rPr>
              <a:t>в процессе реализации Проекта внедрения выполнены следующие работы</a:t>
            </a:r>
            <a:r>
              <a:rPr lang="ru-RU" sz="1200" dirty="0" smtClean="0">
                <a:solidFill>
                  <a:schemeClr val="accent2"/>
                </a:solidFill>
              </a:rPr>
              <a:t>:</a:t>
            </a:r>
            <a:endParaRPr lang="en-US" sz="1200" dirty="0" smtClean="0">
              <a:solidFill>
                <a:schemeClr val="accent2"/>
              </a:solidFill>
            </a:endParaRPr>
          </a:p>
          <a:p>
            <a:pPr indent="93663" algn="just" defTabSz="542925">
              <a:lnSpc>
                <a:spcPct val="120000"/>
              </a:lnSpc>
            </a:pPr>
            <a:endParaRPr lang="ru-RU" sz="1200" dirty="0" smtClean="0">
              <a:solidFill>
                <a:schemeClr val="accent2"/>
              </a:solidFill>
            </a:endParaRP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проведена технологическая подготовка производства</a:t>
            </a:r>
            <a:r>
              <a:rPr lang="ru-RU" sz="1200" b="0" i="1" dirty="0">
                <a:solidFill>
                  <a:schemeClr val="accent2"/>
                </a:solidFill>
              </a:rPr>
              <a:t> </a:t>
            </a:r>
            <a:r>
              <a:rPr lang="ru-RU" sz="1200" b="0" i="1" dirty="0" smtClean="0">
                <a:solidFill>
                  <a:schemeClr val="accent2"/>
                </a:solidFill>
              </a:rPr>
              <a:t>– разработка технологического процесса изготовления лопатки ПШХВЛ, разработка управляющих программ, разработка и отработка постпроцессоров, проектирование и изготовление специальной оснастки и инструмента ;</a:t>
            </a:r>
            <a:endParaRPr lang="ru-RU" sz="1200" b="0" i="1" dirty="0">
              <a:solidFill>
                <a:schemeClr val="accent2"/>
              </a:solidFill>
            </a:endParaRP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проведена пуско-наладка и ввод в эксплуатацию поставленного оборудования;</a:t>
            </a:r>
            <a:endParaRPr lang="ru-RU" sz="1200" b="0" i="1" dirty="0">
              <a:solidFill>
                <a:schemeClr val="accent2"/>
              </a:solidFill>
            </a:endParaRP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проведено обучение специалистов предприятия приемам работы на поставленном оборудовании;</a:t>
            </a: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проведена отработка </a:t>
            </a:r>
            <a:r>
              <a:rPr lang="ru-RU" sz="1200" b="0" i="1" dirty="0">
                <a:solidFill>
                  <a:schemeClr val="accent2"/>
                </a:solidFill>
              </a:rPr>
              <a:t>технологических процессов и управляющих программ механической обработки </a:t>
            </a:r>
            <a:r>
              <a:rPr lang="ru-RU" sz="1200" b="0" i="1" dirty="0" smtClean="0">
                <a:solidFill>
                  <a:schemeClr val="accent2"/>
                </a:solidFill>
              </a:rPr>
              <a:t>деталей </a:t>
            </a:r>
            <a:r>
              <a:rPr lang="ru-RU" sz="1200" b="0" i="1" dirty="0">
                <a:solidFill>
                  <a:schemeClr val="accent2"/>
                </a:solidFill>
              </a:rPr>
              <a:t>ПШХВЛ;</a:t>
            </a:r>
            <a:endParaRPr lang="ru-RU" sz="1200" b="0" i="1" dirty="0" smtClean="0">
              <a:solidFill>
                <a:schemeClr val="accent2"/>
              </a:solidFill>
            </a:endParaRP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изготовлена и сдана </a:t>
            </a:r>
            <a:r>
              <a:rPr lang="ru-RU" sz="1200" b="0" i="1" dirty="0">
                <a:solidFill>
                  <a:schemeClr val="accent2"/>
                </a:solidFill>
              </a:rPr>
              <a:t>партия лопаток ПШХВЛ;  </a:t>
            </a: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по </a:t>
            </a:r>
            <a:r>
              <a:rPr lang="ru-RU" sz="1200" b="0" i="1" dirty="0">
                <a:solidFill>
                  <a:schemeClr val="accent2"/>
                </a:solidFill>
              </a:rPr>
              <a:t>результатам отработки технологических процессов изготовления детали ПШХВЛ разработаны нормативные базы на процессы подготовки производства и </a:t>
            </a:r>
            <a:r>
              <a:rPr lang="ru-RU" sz="1200" b="0" i="1" dirty="0" smtClean="0">
                <a:solidFill>
                  <a:schemeClr val="accent2"/>
                </a:solidFill>
              </a:rPr>
              <a:t>производства:</a:t>
            </a:r>
            <a:endParaRPr lang="ru-RU" sz="1200" b="0" i="1" dirty="0">
              <a:solidFill>
                <a:schemeClr val="accent2"/>
              </a:solidFill>
            </a:endParaRPr>
          </a:p>
          <a:p>
            <a:pPr marL="1073150" lvl="2" indent="-342900" algn="just" defTabSz="542925">
              <a:lnSpc>
                <a:spcPct val="120000"/>
              </a:lnSpc>
              <a:buClr>
                <a:srgbClr val="FF0000"/>
              </a:buClr>
              <a:buFontTx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индивидуальные документы;</a:t>
            </a:r>
            <a:endParaRPr lang="ru-RU" sz="1200" b="0" i="1" dirty="0">
              <a:solidFill>
                <a:schemeClr val="accent2"/>
              </a:solidFill>
            </a:endParaRPr>
          </a:p>
          <a:p>
            <a:pPr marL="1073150" lvl="2" indent="-342900" algn="just" defTabSz="542925">
              <a:lnSpc>
                <a:spcPct val="120000"/>
              </a:lnSpc>
              <a:buClr>
                <a:srgbClr val="FF0000"/>
              </a:buClr>
              <a:buFontTx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стандартные документы;</a:t>
            </a:r>
            <a:endParaRPr lang="ru-RU" sz="1200" b="0" i="1" dirty="0">
              <a:solidFill>
                <a:schemeClr val="accent2"/>
              </a:solidFill>
            </a:endParaRPr>
          </a:p>
          <a:p>
            <a:pPr marL="1073150" lvl="2" indent="-342900" algn="just" defTabSz="542925">
              <a:lnSpc>
                <a:spcPct val="120000"/>
              </a:lnSpc>
              <a:buClr>
                <a:srgbClr val="FF0000"/>
              </a:buClr>
              <a:buFontTx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информационные документы;</a:t>
            </a:r>
            <a:endParaRPr lang="en-US" sz="1200" b="0" i="1" dirty="0" smtClean="0">
              <a:solidFill>
                <a:schemeClr val="accent2"/>
              </a:solidFill>
            </a:endParaRP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разработана </a:t>
            </a:r>
            <a:r>
              <a:rPr lang="ru-RU" sz="1200" b="0" i="1" dirty="0">
                <a:solidFill>
                  <a:schemeClr val="accent2"/>
                </a:solidFill>
              </a:rPr>
              <a:t>и </a:t>
            </a:r>
            <a:r>
              <a:rPr lang="ru-RU" sz="1200" b="0" i="1" dirty="0" smtClean="0">
                <a:solidFill>
                  <a:schemeClr val="accent2"/>
                </a:solidFill>
              </a:rPr>
              <a:t>установлена система </a:t>
            </a:r>
            <a:r>
              <a:rPr lang="ru-RU" sz="1200" b="0" i="1" dirty="0">
                <a:solidFill>
                  <a:schemeClr val="accent2"/>
                </a:solidFill>
              </a:rPr>
              <a:t>производственного ассистирования, реализованная при помощи программно-аппаратного комплекса «</a:t>
            </a:r>
            <a:r>
              <a:rPr lang="en-US" sz="1200" b="0" i="1" dirty="0" smtClean="0">
                <a:solidFill>
                  <a:schemeClr val="accent2"/>
                </a:solidFill>
              </a:rPr>
              <a:t>IMPA</a:t>
            </a:r>
            <a:r>
              <a:rPr lang="ru-RU" sz="1200" b="0" i="1" dirty="0" smtClean="0">
                <a:solidFill>
                  <a:schemeClr val="accent2"/>
                </a:solidFill>
              </a:rPr>
              <a:t> </a:t>
            </a:r>
            <a:r>
              <a:rPr lang="ru-RU" sz="1200" b="0" i="1" dirty="0">
                <a:solidFill>
                  <a:schemeClr val="accent2"/>
                </a:solidFill>
              </a:rPr>
              <a:t>- киоск»</a:t>
            </a:r>
            <a:r>
              <a:rPr lang="ru-RU" sz="1200" b="0" i="1" dirty="0" smtClean="0">
                <a:solidFill>
                  <a:schemeClr val="accent2"/>
                </a:solidFill>
              </a:rPr>
              <a:t>  	</a:t>
            </a: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проведено  обучение специалистов предприятия работе на интерактивных «</a:t>
            </a:r>
            <a:r>
              <a:rPr lang="en-US" sz="1200" b="0" i="1" dirty="0" smtClean="0">
                <a:solidFill>
                  <a:schemeClr val="accent2"/>
                </a:solidFill>
              </a:rPr>
              <a:t>IMPA</a:t>
            </a:r>
            <a:r>
              <a:rPr lang="ru-RU" sz="1200" b="0" i="1" dirty="0" smtClean="0">
                <a:solidFill>
                  <a:schemeClr val="accent2"/>
                </a:solidFill>
              </a:rPr>
              <a:t>–киосках», а также методам поддержания актуальной нормативной базы; </a:t>
            </a: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проведен технико-экономический анализ эффективности внедрения новых производственных процессов;</a:t>
            </a: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разработаны </a:t>
            </a:r>
            <a:r>
              <a:rPr lang="ru-RU" sz="1200" b="0" i="1" dirty="0">
                <a:solidFill>
                  <a:schemeClr val="accent2"/>
                </a:solidFill>
              </a:rPr>
              <a:t>организационно-технические мероприятия по развитию подготовки производства </a:t>
            </a:r>
            <a:r>
              <a:rPr lang="ru-RU" sz="1200" b="0" i="1" dirty="0" smtClean="0">
                <a:solidFill>
                  <a:schemeClr val="accent2"/>
                </a:solidFill>
              </a:rPr>
              <a:t>и  производства</a:t>
            </a:r>
            <a:r>
              <a:rPr lang="ru-RU" sz="1200" b="0" i="1" dirty="0">
                <a:solidFill>
                  <a:schemeClr val="accent2"/>
                </a:solidFill>
              </a:rPr>
              <a:t>;</a:t>
            </a:r>
          </a:p>
          <a:p>
            <a:pPr marL="444500" lvl="1" indent="-171450" algn="just" defTabSz="542925">
              <a:lnSpc>
                <a:spcPct val="12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200" b="0" i="1" dirty="0" smtClean="0">
                <a:solidFill>
                  <a:schemeClr val="accent2"/>
                </a:solidFill>
              </a:rPr>
              <a:t>оформлена </a:t>
            </a:r>
            <a:r>
              <a:rPr lang="ru-RU" sz="1200" b="0" i="1" dirty="0">
                <a:solidFill>
                  <a:schemeClr val="accent2"/>
                </a:solidFill>
              </a:rPr>
              <a:t>отчётная документация по Проекту внедрения</a:t>
            </a:r>
            <a:r>
              <a:rPr lang="ru-RU" sz="1200" b="0" i="1" dirty="0" smtClean="0">
                <a:solidFill>
                  <a:schemeClr val="accent2"/>
                </a:solidFill>
              </a:rPr>
              <a:t>.</a:t>
            </a:r>
          </a:p>
          <a:p>
            <a:pPr indent="93663" algn="just" defTabSz="542925">
              <a:lnSpc>
                <a:spcPct val="120000"/>
              </a:lnSpc>
              <a:spcBef>
                <a:spcPct val="10000"/>
              </a:spcBef>
            </a:pPr>
            <a:r>
              <a:rPr lang="ru-RU" sz="1200" dirty="0" smtClean="0">
                <a:solidFill>
                  <a:schemeClr val="accent2"/>
                </a:solidFill>
              </a:rPr>
              <a:t>При </a:t>
            </a:r>
            <a:r>
              <a:rPr lang="ru-RU" sz="1200" dirty="0">
                <a:solidFill>
                  <a:schemeClr val="accent2"/>
                </a:solidFill>
              </a:rPr>
              <a:t>выполнении работ </a:t>
            </a:r>
            <a:r>
              <a:rPr lang="ru-RU" sz="1200" dirty="0" smtClean="0">
                <a:solidFill>
                  <a:schemeClr val="accent2"/>
                </a:solidFill>
              </a:rPr>
              <a:t>совместной проектной группой </a:t>
            </a:r>
            <a:r>
              <a:rPr lang="ru-RU" sz="1200" dirty="0">
                <a:solidFill>
                  <a:schemeClr val="accent2"/>
                </a:solidFill>
              </a:rPr>
              <a:t>использовалась  методология сквозной </a:t>
            </a:r>
            <a:r>
              <a:rPr lang="ru-RU" sz="1200" dirty="0" smtClean="0">
                <a:solidFill>
                  <a:schemeClr val="accent2"/>
                </a:solidFill>
              </a:rPr>
              <a:t>технологической </a:t>
            </a:r>
            <a:r>
              <a:rPr lang="ru-RU" sz="1200" dirty="0">
                <a:solidFill>
                  <a:schemeClr val="accent2"/>
                </a:solidFill>
              </a:rPr>
              <a:t>подготовки </a:t>
            </a:r>
            <a:r>
              <a:rPr lang="ru-RU" sz="1200" dirty="0" smtClean="0">
                <a:solidFill>
                  <a:schemeClr val="accent2"/>
                </a:solidFill>
              </a:rPr>
              <a:t>производства</a:t>
            </a:r>
            <a:r>
              <a:rPr lang="ru-RU" sz="1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6299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12CC11E-54F5-43C1-9B70-65B36F1653F6}" type="slidenum">
              <a:rPr lang="ru-RU" sz="1000" smtClean="0">
                <a:solidFill>
                  <a:srgbClr val="2A5CAC"/>
                </a:solidFill>
              </a:rPr>
              <a:pPr eaLnBrk="1" hangingPunct="1">
                <a:defRPr/>
              </a:pPr>
              <a:t>4</a:t>
            </a:fld>
            <a:endParaRPr lang="ru-RU" sz="1000" smtClean="0">
              <a:solidFill>
                <a:srgbClr val="2A5CAC"/>
              </a:solidFill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128464" y="666363"/>
            <a:ext cx="2074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200" dirty="0">
                <a:solidFill>
                  <a:srgbClr val="FF0000"/>
                </a:solidFill>
              </a:rPr>
              <a:t>«</a:t>
            </a:r>
            <a:r>
              <a:rPr lang="ru-RU" sz="1200" dirty="0" smtClean="0">
                <a:solidFill>
                  <a:srgbClr val="FF0000"/>
                </a:solidFill>
              </a:rPr>
              <a:t>Спинка</a:t>
            </a:r>
            <a:r>
              <a:rPr lang="en-US" sz="1200" dirty="0" smtClean="0">
                <a:solidFill>
                  <a:srgbClr val="FF0000"/>
                </a:solidFill>
              </a:rPr>
              <a:t>»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1930400" y="68263"/>
            <a:ext cx="708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 dirty="0">
                <a:solidFill>
                  <a:schemeClr val="bg1"/>
                </a:solidFill>
              </a:rPr>
              <a:t>Основные результаты внедрения </a:t>
            </a:r>
            <a:r>
              <a:rPr lang="ru-RU" sz="1600" dirty="0" smtClean="0">
                <a:solidFill>
                  <a:schemeClr val="bg1"/>
                </a:solidFill>
              </a:rPr>
              <a:t>деталей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69825" y="2492896"/>
            <a:ext cx="2074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200" dirty="0">
                <a:solidFill>
                  <a:srgbClr val="FF0000"/>
                </a:solidFill>
              </a:rPr>
              <a:t>«</a:t>
            </a:r>
            <a:r>
              <a:rPr lang="ru-RU" sz="1200" dirty="0" smtClean="0">
                <a:solidFill>
                  <a:srgbClr val="FF0000"/>
                </a:solidFill>
              </a:rPr>
              <a:t>Корыто</a:t>
            </a:r>
            <a:r>
              <a:rPr lang="en-US" sz="1200" dirty="0" smtClean="0">
                <a:solidFill>
                  <a:srgbClr val="FF0000"/>
                </a:solidFill>
              </a:rPr>
              <a:t>»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07613" y="2924944"/>
            <a:ext cx="1851375" cy="1137932"/>
            <a:chOff x="632520" y="3802738"/>
            <a:chExt cx="3312368" cy="2062726"/>
          </a:xfrm>
        </p:grpSpPr>
        <p:pic>
          <p:nvPicPr>
            <p:cNvPr id="10" name="Picture 23" descr="штырь 25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20" y="3802738"/>
              <a:ext cx="3312368" cy="2062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Рисунок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1" r="1614"/>
            <a:stretch>
              <a:fillRect/>
            </a:stretch>
          </p:blipFill>
          <p:spPr bwMode="auto">
            <a:xfrm flipH="1">
              <a:off x="1278617" y="4392023"/>
              <a:ext cx="2435498" cy="115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200472" y="1052736"/>
            <a:ext cx="1858516" cy="1224136"/>
            <a:chOff x="704528" y="1316341"/>
            <a:chExt cx="3312368" cy="2062726"/>
          </a:xfrm>
        </p:grpSpPr>
        <p:pic>
          <p:nvPicPr>
            <p:cNvPr id="13" name="Picture 23" descr="штырь 25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1316341"/>
              <a:ext cx="3312368" cy="2062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1" r="1614"/>
            <a:stretch>
              <a:fillRect/>
            </a:stretch>
          </p:blipFill>
          <p:spPr bwMode="auto">
            <a:xfrm>
              <a:off x="1352600" y="1933848"/>
              <a:ext cx="2470620" cy="115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8704" y="476672"/>
            <a:ext cx="7277039" cy="16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00" rIns="0" bIns="10800" anchor="ctr">
            <a:spAutoFit/>
          </a:bodyPr>
          <a:lstStyle/>
          <a:p>
            <a:pPr marL="184150" indent="-161925">
              <a:lnSpc>
                <a:spcPct val="110000"/>
              </a:lnSpc>
            </a:pPr>
            <a:r>
              <a:rPr lang="ru-RU" sz="1000" u="sng" dirty="0"/>
              <a:t>Проведены работы: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разработана математическая модель детали с применением программного обеспечения </a:t>
            </a:r>
            <a:r>
              <a:rPr lang="en-US" sz="1000" b="0" dirty="0" smtClean="0"/>
              <a:t>Creo</a:t>
            </a:r>
            <a:r>
              <a:rPr lang="ru-RU" sz="1000" b="0" dirty="0" smtClean="0"/>
              <a:t>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совместной проектной группой разработан технологический процесс изготовления детали;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разработаны управляющие программы с применением программного обеспечения </a:t>
            </a:r>
            <a:r>
              <a:rPr lang="en-US" sz="1000" b="0" dirty="0" smtClean="0"/>
              <a:t>NX</a:t>
            </a:r>
            <a:r>
              <a:rPr lang="ru-RU" sz="1000" b="0" dirty="0" smtClean="0"/>
              <a:t>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 smtClean="0"/>
              <a:t>отработаны </a:t>
            </a:r>
            <a:r>
              <a:rPr lang="ru-RU" sz="1000" b="0" dirty="0"/>
              <a:t>технологические режимы по всем переходам;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деталь обработана и проверена ОТК;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оформлен технологический процесс;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 err="1" smtClean="0"/>
              <a:t>Тшт</a:t>
            </a:r>
            <a:r>
              <a:rPr lang="ru-RU" sz="1000" b="0" dirty="0"/>
              <a:t>. обработки составило </a:t>
            </a:r>
            <a:r>
              <a:rPr lang="en-US" sz="1000" b="0" dirty="0" smtClean="0"/>
              <a:t> </a:t>
            </a:r>
            <a:r>
              <a:rPr lang="ru-RU" sz="1100" dirty="0" smtClean="0">
                <a:solidFill>
                  <a:srgbClr val="FF0000"/>
                </a:solidFill>
              </a:rPr>
              <a:t>Х</a:t>
            </a:r>
            <a:r>
              <a:rPr lang="ru-RU" sz="1000" b="0" dirty="0" smtClean="0"/>
              <a:t> час.*;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 err="1"/>
              <a:t>Тшт</a:t>
            </a:r>
            <a:r>
              <a:rPr lang="ru-RU" sz="1000" b="0" dirty="0"/>
              <a:t>. по заменяемым операциям существующей технологии сокращено </a:t>
            </a:r>
            <a:r>
              <a:rPr lang="ru-RU" sz="1000" b="0" dirty="0" smtClean="0"/>
              <a:t>в </a:t>
            </a:r>
            <a:r>
              <a:rPr lang="ru-RU" sz="1100" dirty="0" smtClean="0">
                <a:solidFill>
                  <a:srgbClr val="FF0000"/>
                </a:solidFill>
              </a:rPr>
              <a:t>7,6</a:t>
            </a:r>
            <a:r>
              <a:rPr lang="ru-RU" sz="1000" b="0" dirty="0" smtClean="0"/>
              <a:t> раза;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Общее количество операций сокращено с </a:t>
            </a:r>
            <a:r>
              <a:rPr lang="ru-RU" sz="1100" dirty="0" smtClean="0">
                <a:solidFill>
                  <a:srgbClr val="FF0000"/>
                </a:solidFill>
              </a:rPr>
              <a:t>34</a:t>
            </a:r>
            <a:r>
              <a:rPr lang="ru-RU" sz="1000" b="0" dirty="0" smtClean="0"/>
              <a:t> </a:t>
            </a:r>
            <a:r>
              <a:rPr lang="ru-RU" sz="1000" b="0" dirty="0"/>
              <a:t>до </a:t>
            </a:r>
            <a:r>
              <a:rPr lang="ru-RU" sz="1100" dirty="0" smtClean="0">
                <a:solidFill>
                  <a:srgbClr val="FF0000"/>
                </a:solidFill>
              </a:rPr>
              <a:t>25</a:t>
            </a:r>
            <a:r>
              <a:rPr lang="ru-RU" sz="1100" b="0" dirty="0" smtClean="0"/>
              <a:t> </a:t>
            </a:r>
            <a:r>
              <a:rPr lang="ru-RU" sz="1100" b="0" dirty="0"/>
              <a:t>(по заменяемым операциям с </a:t>
            </a:r>
            <a:r>
              <a:rPr lang="ru-RU" sz="1100" dirty="0" smtClean="0">
                <a:solidFill>
                  <a:srgbClr val="FF0000"/>
                </a:solidFill>
              </a:rPr>
              <a:t>13</a:t>
            </a:r>
            <a:r>
              <a:rPr lang="ru-RU" sz="1100" b="0" dirty="0" smtClean="0"/>
              <a:t> </a:t>
            </a:r>
            <a:r>
              <a:rPr lang="ru-RU" sz="1100" b="0" dirty="0"/>
              <a:t>до </a:t>
            </a:r>
            <a:r>
              <a:rPr lang="ru-RU" sz="1100" dirty="0" smtClean="0">
                <a:solidFill>
                  <a:srgbClr val="FF0000"/>
                </a:solidFill>
              </a:rPr>
              <a:t>7</a:t>
            </a:r>
            <a:r>
              <a:rPr lang="ru-RU" sz="1100" b="0" dirty="0" smtClean="0"/>
              <a:t>).</a:t>
            </a:r>
            <a:endParaRPr lang="ru-RU" sz="1100" b="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34522"/>
              </p:ext>
            </p:extLst>
          </p:nvPr>
        </p:nvGraphicFramePr>
        <p:xfrm>
          <a:off x="2288704" y="2132856"/>
          <a:ext cx="7200800" cy="4203792"/>
        </p:xfrm>
        <a:graphic>
          <a:graphicData uri="http://schemas.openxmlformats.org/drawingml/2006/table">
            <a:tbl>
              <a:tblPr/>
              <a:tblGrid>
                <a:gridCol w="554730"/>
                <a:gridCol w="1882828"/>
                <a:gridCol w="618254"/>
                <a:gridCol w="554730"/>
                <a:gridCol w="1574034"/>
                <a:gridCol w="1368152"/>
                <a:gridCol w="648072"/>
              </a:tblGrid>
              <a:tr h="54818">
                <a:tc gridSpan="3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Существующий </a:t>
                      </a:r>
                      <a:r>
                        <a:rPr lang="en-US" sz="800" b="1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технологический </a:t>
                      </a: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процесс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Внедренный </a:t>
                      </a:r>
                      <a:r>
                        <a:rPr lang="en-US" sz="800" b="1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технологический </a:t>
                      </a: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процесс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№ оп.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Наименование</a:t>
                      </a:r>
                      <a:r>
                        <a:rPr lang="en-US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Тшт</a:t>
                      </a: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час*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№ оп.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Наименование</a:t>
                      </a:r>
                      <a:r>
                        <a:rPr lang="en-US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Оборудование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Тшт</a:t>
                      </a: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час*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005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Фрезерная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005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Гидроабразивная резка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Flow Mach 2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Сверлильная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Слесарная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Слесарная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Фрезерная ЧПУ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MATSUURA </a:t>
                      </a:r>
                      <a:r>
                        <a:rPr lang="ru-RU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RA-4G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Токарно-карусельная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Слесарная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0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Слесарная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Фрезерная ЧПУ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MATSUURA </a:t>
                      </a:r>
                      <a:r>
                        <a:rPr lang="ru-RU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RA-4G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030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Токарно-карусельная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030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Слесарная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035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035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Промывочная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Токарно-карусельная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Термообработка 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Токарно-карусельная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Гидроабразивная резка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Flow Mach 2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Промывочная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Термообработка 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Шлифовальная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ОКАМОТО АСС-2860ЕХ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 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Расточная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Сверлильная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0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Фрезерная ЧПУ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MATSUURA</a:t>
                      </a:r>
                      <a:r>
                        <a:rPr lang="en-US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ru-RU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RA-4G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Гидроабразивная резка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 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0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Фрезерная ЧПУ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MATSUURA </a:t>
                      </a:r>
                      <a:r>
                        <a:rPr lang="en-US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ru-RU" sz="800" b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RA-4G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Слесарная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Шлифовальная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Маркировка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 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Контрольная (ЛЮМ)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Сверлильная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Комплектование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Полировка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Протирка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130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135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140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145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Слесарная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150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Маркировка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155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Контрольная (ЛЮМ)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160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Комплектование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165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Полировка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170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Протирка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18">
                <a:tc gridSpan="2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Итого по заменяемым операциям</a:t>
                      </a:r>
                      <a:r>
                        <a:rPr lang="ru-RU" sz="800" b="1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ru-RU" sz="800" b="1" smtClean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час.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Итого по заменяемым операциям, 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час.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6368" marR="16368" marT="8040" marB="80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0472" y="4941168"/>
            <a:ext cx="187394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 smtClean="0">
                <a:solidFill>
                  <a:srgbClr val="FF0000"/>
                </a:solidFill>
              </a:rPr>
              <a:t>Общее снижение трудоемкости по заменяемым операциям составило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rgbClr val="FF0000"/>
                </a:solidFill>
              </a:rPr>
              <a:t>в</a:t>
            </a:r>
            <a:r>
              <a:rPr lang="ru-RU" sz="1400" dirty="0" smtClean="0">
                <a:solidFill>
                  <a:srgbClr val="FF0000"/>
                </a:solidFill>
              </a:rPr>
              <a:t> 7,6 раза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8740" y="6351131"/>
            <a:ext cx="6168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 smtClean="0"/>
              <a:t>* Примечание: по соглашению с Заказчиком некоторые количественные значения скрыты</a:t>
            </a:r>
            <a:endParaRPr lang="ru-RU" sz="1000" i="1" dirty="0"/>
          </a:p>
        </p:txBody>
      </p:sp>
    </p:spTree>
    <p:extLst>
      <p:ext uri="{BB962C8B-B14F-4D97-AF65-F5344CB8AC3E}">
        <p14:creationId xmlns:p14="http://schemas.microsoft.com/office/powerpoint/2010/main" val="3847173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12CC11E-54F5-43C1-9B70-65B36F1653F6}" type="slidenum">
              <a:rPr lang="ru-RU" sz="1000" smtClean="0">
                <a:solidFill>
                  <a:srgbClr val="2A5CAC"/>
                </a:solidFill>
              </a:rPr>
              <a:pPr eaLnBrk="1" hangingPunct="1">
                <a:defRPr/>
              </a:pPr>
              <a:t>5</a:t>
            </a:fld>
            <a:endParaRPr lang="ru-RU" sz="1000" smtClean="0">
              <a:solidFill>
                <a:srgbClr val="2A5CAC"/>
              </a:solidFill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-15875" y="825679"/>
            <a:ext cx="2074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«ПШХВЛ»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0901" name="Text Box 3"/>
          <p:cNvSpPr txBox="1">
            <a:spLocks noChangeArrowheads="1"/>
          </p:cNvSpPr>
          <p:nvPr/>
        </p:nvSpPr>
        <p:spPr bwMode="auto">
          <a:xfrm>
            <a:off x="1930400" y="68263"/>
            <a:ext cx="708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 dirty="0">
                <a:solidFill>
                  <a:schemeClr val="bg1"/>
                </a:solidFill>
              </a:rPr>
              <a:t>Основные результаты внедрения </a:t>
            </a:r>
            <a:r>
              <a:rPr lang="ru-RU" sz="1600" dirty="0" smtClean="0">
                <a:solidFill>
                  <a:schemeClr val="bg1"/>
                </a:solidFill>
              </a:rPr>
              <a:t>деталей</a:t>
            </a:r>
            <a:endParaRPr lang="ru-RU" sz="1600" dirty="0">
              <a:solidFill>
                <a:schemeClr val="bg1"/>
              </a:solidFill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52540" y="1576544"/>
            <a:ext cx="2062172" cy="1420408"/>
            <a:chOff x="5313040" y="2060848"/>
            <a:chExt cx="4394014" cy="2736304"/>
          </a:xfrm>
        </p:grpSpPr>
        <p:pic>
          <p:nvPicPr>
            <p:cNvPr id="10" name="Picture 23" descr="штырь 25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040" y="2060848"/>
              <a:ext cx="4394014" cy="27363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Рисунок 10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457" y="2474704"/>
              <a:ext cx="3009031" cy="2191764"/>
            </a:xfrm>
            <a:prstGeom prst="rect">
              <a:avLst/>
            </a:prstGeom>
          </p:spPr>
        </p:pic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241674" y="476672"/>
            <a:ext cx="7417246" cy="146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800" rIns="0" bIns="10800" anchor="ctr">
            <a:spAutoFit/>
          </a:bodyPr>
          <a:lstStyle/>
          <a:p>
            <a:pPr marL="184150" indent="-161925">
              <a:lnSpc>
                <a:spcPct val="110000"/>
              </a:lnSpc>
            </a:pPr>
            <a:r>
              <a:rPr lang="ru-RU" sz="1000" u="sng" dirty="0"/>
              <a:t>Проведены работы: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разработана математическая модель детали с применением программного обеспечения </a:t>
            </a:r>
            <a:r>
              <a:rPr lang="en-US" sz="1000" b="0" dirty="0" smtClean="0"/>
              <a:t>Creo</a:t>
            </a:r>
            <a:r>
              <a:rPr lang="ru-RU" sz="1000" b="0" dirty="0" smtClean="0"/>
              <a:t>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совместной проектной группой разработан технологический процесс изготовления детали;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разработаны управляющие программы с применением программного обеспечения </a:t>
            </a:r>
            <a:r>
              <a:rPr lang="en-US" sz="1000" b="0" dirty="0" smtClean="0"/>
              <a:t>NX</a:t>
            </a:r>
            <a:r>
              <a:rPr lang="ru-RU" sz="1000" b="0" dirty="0" smtClean="0"/>
              <a:t>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 smtClean="0"/>
              <a:t>отработаны </a:t>
            </a:r>
            <a:r>
              <a:rPr lang="ru-RU" sz="1000" b="0" dirty="0"/>
              <a:t>технологические режимы по всем переходам;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деталь обработана и проверена ОТК;</a:t>
            </a:r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 err="1" smtClean="0"/>
              <a:t>Тшт</a:t>
            </a:r>
            <a:r>
              <a:rPr lang="ru-RU" sz="1000" b="0" dirty="0"/>
              <a:t>. обработки составило </a:t>
            </a:r>
            <a:r>
              <a:rPr lang="en-US" sz="1000" b="0" dirty="0" smtClean="0"/>
              <a:t> </a:t>
            </a:r>
            <a:r>
              <a:rPr lang="ru-RU" sz="1100" dirty="0" smtClean="0">
                <a:solidFill>
                  <a:srgbClr val="FF0000"/>
                </a:solidFill>
              </a:rPr>
              <a:t>Х </a:t>
            </a:r>
            <a:r>
              <a:rPr lang="ru-RU" sz="1000" b="0" dirty="0" smtClean="0"/>
              <a:t> час.*;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 err="1"/>
              <a:t>Тшт</a:t>
            </a:r>
            <a:r>
              <a:rPr lang="ru-RU" sz="1000" b="0" dirty="0"/>
              <a:t>. по заменяемым операциям существующей технологии сокращено </a:t>
            </a:r>
            <a:r>
              <a:rPr lang="ru-RU" sz="1000" b="0" dirty="0" smtClean="0"/>
              <a:t>в </a:t>
            </a:r>
            <a:r>
              <a:rPr lang="en-US" sz="1100" dirty="0" smtClean="0">
                <a:solidFill>
                  <a:srgbClr val="FF0000"/>
                </a:solidFill>
              </a:rPr>
              <a:t>7,0</a:t>
            </a:r>
            <a:r>
              <a:rPr lang="ru-RU" sz="1000" b="0" dirty="0" smtClean="0"/>
              <a:t> раз;</a:t>
            </a:r>
            <a:endParaRPr lang="ru-RU" sz="1000" b="0" dirty="0"/>
          </a:p>
          <a:p>
            <a:pPr marL="184150" indent="-161925">
              <a:buFont typeface="Arial" pitchFamily="34" charset="0"/>
              <a:buChar char="•"/>
            </a:pPr>
            <a:r>
              <a:rPr lang="ru-RU" sz="1000" b="0" dirty="0"/>
              <a:t>Общее количество операций сокращено </a:t>
            </a:r>
            <a:r>
              <a:rPr lang="ru-RU" sz="1000" b="0" dirty="0" smtClean="0"/>
              <a:t>с  </a:t>
            </a:r>
            <a:r>
              <a:rPr lang="en-US" sz="1100" dirty="0" smtClean="0">
                <a:solidFill>
                  <a:srgbClr val="FF0000"/>
                </a:solidFill>
              </a:rPr>
              <a:t>39</a:t>
            </a:r>
            <a:r>
              <a:rPr lang="ru-RU" sz="1000" b="0" dirty="0" smtClean="0"/>
              <a:t> </a:t>
            </a:r>
            <a:r>
              <a:rPr lang="ru-RU" sz="1000" b="0" dirty="0"/>
              <a:t>до </a:t>
            </a:r>
            <a:r>
              <a:rPr lang="ru-RU" sz="1100" dirty="0" smtClean="0">
                <a:solidFill>
                  <a:srgbClr val="FF0000"/>
                </a:solidFill>
              </a:rPr>
              <a:t>25</a:t>
            </a:r>
            <a:r>
              <a:rPr lang="ru-RU" sz="1100" b="0" dirty="0" smtClean="0"/>
              <a:t> </a:t>
            </a:r>
            <a:r>
              <a:rPr lang="ru-RU" sz="1100" b="0" dirty="0"/>
              <a:t>(по заменяемым операциям с </a:t>
            </a:r>
            <a:r>
              <a:rPr lang="en-US" sz="1100" dirty="0" smtClean="0">
                <a:solidFill>
                  <a:srgbClr val="FF0000"/>
                </a:solidFill>
              </a:rPr>
              <a:t>14</a:t>
            </a:r>
            <a:r>
              <a:rPr lang="ru-RU" sz="1100" b="0" dirty="0" smtClean="0"/>
              <a:t> </a:t>
            </a:r>
            <a:r>
              <a:rPr lang="ru-RU" sz="1100" b="0" dirty="0"/>
              <a:t>до </a:t>
            </a:r>
            <a:r>
              <a:rPr lang="ru-RU" sz="1100" dirty="0" smtClean="0">
                <a:solidFill>
                  <a:srgbClr val="FF0000"/>
                </a:solidFill>
              </a:rPr>
              <a:t>2</a:t>
            </a:r>
            <a:r>
              <a:rPr lang="ru-RU" sz="1100" b="0" dirty="0" smtClean="0"/>
              <a:t>).</a:t>
            </a:r>
            <a:endParaRPr lang="ru-RU" sz="1100" b="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97119"/>
              </p:ext>
            </p:extLst>
          </p:nvPr>
        </p:nvGraphicFramePr>
        <p:xfrm>
          <a:off x="2360712" y="1988840"/>
          <a:ext cx="7154192" cy="4389120"/>
        </p:xfrm>
        <a:graphic>
          <a:graphicData uri="http://schemas.openxmlformats.org/drawingml/2006/table">
            <a:tbl>
              <a:tblPr/>
              <a:tblGrid>
                <a:gridCol w="288032"/>
                <a:gridCol w="1872208"/>
                <a:gridCol w="648072"/>
                <a:gridCol w="360040"/>
                <a:gridCol w="2130494"/>
                <a:gridCol w="1397898"/>
                <a:gridCol w="457448"/>
              </a:tblGrid>
              <a:tr h="54424">
                <a:tc gridSpan="3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Существующий 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технологический </a:t>
                      </a: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процесс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Внедренный 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технологический </a:t>
                      </a:r>
                      <a:r>
                        <a:rPr lang="ru-RU" sz="800" b="1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процесс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7C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385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№ оп.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Наименование</a:t>
                      </a:r>
                      <a:r>
                        <a:rPr lang="ru-RU" sz="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Тшт, час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№ оп.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Наименование</a:t>
                      </a:r>
                      <a:r>
                        <a:rPr lang="ru-RU" sz="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800" dirty="0" smtClean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Оборудование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Тшт</a:t>
                      </a: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, час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005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Комплектование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005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Комплектование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Рентгенконтроль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Рентгенконтроль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015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 ЧПУ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Измерение толщины стенок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 ЧПУ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025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 ЧПУ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MATSUURA H. Plus - 800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030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 ЧПУ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030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Фрезерная ЧПУ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MATSUURA МАМ72-100Н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035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Промывка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035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Контрольная (ATOS)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Разметочная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045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Рентгенконтроль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Фрезерная 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85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Фрезерная 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055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Полировальная профиля пера, трактовой пов-ти, кромок. 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effectLst/>
                          <a:latin typeface="+mn-lt"/>
                          <a:ea typeface="Times New Roman"/>
                          <a:cs typeface="Arial"/>
                        </a:rPr>
                        <a:t>MTS</a:t>
                      </a:r>
                      <a:r>
                        <a:rPr lang="ru-RU" sz="800" b="0" dirty="0" smtClean="0">
                          <a:effectLst/>
                          <a:latin typeface="+mn-lt"/>
                          <a:ea typeface="Times New Roman"/>
                          <a:cs typeface="Arial"/>
                        </a:rPr>
                        <a:t>-1600-500-6</a:t>
                      </a:r>
                      <a:r>
                        <a:rPr lang="en-US" sz="800" b="0" dirty="0" smtClean="0">
                          <a:effectLst/>
                          <a:latin typeface="+mn-lt"/>
                          <a:ea typeface="Times New Roman"/>
                          <a:cs typeface="Arial"/>
                        </a:rPr>
                        <a:t>NC</a:t>
                      </a:r>
                      <a:r>
                        <a:rPr lang="ru-RU" sz="800" b="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065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Травление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075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Фрезерная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ЛЮМ1-ОВ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085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Контрольная (ATOS)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Фрезерная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Полировальная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095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Контрольная (опред. стат. момента)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Рентгенконтроль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105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Полировальная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Серебрение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115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 УЗК (кромок пера)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Слесарная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120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 акустической микроскопии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Полировальная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125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Комплектование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130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135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Травление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140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145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Промывка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150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ЛЮМ1-ОВ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155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Контрольная (ATOS)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160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Полировальная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165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Контрольная (опред. стат. момента)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170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Маркировка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175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Полировальная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180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Серебрение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185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 УЗК (кромок пера) 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2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190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Контроль акустической микроскопии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195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Комплектование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ru-RU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25">
                <a:tc gridSpan="2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Итого по заменяемым операциям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,</a:t>
                      </a:r>
                      <a:r>
                        <a:rPr lang="ru-RU" sz="800" b="1" baseline="0" dirty="0" smtClean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 час.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Итого по заменяемым операциям, </a:t>
                      </a:r>
                      <a:r>
                        <a:rPr lang="ru-RU" sz="800" b="1" dirty="0" smtClean="0">
                          <a:effectLst/>
                          <a:latin typeface="Arial CYR"/>
                          <a:ea typeface="MS Mincho"/>
                          <a:cs typeface="Times New Roman"/>
                        </a:rPr>
                        <a:t>час.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7C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Arial CYR"/>
                          <a:ea typeface="Times New Roman"/>
                          <a:cs typeface="Times New Roman"/>
                        </a:rPr>
                        <a:t> 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7C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-</a:t>
                      </a:r>
                      <a:endParaRPr lang="ru-RU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2765" marR="127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7CEE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2480" y="4137754"/>
            <a:ext cx="1906448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 smtClean="0">
                <a:solidFill>
                  <a:srgbClr val="FF0000"/>
                </a:solidFill>
              </a:rPr>
              <a:t>Общее снижение трудоемкости по заменяемым операциям составило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1200" dirty="0" smtClean="0">
                <a:solidFill>
                  <a:srgbClr val="FF0000"/>
                </a:solidFill>
              </a:rPr>
              <a:t>в </a:t>
            </a:r>
            <a:r>
              <a:rPr lang="ru-RU" sz="1400" dirty="0" smtClean="0">
                <a:solidFill>
                  <a:srgbClr val="FF0000"/>
                </a:solidFill>
              </a:rPr>
              <a:t>7 раз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8740" y="6351131"/>
            <a:ext cx="6168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 smtClean="0"/>
              <a:t>* Примечание: по соглашению с Заказчиком некоторые количественные значения скрыты</a:t>
            </a:r>
            <a:endParaRPr lang="ru-RU" sz="1000" i="1" dirty="0"/>
          </a:p>
        </p:txBody>
      </p:sp>
    </p:spTree>
    <p:extLst>
      <p:ext uri="{BB962C8B-B14F-4D97-AF65-F5344CB8AC3E}">
        <p14:creationId xmlns:p14="http://schemas.microsoft.com/office/powerpoint/2010/main" val="13626544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eaLnBrk="0" hangingPunct="0">
              <a:defRPr sz="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757E3DB-E5A3-47D4-849B-17EFDA4A65EE}" type="slidenum">
              <a:rPr lang="ru-RU" sz="1000" smtClean="0">
                <a:solidFill>
                  <a:srgbClr val="2A5CAC"/>
                </a:solidFill>
              </a:rPr>
              <a:pPr eaLnBrk="1" hangingPunct="1">
                <a:defRPr/>
              </a:pPr>
              <a:t>6</a:t>
            </a:fld>
            <a:endParaRPr lang="ru-RU" sz="1000" smtClean="0">
              <a:solidFill>
                <a:srgbClr val="2A5CAC"/>
              </a:solidFill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1870075" y="68263"/>
            <a:ext cx="7115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6350" y="623123"/>
            <a:ext cx="9777413" cy="583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/>
          <a:p>
            <a:pPr marL="366713" indent="-153988" algn="just">
              <a:lnSpc>
                <a:spcPct val="130000"/>
              </a:lnSpc>
            </a:pPr>
            <a:r>
              <a:rPr lang="ru-RU" sz="1100" b="0" dirty="0" smtClean="0">
                <a:solidFill>
                  <a:schemeClr val="accent2"/>
                </a:solidFill>
              </a:rPr>
              <a:t>    </a:t>
            </a:r>
            <a:r>
              <a:rPr lang="ru-RU" sz="1100" dirty="0" smtClean="0">
                <a:solidFill>
                  <a:schemeClr val="accent2"/>
                </a:solidFill>
              </a:rPr>
              <a:t>По результатам выполненных работ можно сделать вывод, что применение новых технологий, базирующихся на высокотехнологическом оборудовании с ЧПУ и высокопроизводительном инструменте, позволило достичь на предприятии ОАО «УМПО» цели Проекта внедрения – </a:t>
            </a:r>
            <a:r>
              <a:rPr lang="ru-RU" sz="1100" dirty="0">
                <a:solidFill>
                  <a:schemeClr val="accent2"/>
                </a:solidFill>
              </a:rPr>
              <a:t>реализация I этапа выполнения полного комплекса работ по организации серийного производства Полых Широкохордных Вентиляторных Лопаток (ПШХВЛ) с осуществлением перехода на новые технологии с созданием нормативной базы новых производственных процессов, системы документов информационно их поддерживающих с достижением запланированных производственных </a:t>
            </a:r>
            <a:r>
              <a:rPr lang="ru-RU" sz="1100" dirty="0" smtClean="0">
                <a:solidFill>
                  <a:schemeClr val="accent2"/>
                </a:solidFill>
              </a:rPr>
              <a:t>показателей, обеспечивающих решение следующих задач:</a:t>
            </a:r>
          </a:p>
          <a:p>
            <a:pPr marL="366713" indent="-153988">
              <a:lnSpc>
                <a:spcPct val="110000"/>
              </a:lnSpc>
            </a:pPr>
            <a:endParaRPr lang="ru-RU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  <a:buFontTx/>
              <a:buAutoNum type="arabicPeriod"/>
            </a:pPr>
            <a:r>
              <a:rPr lang="ru-RU" sz="1200" dirty="0">
                <a:solidFill>
                  <a:schemeClr val="accent2"/>
                </a:solidFill>
              </a:rPr>
              <a:t>Повышение качества изделий за счет:</a:t>
            </a:r>
            <a:endParaRPr lang="en-US" sz="12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  <a:buFontTx/>
              <a:buAutoNum type="arabicPeriod"/>
            </a:pPr>
            <a:endParaRPr lang="ru-RU" sz="12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</a:pPr>
            <a:r>
              <a:rPr lang="ru-RU" sz="1100" dirty="0">
                <a:solidFill>
                  <a:schemeClr val="accent2"/>
                </a:solidFill>
              </a:rPr>
              <a:t>•	устойчивой повторяемости размеров деталей;</a:t>
            </a:r>
          </a:p>
          <a:p>
            <a:pPr marL="742950" lvl="1" indent="-285750" algn="just">
              <a:lnSpc>
                <a:spcPct val="130000"/>
              </a:lnSpc>
            </a:pPr>
            <a:r>
              <a:rPr lang="ru-RU" sz="1100" dirty="0">
                <a:solidFill>
                  <a:schemeClr val="accent2"/>
                </a:solidFill>
              </a:rPr>
              <a:t>•	концентрации операций на одном станке, которая обеспечивает высокую стабильность и качество взаимного расположения поверхностей и конструктивных элементов деталей.</a:t>
            </a:r>
            <a:endParaRPr lang="en-US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endParaRPr lang="en-US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r>
              <a:rPr lang="en-US" sz="1100" dirty="0">
                <a:solidFill>
                  <a:schemeClr val="accent2"/>
                </a:solidFill>
              </a:rPr>
              <a:t>2. </a:t>
            </a:r>
            <a:r>
              <a:rPr lang="ru-RU" sz="1200" dirty="0">
                <a:solidFill>
                  <a:schemeClr val="accent2"/>
                </a:solidFill>
              </a:rPr>
              <a:t>Сокращение циклов производства деталей за счет:</a:t>
            </a:r>
            <a:endParaRPr lang="en-US" sz="12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endParaRPr lang="ru-RU" sz="12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сокращения времени на обработку годовой программы </a:t>
            </a:r>
            <a:r>
              <a:rPr lang="ru-RU" sz="1100" dirty="0" smtClean="0">
                <a:solidFill>
                  <a:schemeClr val="accent2"/>
                </a:solidFill>
              </a:rPr>
              <a:t>деталей</a:t>
            </a:r>
            <a:r>
              <a:rPr lang="en-US" sz="1100" dirty="0" smtClean="0">
                <a:solidFill>
                  <a:schemeClr val="accent2"/>
                </a:solidFill>
              </a:rPr>
              <a:t>*</a:t>
            </a:r>
            <a:r>
              <a:rPr lang="ru-RU" sz="1100" dirty="0" smtClean="0">
                <a:solidFill>
                  <a:schemeClr val="accent2"/>
                </a:solidFill>
              </a:rPr>
              <a:t>, </a:t>
            </a:r>
            <a:r>
              <a:rPr lang="ru-RU" sz="1100" dirty="0">
                <a:solidFill>
                  <a:schemeClr val="accent2"/>
                </a:solidFill>
              </a:rPr>
              <a:t>что обеспечивает рост годовой производительности труда в </a:t>
            </a:r>
            <a:r>
              <a:rPr lang="en-US" sz="1100" dirty="0" smtClean="0">
                <a:solidFill>
                  <a:srgbClr val="FF0000"/>
                </a:solidFill>
              </a:rPr>
              <a:t>7</a:t>
            </a:r>
            <a:r>
              <a:rPr lang="ru-RU" sz="1100" dirty="0" smtClean="0">
                <a:solidFill>
                  <a:srgbClr val="FF0000"/>
                </a:solidFill>
              </a:rPr>
              <a:t>,5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ru-RU" sz="1100" dirty="0" smtClean="0">
                <a:solidFill>
                  <a:schemeClr val="accent2"/>
                </a:solidFill>
              </a:rPr>
              <a:t>раз.</a:t>
            </a:r>
            <a:endParaRPr lang="ru-RU" sz="11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сокращения количества технологических операций и, как следствие, времени межоперационной </a:t>
            </a:r>
            <a:r>
              <a:rPr lang="ru-RU" sz="1100" dirty="0" err="1">
                <a:solidFill>
                  <a:schemeClr val="accent2"/>
                </a:solidFill>
              </a:rPr>
              <a:t>пролёживаемости</a:t>
            </a:r>
            <a:r>
              <a:rPr lang="ru-RU" sz="1100" dirty="0">
                <a:solidFill>
                  <a:schemeClr val="accent2"/>
                </a:solidFill>
              </a:rPr>
              <a:t>;</a:t>
            </a:r>
          </a:p>
          <a:p>
            <a:pPr lvl="1" algn="just">
              <a:lnSpc>
                <a:spcPct val="130000"/>
              </a:lnSpc>
            </a:pPr>
            <a:endParaRPr lang="ru-RU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r>
              <a:rPr lang="ru-RU" sz="1200" dirty="0">
                <a:solidFill>
                  <a:schemeClr val="accent2"/>
                </a:solidFill>
              </a:rPr>
              <a:t>3.	Сокращение затрат на производство за </a:t>
            </a:r>
            <a:r>
              <a:rPr lang="ru-RU" sz="1200" dirty="0" smtClean="0">
                <a:solidFill>
                  <a:schemeClr val="accent2"/>
                </a:solidFill>
              </a:rPr>
              <a:t>счет</a:t>
            </a:r>
            <a:r>
              <a:rPr lang="en-US" sz="1200" dirty="0" smtClean="0">
                <a:solidFill>
                  <a:schemeClr val="accent2"/>
                </a:solidFill>
              </a:rPr>
              <a:t>*</a:t>
            </a:r>
            <a:r>
              <a:rPr lang="ru-RU" sz="1200" dirty="0" smtClean="0">
                <a:solidFill>
                  <a:schemeClr val="accent2"/>
                </a:solidFill>
              </a:rPr>
              <a:t>:</a:t>
            </a:r>
            <a:endParaRPr lang="en-US" sz="1200" dirty="0">
              <a:solidFill>
                <a:schemeClr val="accent2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ru-RU" sz="1100" dirty="0" smtClean="0">
                <a:solidFill>
                  <a:schemeClr val="accent2"/>
                </a:solidFill>
              </a:rPr>
              <a:t> </a:t>
            </a:r>
            <a:endParaRPr lang="ru-RU" sz="1100" dirty="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>
                <a:solidFill>
                  <a:schemeClr val="accent2"/>
                </a:solidFill>
              </a:rPr>
              <a:t>условного высвобождения оборудования в количестве </a:t>
            </a:r>
            <a:r>
              <a:rPr lang="en-US" sz="1100" dirty="0" smtClean="0">
                <a:solidFill>
                  <a:srgbClr val="FF0000"/>
                </a:solidFill>
              </a:rPr>
              <a:t>13</a:t>
            </a:r>
            <a:r>
              <a:rPr lang="ru-RU" sz="1100" dirty="0" smtClean="0">
                <a:solidFill>
                  <a:schemeClr val="accent2"/>
                </a:solidFill>
              </a:rPr>
              <a:t> </a:t>
            </a:r>
            <a:r>
              <a:rPr lang="ru-RU" sz="1100" dirty="0">
                <a:solidFill>
                  <a:schemeClr val="accent2"/>
                </a:solidFill>
              </a:rPr>
              <a:t>единиц; </a:t>
            </a: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 smtClean="0">
                <a:solidFill>
                  <a:schemeClr val="accent2"/>
                </a:solidFill>
              </a:rPr>
              <a:t>экономии электроэнергии;</a:t>
            </a: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 smtClean="0">
                <a:solidFill>
                  <a:schemeClr val="accent2"/>
                </a:solidFill>
              </a:rPr>
              <a:t>экономии по заработной плате основных рабочих;</a:t>
            </a:r>
          </a:p>
          <a:p>
            <a:pPr marL="742950" lvl="1" indent="-285750" algn="just">
              <a:lnSpc>
                <a:spcPct val="130000"/>
              </a:lnSpc>
              <a:buFontTx/>
              <a:buChar char="•"/>
            </a:pPr>
            <a:r>
              <a:rPr lang="ru-RU" sz="1100" dirty="0" smtClean="0">
                <a:solidFill>
                  <a:schemeClr val="accent2"/>
                </a:solidFill>
              </a:rPr>
              <a:t>совершенствования технологии изготовления деталей на прогрессивном оборудовании.</a:t>
            </a:r>
          </a:p>
          <a:p>
            <a:pPr marL="366713" indent="-153988" algn="just">
              <a:lnSpc>
                <a:spcPct val="110000"/>
              </a:lnSpc>
            </a:pPr>
            <a:endParaRPr lang="ru-RU" sz="1100" dirty="0">
              <a:solidFill>
                <a:schemeClr val="accent2"/>
              </a:solidFill>
            </a:endParaRPr>
          </a:p>
          <a:p>
            <a:pPr marL="366713" indent="-153988" algn="just">
              <a:lnSpc>
                <a:spcPct val="110000"/>
              </a:lnSpc>
            </a:pPr>
            <a:r>
              <a:rPr lang="ru-RU" sz="1100" dirty="0">
                <a:solidFill>
                  <a:schemeClr val="accent2"/>
                </a:solidFill>
              </a:rPr>
              <a:t>Окупаемость капитальных затрат (через снижение технологической себестоимости изделий) в течение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ru-RU" sz="1200" dirty="0" smtClean="0">
                <a:solidFill>
                  <a:srgbClr val="FF0000"/>
                </a:solidFill>
              </a:rPr>
              <a:t>,</a:t>
            </a:r>
            <a:r>
              <a:rPr lang="en-US" sz="1200" dirty="0" smtClean="0">
                <a:solidFill>
                  <a:srgbClr val="FF0000"/>
                </a:solidFill>
              </a:rPr>
              <a:t>8</a:t>
            </a:r>
            <a:r>
              <a:rPr lang="ru-RU" sz="1100" dirty="0" smtClean="0">
                <a:solidFill>
                  <a:schemeClr val="accent2"/>
                </a:solidFill>
              </a:rPr>
              <a:t> </a:t>
            </a:r>
            <a:r>
              <a:rPr lang="ru-RU" sz="1100" dirty="0">
                <a:solidFill>
                  <a:schemeClr val="accent2"/>
                </a:solidFill>
              </a:rPr>
              <a:t>года.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8740" y="6351131"/>
            <a:ext cx="6168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 smtClean="0"/>
              <a:t>* Примечание: по соглашению с Заказчиком некоторые количественные значения скрыты</a:t>
            </a:r>
            <a:endParaRPr lang="ru-RU" sz="1000" i="1" dirty="0"/>
          </a:p>
        </p:txBody>
      </p:sp>
    </p:spTree>
    <p:extLst>
      <p:ext uri="{BB962C8B-B14F-4D97-AF65-F5344CB8AC3E}">
        <p14:creationId xmlns:p14="http://schemas.microsoft.com/office/powerpoint/2010/main" val="2595557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72370</TotalTime>
  <Words>1227</Words>
  <Application>Microsoft Office PowerPoint</Application>
  <PresentationFormat>Лист A4 (210x297 мм)</PresentationFormat>
  <Paragraphs>637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2_Специальное оформление</vt:lpstr>
      <vt:lpstr>1_Оформление по умолчанию</vt:lpstr>
      <vt:lpstr>3_Специальное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</dc:creator>
  <cp:lastModifiedBy>Evgeniya Putintseva</cp:lastModifiedBy>
  <cp:revision>3407</cp:revision>
  <cp:lastPrinted>2013-11-22T11:08:18Z</cp:lastPrinted>
  <dcterms:created xsi:type="dcterms:W3CDTF">2004-04-29T13:32:28Z</dcterms:created>
  <dcterms:modified xsi:type="dcterms:W3CDTF">2018-06-13T10:26:46Z</dcterms:modified>
</cp:coreProperties>
</file>