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3700" r:id="rId3"/>
  </p:sldMasterIdLst>
  <p:notesMasterIdLst>
    <p:notesMasterId r:id="rId9"/>
  </p:notesMasterIdLst>
  <p:sldIdLst>
    <p:sldId id="1661" r:id="rId4"/>
    <p:sldId id="1521" r:id="rId5"/>
    <p:sldId id="1662" r:id="rId6"/>
    <p:sldId id="1541" r:id="rId7"/>
    <p:sldId id="1589" r:id="rId8"/>
  </p:sldIdLst>
  <p:sldSz cx="9906000" cy="6858000" type="A4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7CEE9"/>
    <a:srgbClr val="CEDBEA"/>
    <a:srgbClr val="FF0000"/>
    <a:srgbClr val="B0D9EE"/>
    <a:srgbClr val="F8F8F8"/>
    <a:srgbClr val="CCCCFF"/>
    <a:srgbClr val="FFFF00"/>
    <a:srgbClr val="00FF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7" autoAdjust="0"/>
    <p:restoredTop sz="87976" autoAdjust="0"/>
  </p:normalViewPr>
  <p:slideViewPr>
    <p:cSldViewPr showGuides="1">
      <p:cViewPr>
        <p:scale>
          <a:sx n="120" d="100"/>
          <a:sy n="120" d="100"/>
        </p:scale>
        <p:origin x="-72" y="28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2658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l" defTabSz="929999">
              <a:defRPr sz="13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29999">
              <a:defRPr sz="13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5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 defTabSz="929999">
              <a:defRPr sz="13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29999">
              <a:defRPr sz="1300" b="0">
                <a:cs typeface="+mn-cs"/>
              </a:defRPr>
            </a:lvl1pPr>
          </a:lstStyle>
          <a:p>
            <a:pPr>
              <a:defRPr/>
            </a:pPr>
            <a:fld id="{BEB9E4F7-EED1-4AC9-87B9-9251EF2DF6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92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1538" indent="-285207" defTabSz="930092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0828" indent="-228166" defTabSz="930092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597160" indent="-228166" defTabSz="930092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3491" indent="-228166" defTabSz="930092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09822" indent="-228166" defTabSz="930092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66154" indent="-228166" defTabSz="930092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2485" indent="-228166" defTabSz="930092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78816" indent="-228166" defTabSz="930092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3EDDAA7-E389-4B7F-BC5A-8A0270D37618}" type="slidenum">
              <a:rPr lang="ru-RU" sz="1200"/>
              <a:pPr eaLnBrk="1" hangingPunct="1"/>
              <a:t>3</a:t>
            </a:fld>
            <a:endParaRPr lang="ru-RU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51118" y="9427374"/>
            <a:ext cx="2944972" cy="49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5" tIns="46577" rIns="93155" bIns="46577" anchor="b"/>
          <a:lstStyle>
            <a:lvl1pPr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C9A34C9A-9F71-46C0-A960-D3306D7B912A}" type="slidenum">
              <a:rPr lang="ru-RU" sz="1300"/>
              <a:pPr algn="r" eaLnBrk="1" hangingPunct="1"/>
              <a:t>4</a:t>
            </a:fld>
            <a:endParaRPr lang="ru-RU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BD1F-1FA6-49AC-B761-A9218593C5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36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2C43B-F391-4E38-AC81-733F33FDCB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96194-B4ED-45CD-8D95-7DBC9B0A2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0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2A936-6D03-42E2-853C-5F19CF6D03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4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latin typeface="Arial" charset="0"/>
                <a:cs typeface="Arial" pitchFamily="34" charset="0"/>
              </a:defRPr>
            </a:lvl1pPr>
          </a:lstStyle>
          <a:p>
            <a:pPr>
              <a:defRPr/>
            </a:pPr>
            <a:fld id="{8CFB7AD1-FE78-44DC-A999-4D5BBDD117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5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подклад 2"/>
          <p:cNvPicPr>
            <a:picLocks noChangeAspect="1" noChangeArrowheads="1"/>
          </p:cNvPicPr>
          <p:nvPr/>
        </p:nvPicPr>
        <p:blipFill>
          <a:blip r:embed="rId4">
            <a:lum bright="8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906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5" descr="ГОЛОВА  и ПИРАМИДА"/>
          <p:cNvPicPr>
            <a:picLocks noChangeAspect="1" noChangeArrowheads="1"/>
          </p:cNvPicPr>
          <p:nvPr/>
        </p:nvPicPr>
        <p:blipFill>
          <a:blip r:embed="rId5">
            <a:lum bright="30000" contras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63575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626AF480-98F9-448F-8847-F647325725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rot="5400000">
            <a:off x="4812506" y="1769269"/>
            <a:ext cx="207963" cy="9864725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Солвер проз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3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400800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2A5CAC"/>
                </a:solidFill>
                <a:cs typeface="+mn-cs"/>
              </a:defRPr>
            </a:lvl1pPr>
          </a:lstStyle>
          <a:p>
            <a:pPr>
              <a:defRPr/>
            </a:pPr>
            <a:fld id="{9106C254-FCD7-43D3-96DE-6CFEFE01C2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Рисунок2 (копия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4413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 descr="ГОЛОВА  и ПИРАМИДА"/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5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3A9E4CC-27EF-485D-801C-9A058C4123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4101" name="Picture 4" descr="Солвер проз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36538"/>
            <a:ext cx="161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765175"/>
            <a:ext cx="9906000" cy="6985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35942" dir="2702029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11" Type="http://schemas.microsoft.com/office/2007/relationships/hdphoto" Target="../media/hdphoto1.wdp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 descr="1-слайд-копи-2010-4"/>
          <p:cNvPicPr>
            <a:picLocks noChangeAspect="1" noChangeArrowheads="1"/>
          </p:cNvPicPr>
          <p:nvPr/>
        </p:nvPicPr>
        <p:blipFill>
          <a:blip r:embed="rId2">
            <a:lum bright="-1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20638"/>
            <a:ext cx="9928225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17115" y="1226712"/>
            <a:ext cx="8249543" cy="4247317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 smtClean="0">
                <a:solidFill>
                  <a:schemeClr val="bg1"/>
                </a:solidFill>
              </a:rPr>
              <a:t>Разработка концепции автоматизированного </a:t>
            </a:r>
            <a:r>
              <a:rPr lang="ru-RU" sz="3600">
                <a:solidFill>
                  <a:schemeClr val="bg1"/>
                </a:solidFill>
              </a:rPr>
              <a:t>производства </a:t>
            </a:r>
            <a:endParaRPr lang="ru-RU" sz="360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3600" smtClean="0">
                <a:solidFill>
                  <a:schemeClr val="bg1"/>
                </a:solidFill>
              </a:rPr>
              <a:t>Полых </a:t>
            </a:r>
            <a:r>
              <a:rPr lang="ru-RU" sz="3600" dirty="0" err="1">
                <a:solidFill>
                  <a:schemeClr val="bg1"/>
                </a:solidFill>
              </a:rPr>
              <a:t>ш</a:t>
            </a:r>
            <a:r>
              <a:rPr lang="ru-RU" sz="3600" dirty="0" err="1" smtClean="0">
                <a:solidFill>
                  <a:schemeClr val="bg1"/>
                </a:solidFill>
              </a:rPr>
              <a:t>ирокохордных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в</a:t>
            </a:r>
            <a:r>
              <a:rPr lang="ru-RU" sz="3600" dirty="0" err="1" smtClean="0">
                <a:solidFill>
                  <a:schemeClr val="bg1"/>
                </a:solidFill>
              </a:rPr>
              <a:t>ентиляторных</a:t>
            </a:r>
            <a:r>
              <a:rPr lang="ru-RU" sz="3600" dirty="0" smtClean="0">
                <a:solidFill>
                  <a:schemeClr val="bg1"/>
                </a:solidFill>
              </a:rPr>
              <a:t> лопаток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149" name="Picture 14" descr="Солвер проз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ОАО &quot;Уфимское моторостроительное производственное объединение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27264" r="8217" b="27037"/>
          <a:stretch>
            <a:fillRect/>
          </a:stretch>
        </p:blipFill>
        <p:spPr bwMode="auto">
          <a:xfrm>
            <a:off x="5457825" y="107950"/>
            <a:ext cx="1485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1888" y="150813"/>
            <a:ext cx="4835525" cy="13239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ОАО «Уфимское 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моторостроительное производственное объединение»,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г. Уфа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6496" y="1485092"/>
            <a:ext cx="15307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363043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B33702-237B-4F0C-8D64-628AC452A92B}" type="slidenum">
              <a:rPr lang="ru-RU" smtClean="0">
                <a:solidFill>
                  <a:srgbClr val="2A5CAC"/>
                </a:solidFill>
              </a:rPr>
              <a:pPr eaLnBrk="1" hangingPunct="1"/>
              <a:t>2</a:t>
            </a:fld>
            <a:endParaRPr lang="ru-RU" smtClean="0">
              <a:solidFill>
                <a:srgbClr val="2A5CAC"/>
              </a:solidFill>
            </a:endParaRPr>
          </a:p>
        </p:txBody>
      </p:sp>
      <p:sp>
        <p:nvSpPr>
          <p:cNvPr id="16387" name="Rectangle 483"/>
          <p:cNvSpPr>
            <a:spLocks noChangeArrowheads="1"/>
          </p:cNvSpPr>
          <p:nvPr/>
        </p:nvSpPr>
        <p:spPr bwMode="auto">
          <a:xfrm>
            <a:off x="1588" y="476250"/>
            <a:ext cx="1063625" cy="61690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b="1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76536" y="682551"/>
            <a:ext cx="8913812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361950" algn="just">
              <a:lnSpc>
                <a:spcPct val="200000"/>
              </a:lnSpc>
              <a:defRPr/>
            </a:pPr>
            <a:r>
              <a:rPr lang="ru-RU" sz="1600" b="1" dirty="0">
                <a:solidFill>
                  <a:srgbClr val="FF0000"/>
                </a:solidFill>
                <a:cs typeface="+mn-cs"/>
              </a:rPr>
              <a:t>Целью Проекта</a:t>
            </a:r>
            <a:r>
              <a:rPr lang="ru-RU" sz="1600" dirty="0">
                <a:cs typeface="+mn-cs"/>
              </a:rPr>
              <a:t> является разработка технологической концепции автоматизированного производства Полых Широкохордных Вентиляторных Лопаток (ПШХВЛ), являющейся основой для последующей организации серийного производства:</a:t>
            </a:r>
          </a:p>
          <a:p>
            <a:pPr indent="361950" algn="just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ru-RU" sz="1600" b="1" dirty="0" smtClean="0">
                <a:solidFill>
                  <a:srgbClr val="FF3300"/>
                </a:solidFill>
                <a:cs typeface="+mn-cs"/>
              </a:rPr>
              <a:t>сокращение </a:t>
            </a:r>
            <a:r>
              <a:rPr lang="ru-RU" sz="1600" b="1" dirty="0">
                <a:solidFill>
                  <a:srgbClr val="FF3300"/>
                </a:solidFill>
                <a:cs typeface="+mn-cs"/>
              </a:rPr>
              <a:t>циклов производства;</a:t>
            </a:r>
          </a:p>
          <a:p>
            <a:pPr indent="361950" algn="just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ru-RU" sz="1600" b="1" dirty="0">
                <a:solidFill>
                  <a:srgbClr val="FF3300"/>
                </a:solidFill>
                <a:cs typeface="+mn-cs"/>
              </a:rPr>
              <a:t>повышение качества изделий;</a:t>
            </a:r>
          </a:p>
          <a:p>
            <a:pPr indent="361950" algn="just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ru-RU" sz="1600" b="1" dirty="0">
                <a:solidFill>
                  <a:srgbClr val="FF3300"/>
                </a:solidFill>
                <a:cs typeface="+mn-cs"/>
              </a:rPr>
              <a:t>сокращение затрат на производство.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754188" y="68263"/>
            <a:ext cx="815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 smtClean="0">
                <a:solidFill>
                  <a:schemeClr val="bg1"/>
                </a:solidFill>
              </a:rPr>
              <a:t>Цели проекта</a:t>
            </a:r>
            <a:endParaRPr lang="ru-RU" sz="16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4437112"/>
            <a:ext cx="2808312" cy="16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38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DBF6F5-6925-420E-8211-1B3FF1DC8066}" type="slidenum">
              <a:rPr lang="ru-RU" smtClean="0">
                <a:solidFill>
                  <a:srgbClr val="2A5CAC"/>
                </a:solidFill>
              </a:rPr>
              <a:pPr eaLnBrk="1" hangingPunct="1"/>
              <a:t>3</a:t>
            </a:fld>
            <a:endParaRPr lang="ru-RU" smtClean="0">
              <a:solidFill>
                <a:srgbClr val="2A5CAC"/>
              </a:solidFill>
            </a:endParaRPr>
          </a:p>
        </p:txBody>
      </p:sp>
      <p:sp>
        <p:nvSpPr>
          <p:cNvPr id="18435" name="Rectangle 1029"/>
          <p:cNvSpPr>
            <a:spLocks noChangeArrowheads="1"/>
          </p:cNvSpPr>
          <p:nvPr/>
        </p:nvSpPr>
        <p:spPr bwMode="auto">
          <a:xfrm>
            <a:off x="1754188" y="68263"/>
            <a:ext cx="815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bg1"/>
                </a:solidFill>
              </a:rPr>
              <a:t>Выполненные работы по реализации проекта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0492" y="714182"/>
            <a:ext cx="7632848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 smtClean="0">
                <a:solidFill>
                  <a:schemeClr val="tx2"/>
                </a:solidFill>
              </a:rPr>
              <a:t>Выполненные работы в рамках разработки Концепции: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0492" y="3954542"/>
            <a:ext cx="82809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 smtClean="0">
                <a:solidFill>
                  <a:schemeClr val="tx2"/>
                </a:solidFill>
              </a:rPr>
              <a:t>Выполненные работы в рамках реализации 1-го</a:t>
            </a:r>
            <a:r>
              <a:rPr lang="en-US" sz="1600" b="1" dirty="0" smtClean="0">
                <a:solidFill>
                  <a:schemeClr val="tx2"/>
                </a:solidFill>
              </a:rPr>
              <a:t> </a:t>
            </a:r>
            <a:r>
              <a:rPr lang="ru-RU" sz="1600" b="1" dirty="0" smtClean="0">
                <a:solidFill>
                  <a:schemeClr val="tx2"/>
                </a:solidFill>
              </a:rPr>
              <a:t>этапа Концепции: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 bwMode="auto">
          <a:xfrm>
            <a:off x="1128618" y="1210164"/>
            <a:ext cx="8290746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/>
              <a:t>Разработан технологический процесс обработки детали</a:t>
            </a: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128618" y="1844852"/>
            <a:ext cx="8290746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/>
              <a:t>Определены модели необходимого оборудования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1128618" y="2479540"/>
            <a:ext cx="8290746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/>
              <a:t>Определено количество необходимого металлорежущего оборудования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128618" y="3114228"/>
            <a:ext cx="8290746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/>
              <a:t>Проведен расчет экономической эффективности</a:t>
            </a:r>
          </a:p>
        </p:txBody>
      </p:sp>
      <p:sp>
        <p:nvSpPr>
          <p:cNvPr id="3" name="Капля 2"/>
          <p:cNvSpPr/>
          <p:nvPr/>
        </p:nvSpPr>
        <p:spPr bwMode="auto">
          <a:xfrm>
            <a:off x="776536" y="1313120"/>
            <a:ext cx="288032" cy="274620"/>
          </a:xfrm>
          <a:prstGeom prst="teardrop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Капля 18"/>
          <p:cNvSpPr/>
          <p:nvPr/>
        </p:nvSpPr>
        <p:spPr bwMode="auto">
          <a:xfrm>
            <a:off x="776536" y="3205518"/>
            <a:ext cx="288032" cy="274620"/>
          </a:xfrm>
          <a:prstGeom prst="teardrop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Капля 19"/>
          <p:cNvSpPr/>
          <p:nvPr/>
        </p:nvSpPr>
        <p:spPr bwMode="auto">
          <a:xfrm>
            <a:off x="776536" y="1943919"/>
            <a:ext cx="288032" cy="274620"/>
          </a:xfrm>
          <a:prstGeom prst="teardrop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Капля 20"/>
          <p:cNvSpPr/>
          <p:nvPr/>
        </p:nvSpPr>
        <p:spPr bwMode="auto">
          <a:xfrm>
            <a:off x="776536" y="2574718"/>
            <a:ext cx="288032" cy="274620"/>
          </a:xfrm>
          <a:prstGeom prst="teardrop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128618" y="4438726"/>
            <a:ext cx="8290746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поставлен</a:t>
            </a:r>
            <a:r>
              <a:rPr lang="ru-RU" sz="1600" dirty="0"/>
              <a:t> ряд </a:t>
            </a:r>
            <a:r>
              <a:rPr lang="ru-RU" sz="1600" dirty="0" smtClean="0"/>
              <a:t>оборудования</a:t>
            </a:r>
            <a:endParaRPr lang="ru-RU" sz="1600" dirty="0"/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128618" y="5073414"/>
            <a:ext cx="8290746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практически подтверждены</a:t>
            </a:r>
            <a:r>
              <a:rPr lang="ru-RU" sz="1600" dirty="0"/>
              <a:t> </a:t>
            </a:r>
            <a:r>
              <a:rPr lang="ru-RU" sz="1600" dirty="0" err="1" smtClean="0"/>
              <a:t>парметры</a:t>
            </a:r>
            <a:r>
              <a:rPr lang="ru-RU" sz="1600" smtClean="0"/>
              <a:t> рассчитанные </a:t>
            </a:r>
            <a:r>
              <a:rPr lang="ru-RU" sz="1600" dirty="0"/>
              <a:t>в концепции</a:t>
            </a: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1128618" y="5708104"/>
            <a:ext cx="8290746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внедрена в производство</a:t>
            </a:r>
            <a:r>
              <a:rPr lang="ru-RU" sz="1600" dirty="0"/>
              <a:t> </a:t>
            </a:r>
            <a:r>
              <a:rPr lang="ru-RU" sz="1600" dirty="0" smtClean="0"/>
              <a:t>ПШХВЛ </a:t>
            </a:r>
            <a:r>
              <a:rPr lang="ru-RU" sz="1600" dirty="0"/>
              <a:t>на всех операциях механической обработки</a:t>
            </a:r>
          </a:p>
        </p:txBody>
      </p:sp>
      <p:sp>
        <p:nvSpPr>
          <p:cNvPr id="25" name="Капля 24"/>
          <p:cNvSpPr/>
          <p:nvPr/>
        </p:nvSpPr>
        <p:spPr bwMode="auto">
          <a:xfrm>
            <a:off x="776536" y="4530016"/>
            <a:ext cx="288032" cy="274620"/>
          </a:xfrm>
          <a:prstGeom prst="teardrop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Капля 25"/>
          <p:cNvSpPr/>
          <p:nvPr/>
        </p:nvSpPr>
        <p:spPr bwMode="auto">
          <a:xfrm>
            <a:off x="776536" y="5164704"/>
            <a:ext cx="288032" cy="274620"/>
          </a:xfrm>
          <a:prstGeom prst="teardrop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Капля 26"/>
          <p:cNvSpPr/>
          <p:nvPr/>
        </p:nvSpPr>
        <p:spPr bwMode="auto">
          <a:xfrm>
            <a:off x="776522" y="5799394"/>
            <a:ext cx="288032" cy="274620"/>
          </a:xfrm>
          <a:prstGeom prst="teardrop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149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A70F5B2-51C2-4082-B680-3D82145BAFA1}" type="slidenum">
              <a:rPr lang="ru-RU" smtClean="0">
                <a:solidFill>
                  <a:srgbClr val="2A5CAC"/>
                </a:solidFill>
              </a:rPr>
              <a:pPr eaLnBrk="1" hangingPunct="1"/>
              <a:t>4</a:t>
            </a:fld>
            <a:endParaRPr lang="ru-RU" smtClean="0">
              <a:solidFill>
                <a:srgbClr val="2A5CAC"/>
              </a:solidFill>
            </a:endParaRPr>
          </a:p>
        </p:txBody>
      </p:sp>
      <p:sp>
        <p:nvSpPr>
          <p:cNvPr id="31811" name="Rectangle 2"/>
          <p:cNvSpPr>
            <a:spLocks noChangeArrowheads="1"/>
          </p:cNvSpPr>
          <p:nvPr/>
        </p:nvSpPr>
        <p:spPr bwMode="auto">
          <a:xfrm>
            <a:off x="1857375" y="68263"/>
            <a:ext cx="712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 smtClean="0">
                <a:solidFill>
                  <a:schemeClr val="bg1"/>
                </a:solidFill>
              </a:rPr>
              <a:t>Выбор оборудования и расчет оборудования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208584" y="415697"/>
            <a:ext cx="7345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 b="1" dirty="0" smtClean="0"/>
              <a:t>Рассчитанное и подобранное и частично поставленное основное оборудование</a:t>
            </a:r>
            <a:endParaRPr lang="en-US" sz="12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29676"/>
              </p:ext>
            </p:extLst>
          </p:nvPr>
        </p:nvGraphicFramePr>
        <p:xfrm>
          <a:off x="200472" y="692696"/>
          <a:ext cx="9584703" cy="5832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1080120"/>
                <a:gridCol w="3240360"/>
                <a:gridCol w="1440160"/>
                <a:gridCol w="3536031"/>
              </a:tblGrid>
              <a:tr h="27511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№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Вид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Наименование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Модель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Горизонтально – фрезерный  обрабатывающий центр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MATSUURA</a:t>
                      </a:r>
                    </a:p>
                    <a:p>
                      <a:r>
                        <a:rPr lang="ru-RU" sz="1200" dirty="0" smtClean="0"/>
                        <a:t>H. </a:t>
                      </a:r>
                      <a:r>
                        <a:rPr lang="ru-RU" sz="1200" dirty="0" err="1" smtClean="0"/>
                        <a:t>Plus</a:t>
                      </a:r>
                      <a:r>
                        <a:rPr lang="ru-RU" sz="1200" dirty="0" smtClean="0"/>
                        <a:t> – 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Всего</a:t>
                      </a:r>
                      <a:r>
                        <a:rPr lang="ru-RU" sz="1200" baseline="0" dirty="0" smtClean="0"/>
                        <a:t> по расчетам концепции - 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dirty="0" smtClean="0"/>
                        <a:t> ед.</a:t>
                      </a:r>
                    </a:p>
                    <a:p>
                      <a:r>
                        <a:rPr lang="ru-RU" sz="1200" dirty="0" smtClean="0"/>
                        <a:t>Поставлено</a:t>
                      </a:r>
                      <a:r>
                        <a:rPr lang="ru-RU" sz="1200" baseline="0" dirty="0" smtClean="0"/>
                        <a:t> при реализации 1-го этапа –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baseline="0" dirty="0" smtClean="0"/>
                        <a:t> ед.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5-ти координатный фрезерный обрабатывающий центр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MATSUURA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МАМ72-100Н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Всего</a:t>
                      </a:r>
                      <a:r>
                        <a:rPr lang="ru-RU" sz="1200" baseline="0" dirty="0" smtClean="0"/>
                        <a:t> по расчетам концепции - 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ru-RU" sz="1200" dirty="0" smtClean="0"/>
                        <a:t> ед.</a:t>
                      </a:r>
                    </a:p>
                    <a:p>
                      <a:r>
                        <a:rPr lang="ru-RU" sz="1200" dirty="0" smtClean="0"/>
                        <a:t>Поставлено</a:t>
                      </a:r>
                      <a:r>
                        <a:rPr lang="ru-RU" sz="1200" baseline="0" dirty="0" smtClean="0"/>
                        <a:t> при реализации 1-го этапа –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baseline="0" dirty="0" smtClean="0"/>
                        <a:t> ед.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Вертикальный обрабатывающий центр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MATSUURA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RA-4G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Всего</a:t>
                      </a:r>
                      <a:r>
                        <a:rPr lang="ru-RU" sz="1200" baseline="0" dirty="0" smtClean="0"/>
                        <a:t> по расчетам концепции - 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ru-RU" sz="1200" dirty="0" smtClean="0"/>
                        <a:t> ед.</a:t>
                      </a:r>
                    </a:p>
                    <a:p>
                      <a:r>
                        <a:rPr lang="ru-RU" sz="1200" dirty="0" smtClean="0"/>
                        <a:t>Поставлено</a:t>
                      </a:r>
                      <a:r>
                        <a:rPr lang="ru-RU" sz="1200" baseline="0" dirty="0" smtClean="0"/>
                        <a:t> при реализации 1-го этапа –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ru-RU" sz="1200" baseline="0" dirty="0" smtClean="0"/>
                        <a:t> ед.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гидроабразивной резки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Flow Mach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Всего</a:t>
                      </a:r>
                      <a:r>
                        <a:rPr lang="ru-RU" sz="1200" baseline="0" dirty="0" smtClean="0"/>
                        <a:t> по расчетам концепции - 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dirty="0" smtClean="0"/>
                        <a:t> ед.</a:t>
                      </a:r>
                    </a:p>
                    <a:p>
                      <a:r>
                        <a:rPr lang="ru-RU" sz="1200" dirty="0" smtClean="0"/>
                        <a:t>Поставлено</a:t>
                      </a:r>
                      <a:r>
                        <a:rPr lang="ru-RU" sz="1200" baseline="0" dirty="0" smtClean="0"/>
                        <a:t> при реализации 1-го этапа –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baseline="0" dirty="0" smtClean="0"/>
                        <a:t> ед.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Плоскошлифовальный станок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ед.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ОКАМОТО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АСС-2860ЕХ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Всего</a:t>
                      </a:r>
                      <a:r>
                        <a:rPr lang="ru-RU" sz="1200" baseline="0" dirty="0" smtClean="0"/>
                        <a:t> по расчетам концепции - 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dirty="0" smtClean="0"/>
                        <a:t> ед.</a:t>
                      </a:r>
                    </a:p>
                    <a:p>
                      <a:r>
                        <a:rPr lang="ru-RU" sz="1200" dirty="0" smtClean="0"/>
                        <a:t>Поставлено</a:t>
                      </a:r>
                      <a:r>
                        <a:rPr lang="ru-RU" sz="1200" baseline="0" dirty="0" smtClean="0"/>
                        <a:t> при реализации 1-го этапа –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baseline="0" dirty="0" smtClean="0"/>
                        <a:t> ед.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Многоуровневая система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MLS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Fastems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Всего</a:t>
                      </a:r>
                      <a:r>
                        <a:rPr lang="ru-RU" sz="1200" baseline="0" dirty="0" smtClean="0"/>
                        <a:t> по расчетам концепции - 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ru-RU" sz="1200" dirty="0" smtClean="0"/>
                        <a:t> ед.</a:t>
                      </a:r>
                    </a:p>
                    <a:p>
                      <a:r>
                        <a:rPr lang="ru-RU" sz="1200" dirty="0" smtClean="0"/>
                        <a:t>Поставлено</a:t>
                      </a:r>
                      <a:r>
                        <a:rPr lang="ru-RU" sz="1200" baseline="0" dirty="0" smtClean="0"/>
                        <a:t> при реализации 1-го этапа –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sz="1200" baseline="0" dirty="0" smtClean="0"/>
                        <a:t> ед.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7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Контрольно-измерительная машина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Nikon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LK v20.15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Всего</a:t>
                      </a:r>
                      <a:r>
                        <a:rPr lang="ru-RU" sz="1200" baseline="0" dirty="0" smtClean="0"/>
                        <a:t> по расчетам концепции - 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dirty="0" smtClean="0"/>
                        <a:t> ед.</a:t>
                      </a:r>
                    </a:p>
                    <a:p>
                      <a:r>
                        <a:rPr lang="ru-RU" sz="1200" dirty="0" smtClean="0"/>
                        <a:t>Поставлено</a:t>
                      </a:r>
                      <a:r>
                        <a:rPr lang="ru-RU" sz="1200" baseline="0" dirty="0" smtClean="0"/>
                        <a:t> при реализации 1-го этапа –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sz="1200" baseline="0" dirty="0" smtClean="0"/>
                        <a:t> ед.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оптических измерений поверхностей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Breuckmann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stereoSCAN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Всего</a:t>
                      </a:r>
                      <a:r>
                        <a:rPr lang="ru-RU" sz="1200" baseline="0" dirty="0" smtClean="0"/>
                        <a:t> по расчетам концепции - </a:t>
                      </a:r>
                      <a:r>
                        <a:rPr lang="ru-RU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sz="1200" dirty="0" smtClean="0"/>
                        <a:t> ед.</a:t>
                      </a:r>
                    </a:p>
                    <a:p>
                      <a:r>
                        <a:rPr lang="ru-RU" sz="1200" dirty="0" smtClean="0"/>
                        <a:t>Поставлено</a:t>
                      </a:r>
                      <a:r>
                        <a:rPr lang="ru-RU" sz="1200" baseline="0" dirty="0" smtClean="0"/>
                        <a:t> при реализации 1-го этапа – </a:t>
                      </a:r>
                      <a:r>
                        <a:rPr lang="ru-RU" sz="1200" b="1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sz="1200" baseline="0" dirty="0" smtClean="0"/>
                        <a:t> ед.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" name="Рисунок 7" descr="HPLUS-6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3" y="1020390"/>
            <a:ext cx="792088" cy="60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D:\NADUSHKA\ПВ-13-02 УМПО Уфа\16MAM72-100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7" y="1695805"/>
            <a:ext cx="826321" cy="57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F:\Командировка\ПВ-13-02 УМПО Уфа\Каталоги УМПО для печати\RA-4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1"/>
          <a:stretch>
            <a:fillRect/>
          </a:stretch>
        </p:blipFill>
        <p:spPr bwMode="auto">
          <a:xfrm>
            <a:off x="604204" y="2420888"/>
            <a:ext cx="854267" cy="57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Рисунок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5" t="1302" r="22641"/>
          <a:stretch>
            <a:fillRect/>
          </a:stretch>
        </p:blipFill>
        <p:spPr bwMode="auto">
          <a:xfrm>
            <a:off x="613120" y="3068960"/>
            <a:ext cx="83643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Рисунок 7" descr="http://www.okamoto-euro.ru/models/ACC-84-EX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0" y="3776640"/>
            <a:ext cx="827955" cy="62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15" y="5158961"/>
            <a:ext cx="668245" cy="62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 descr="http://www.yahx.eu/es-tec/images/scan-industry-stereoscan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r="7980"/>
          <a:stretch/>
        </p:blipFill>
        <p:spPr bwMode="auto">
          <a:xfrm>
            <a:off x="488504" y="5877272"/>
            <a:ext cx="1085666" cy="576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Temp\Рисунок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1" y="4509120"/>
            <a:ext cx="971972" cy="56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215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C2E825-C651-456D-A664-0621C6EF561C}" type="slidenum">
              <a:rPr lang="ru-RU" smtClean="0">
                <a:solidFill>
                  <a:srgbClr val="2A5CAC"/>
                </a:solidFill>
              </a:rPr>
              <a:pPr eaLnBrk="1" hangingPunct="1"/>
              <a:t>5</a:t>
            </a:fld>
            <a:endParaRPr lang="ru-RU" smtClean="0">
              <a:solidFill>
                <a:srgbClr val="2A5CAC"/>
              </a:solidFill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1676400" y="68263"/>
            <a:ext cx="7281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chemeClr val="bg1"/>
                </a:solidFill>
                <a:latin typeface="Arial Cyr" pitchFamily="34" charset="0"/>
              </a:rPr>
              <a:t>Выводы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1115" y="619106"/>
            <a:ext cx="9850437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1400" b="0" dirty="0">
                <a:cs typeface="+mn-cs"/>
              </a:rPr>
              <a:t>По результатам выполненных в данном Проекте </a:t>
            </a:r>
            <a:r>
              <a:rPr lang="ru-RU" sz="1400" b="0" dirty="0" smtClean="0">
                <a:cs typeface="+mn-cs"/>
              </a:rPr>
              <a:t>концепции работ и </a:t>
            </a:r>
            <a:r>
              <a:rPr lang="ru-RU" sz="1400" dirty="0" smtClean="0">
                <a:solidFill>
                  <a:srgbClr val="FF0000"/>
                </a:solidFill>
                <a:cs typeface="+mn-cs"/>
              </a:rPr>
              <a:t>подтвержденных реализацией</a:t>
            </a:r>
            <a:r>
              <a:rPr lang="ru-RU" sz="1400" b="0" dirty="0" smtClean="0">
                <a:cs typeface="+mn-cs"/>
              </a:rPr>
              <a:t> первого этапа </a:t>
            </a:r>
            <a:r>
              <a:rPr lang="ru-RU" sz="1400" b="0" dirty="0">
                <a:cs typeface="+mn-cs"/>
              </a:rPr>
              <a:t>можно сделать вывод, что применение новых технологий, базирующихся на высокопроизводительных обрабатывающих центрах и современном инструменте, позволяет достичь поставленной цели Проекта:</a:t>
            </a:r>
          </a:p>
          <a:p>
            <a:pPr>
              <a:lnSpc>
                <a:spcPct val="150000"/>
              </a:lnSpc>
              <a:defRPr/>
            </a:pPr>
            <a:r>
              <a:rPr lang="ru-RU" sz="1400" dirty="0" smtClean="0">
                <a:cs typeface="+mn-cs"/>
              </a:rPr>
              <a:t>1</a:t>
            </a:r>
            <a:r>
              <a:rPr lang="ru-RU" sz="1400" dirty="0">
                <a:cs typeface="+mn-cs"/>
              </a:rPr>
              <a:t>. Повышение качества изделий за счет: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sz="1400" b="0" dirty="0">
                <a:cs typeface="+mn-cs"/>
              </a:rPr>
              <a:t>высокого постоянства выполняемых на предлагаемом оборудовании размеров, формы и технологических требований чертежа, что сокращает затраты на проведение контрольных операций;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ru-RU" sz="1400" b="0" dirty="0">
                <a:cs typeface="+mn-cs"/>
              </a:rPr>
              <a:t>высокой стабильности изготовленных на этом оборудовании деталей, что сокращает затраты на сборочных операциях и повышает эксплуатационные свойства изделия.</a:t>
            </a:r>
          </a:p>
          <a:p>
            <a:pPr>
              <a:lnSpc>
                <a:spcPct val="150000"/>
              </a:lnSpc>
              <a:defRPr/>
            </a:pPr>
            <a:r>
              <a:rPr lang="ru-RU" sz="1400" dirty="0">
                <a:cs typeface="+mn-cs"/>
              </a:rPr>
              <a:t>2. Сокращение циклов производства за </a:t>
            </a:r>
            <a:r>
              <a:rPr lang="ru-RU" sz="1400" dirty="0" smtClean="0">
                <a:cs typeface="+mn-cs"/>
              </a:rPr>
              <a:t>счет*:</a:t>
            </a:r>
            <a:endParaRPr lang="ru-RU" sz="1400" dirty="0"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ru-RU" sz="1400" b="0" dirty="0">
                <a:cs typeface="+mn-cs"/>
              </a:rPr>
              <a:t>сокращения времени механической обработки деталей в рамках годовой </a:t>
            </a:r>
            <a:r>
              <a:rPr lang="ru-RU" sz="1400" b="0" dirty="0" smtClean="0">
                <a:cs typeface="+mn-cs"/>
              </a:rPr>
              <a:t>программы, </a:t>
            </a:r>
            <a:r>
              <a:rPr lang="ru-RU" sz="1400" b="0" dirty="0">
                <a:cs typeface="+mn-cs"/>
              </a:rPr>
              <a:t>что обеспечивает в среднем рост производительности по механической обработке в </a:t>
            </a:r>
            <a:r>
              <a:rPr lang="ru-RU" sz="1400" dirty="0">
                <a:solidFill>
                  <a:srgbClr val="FF0000"/>
                </a:solidFill>
                <a:cs typeface="+mn-cs"/>
              </a:rPr>
              <a:t>8,4</a:t>
            </a:r>
            <a:r>
              <a:rPr lang="ru-RU" sz="1400" b="0" dirty="0">
                <a:cs typeface="+mn-cs"/>
              </a:rPr>
              <a:t> раза;</a:t>
            </a:r>
          </a:p>
          <a:p>
            <a:pPr>
              <a:lnSpc>
                <a:spcPct val="150000"/>
              </a:lnSpc>
              <a:defRPr/>
            </a:pPr>
            <a:r>
              <a:rPr lang="ru-RU" sz="1400" dirty="0">
                <a:cs typeface="+mn-cs"/>
              </a:rPr>
              <a:t>3. Сокращение затрат на </a:t>
            </a:r>
            <a:r>
              <a:rPr lang="ru-RU" sz="1400" dirty="0" smtClean="0">
                <a:cs typeface="+mn-cs"/>
              </a:rPr>
              <a:t>производство*:</a:t>
            </a:r>
            <a:endParaRPr lang="ru-RU" sz="1400" dirty="0"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ru-RU" sz="1400" b="0" dirty="0">
                <a:cs typeface="+mn-cs"/>
              </a:rPr>
              <a:t>экономия по заработной плате основных </a:t>
            </a:r>
            <a:r>
              <a:rPr lang="ru-RU" sz="1400" b="0" dirty="0" smtClean="0">
                <a:cs typeface="+mn-cs"/>
              </a:rPr>
              <a:t>рабочих;</a:t>
            </a:r>
            <a:endParaRPr lang="ru-RU" sz="1400" b="0" dirty="0"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ru-RU" sz="1400" b="0" dirty="0">
                <a:cs typeface="+mn-cs"/>
              </a:rPr>
              <a:t>экономия по затратам на </a:t>
            </a:r>
            <a:r>
              <a:rPr lang="ru-RU" sz="1400" b="0" dirty="0" smtClean="0">
                <a:cs typeface="+mn-cs"/>
              </a:rPr>
              <a:t>электроэнергию;</a:t>
            </a:r>
            <a:endParaRPr lang="ru-RU" sz="1400" b="0" dirty="0"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ru-RU" sz="1400" b="0" dirty="0">
                <a:cs typeface="+mn-cs"/>
              </a:rPr>
              <a:t>общая экономия за счет совершенствования технологии изготовления </a:t>
            </a:r>
            <a:r>
              <a:rPr lang="ru-RU" sz="1400" b="0" dirty="0" smtClean="0">
                <a:cs typeface="+mn-cs"/>
              </a:rPr>
              <a:t>деталей.</a:t>
            </a:r>
            <a:r>
              <a:rPr lang="ru-RU" sz="1400" b="0" dirty="0">
                <a:cs typeface="+mn-cs"/>
              </a:rPr>
              <a:t> </a:t>
            </a:r>
          </a:p>
          <a:p>
            <a:pPr algn="ctr">
              <a:lnSpc>
                <a:spcPct val="150000"/>
              </a:lnSpc>
              <a:defRPr/>
            </a:pPr>
            <a:r>
              <a:rPr lang="ru-RU" sz="1400" dirty="0">
                <a:cs typeface="+mn-cs"/>
              </a:rPr>
              <a:t>Окупаемость капитальных затрат (через снижение технологической себестоимости изделий) </a:t>
            </a:r>
            <a:endParaRPr lang="ru-RU" sz="1400" dirty="0" smtClean="0"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ru-RU" sz="1400" dirty="0" smtClean="0">
                <a:cs typeface="+mn-cs"/>
              </a:rPr>
              <a:t>в </a:t>
            </a:r>
            <a:r>
              <a:rPr lang="ru-RU" sz="1400" dirty="0">
                <a:cs typeface="+mn-cs"/>
              </a:rPr>
              <a:t>течение </a:t>
            </a:r>
            <a:r>
              <a:rPr lang="ru-RU" sz="1400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cs typeface="+mn-cs"/>
              </a:rPr>
              <a:t>3,7</a:t>
            </a:r>
            <a:r>
              <a:rPr lang="ru-RU" sz="1400" dirty="0" smtClean="0">
                <a:cs typeface="+mn-cs"/>
              </a:rPr>
              <a:t> </a:t>
            </a:r>
            <a:r>
              <a:rPr lang="ru-RU" sz="1400" dirty="0">
                <a:cs typeface="+mn-cs"/>
              </a:rPr>
              <a:t>года.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464" y="6309320"/>
            <a:ext cx="6168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 smtClean="0"/>
              <a:t>* Примечание: по соглашению с Заказчиком некоторые количественные значения скрыты</a:t>
            </a:r>
            <a:endParaRPr lang="ru-RU" sz="1000" i="1" dirty="0"/>
          </a:p>
        </p:txBody>
      </p:sp>
    </p:spTree>
    <p:extLst>
      <p:ext uri="{BB962C8B-B14F-4D97-AF65-F5344CB8AC3E}">
        <p14:creationId xmlns:p14="http://schemas.microsoft.com/office/powerpoint/2010/main" val="2245898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Специальное оформление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1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Специальное оформление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72463</TotalTime>
  <Words>495</Words>
  <Application>Microsoft Office PowerPoint</Application>
  <PresentationFormat>Лист A4 (210x297 мм)</PresentationFormat>
  <Paragraphs>93</Paragraphs>
  <Slides>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2_Специальное оформление</vt:lpstr>
      <vt:lpstr>1_Оформление по умолчанию</vt:lpstr>
      <vt:lpstr>3_Специальное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Manukovskaya</dc:creator>
  <cp:lastModifiedBy>Evgeniya Putintseva</cp:lastModifiedBy>
  <cp:revision>3420</cp:revision>
  <cp:lastPrinted>2013-11-22T11:08:18Z</cp:lastPrinted>
  <dcterms:created xsi:type="dcterms:W3CDTF">2004-04-29T13:32:28Z</dcterms:created>
  <dcterms:modified xsi:type="dcterms:W3CDTF">2018-06-13T10:29:10Z</dcterms:modified>
</cp:coreProperties>
</file>