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2" r:id="rId2"/>
    <p:sldMasterId id="2147486315" r:id="rId3"/>
    <p:sldMasterId id="2147491451" r:id="rId4"/>
  </p:sldMasterIdLst>
  <p:notesMasterIdLst>
    <p:notesMasterId r:id="rId13"/>
  </p:notesMasterIdLst>
  <p:sldIdLst>
    <p:sldId id="2379" r:id="rId5"/>
    <p:sldId id="2381" r:id="rId6"/>
    <p:sldId id="2580" r:id="rId7"/>
    <p:sldId id="2577" r:id="rId8"/>
    <p:sldId id="2426" r:id="rId9"/>
    <p:sldId id="2440" r:id="rId10"/>
    <p:sldId id="2601" r:id="rId11"/>
    <p:sldId id="2589" r:id="rId12"/>
  </p:sldIdLst>
  <p:sldSz cx="9906000" cy="6858000" type="A4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1797">
          <p15:clr>
            <a:srgbClr val="A4A3A4"/>
          </p15:clr>
        </p15:guide>
        <p15:guide id="4" pos="62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ндрей Кочетков" initials="AK" lastIdx="1" clrIdx="0"/>
  <p:cmAuthor id="1" name="Nikolay Tveritinov" initials="NT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EDDDA"/>
    <a:srgbClr val="FFCC99"/>
    <a:srgbClr val="FF9966"/>
    <a:srgbClr val="FDF0E3"/>
    <a:srgbClr val="CEDBEA"/>
    <a:srgbClr val="F1F7A7"/>
    <a:srgbClr val="3EF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1" autoAdjust="0"/>
    <p:restoredTop sz="98447" autoAdjust="0"/>
  </p:normalViewPr>
  <p:slideViewPr>
    <p:cSldViewPr>
      <p:cViewPr varScale="1">
        <p:scale>
          <a:sx n="105" d="100"/>
          <a:sy n="105" d="100"/>
        </p:scale>
        <p:origin x="-114" y="-96"/>
      </p:cViewPr>
      <p:guideLst>
        <p:guide orient="horz"/>
        <p:guide orient="horz" pos="799"/>
        <p:guide orient="horz" pos="1797"/>
        <p:guide pos="6239"/>
      </p:guideLst>
    </p:cSldViewPr>
  </p:slideViewPr>
  <p:outlineViewPr>
    <p:cViewPr>
      <p:scale>
        <a:sx n="33" d="100"/>
        <a:sy n="33" d="100"/>
      </p:scale>
      <p:origin x="0" y="10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Лист1!$B$79:$B$82</c:f>
              <c:strCache>
                <c:ptCount val="4"/>
                <c:pt idx="0">
                  <c:v>Снижение трудоемкости механической обработки</c:v>
                </c:pt>
                <c:pt idx="1">
                  <c:v>Снижение доли ручного труда</c:v>
                </c:pt>
                <c:pt idx="2">
                  <c:v>Организация центра компетенции литейного производства</c:v>
                </c:pt>
                <c:pt idx="3">
                  <c:v>Оптимизация логистических и производственных процессов</c:v>
                </c:pt>
              </c:strCache>
            </c:strRef>
          </c:cat>
          <c:val>
            <c:numRef>
              <c:f>Лист1!$C$79:$C$82</c:f>
              <c:numCache>
                <c:formatCode>#,##0</c:formatCode>
                <c:ptCount val="4"/>
                <c:pt idx="0">
                  <c:v>363134</c:v>
                </c:pt>
                <c:pt idx="1">
                  <c:v>66869</c:v>
                </c:pt>
                <c:pt idx="2">
                  <c:v>177765</c:v>
                </c:pt>
                <c:pt idx="3">
                  <c:v>38381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t" anchorCtr="0" compatLnSpc="1">
            <a:prstTxWarp prst="textNoShape">
              <a:avLst/>
            </a:prstTxWarp>
          </a:bodyPr>
          <a:lstStyle>
            <a:lvl1pPr defTabSz="930092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t" anchorCtr="0" compatLnSpc="1">
            <a:prstTxWarp prst="textNoShape">
              <a:avLst/>
            </a:prstTxWarp>
          </a:bodyPr>
          <a:lstStyle>
            <a:lvl1pPr algn="r" defTabSz="930092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21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2950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40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b" anchorCtr="0" compatLnSpc="1">
            <a:prstTxWarp prst="textNoShape">
              <a:avLst/>
            </a:prstTxWarp>
          </a:bodyPr>
          <a:lstStyle>
            <a:lvl1pPr defTabSz="930092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b" anchorCtr="0" compatLnSpc="1">
            <a:prstTxWarp prst="textNoShape">
              <a:avLst/>
            </a:prstTxWarp>
          </a:bodyPr>
          <a:lstStyle>
            <a:lvl1pPr algn="r" defTabSz="930092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E5E678C-F445-4BE2-8AC1-C1FB12FB2F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563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797D9ED-37B3-4149-ACE4-18C29B84BF3C}" type="slidenum">
              <a:rPr lang="ru-RU" sz="1200" smtClean="0">
                <a:solidFill>
                  <a:prstClr val="black"/>
                </a:solidFill>
              </a:rPr>
              <a:pPr eaLnBrk="1" hangingPunct="1">
                <a:defRPr/>
              </a:pPr>
              <a:t>1</a:t>
            </a:fld>
            <a:endParaRPr lang="ru-RU" sz="1200" dirty="0" smtClean="0">
              <a:solidFill>
                <a:prstClr val="black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1241425"/>
            <a:ext cx="4835525" cy="3349625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3772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53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75B5-7914-446E-97B9-AAAA7D5312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99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64448-5A89-44A4-8BF9-D4A415BED6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6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8" y="27466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128E9-F423-4148-8758-D01385AFC7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8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66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A50DF-28B1-4EA1-A1C3-244EEF9D8B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9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53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B6D9295F-AB34-4963-A6B3-AA7075071A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5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9B44F2C9-4FE9-4189-8831-AF9FB4E56A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7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28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89FE87EB-070F-4680-8CCB-67D36B4223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19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728FCBBC-FC3D-494B-8FD0-FA087E7064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9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91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391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8FF622B9-1FEA-4C82-965A-AAAC8D82AC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06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3B39FB53-7D5E-4330-8A6E-7F37D8D097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842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895A9B3A-D837-41C8-A4FF-E37A4B9445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18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994B5-6738-4AA8-A9D4-3D99B34A2E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13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3499" y="27307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A1842A8F-33AC-436E-9E5E-CB4633401E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403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FD03C472-A6C6-4F09-999F-E7311D474A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959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C3F21EA9-8E48-4084-B451-24BE188E8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15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6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8" y="27466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B36C9D4D-FDB4-4FCA-8CF9-5A4E869FBD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7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53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F05B3-BFD2-4988-8D32-ECD5CFBB07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28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FB1EF-E472-45AC-A38C-14A66B02DD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88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28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BE9E5-61B2-4276-933D-7EC21498AC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62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0A37-590A-486D-9DA9-8343B0DA2E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5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91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91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271AF-4637-4401-95A5-82BA751D81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52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110D5-D372-4AF4-AAB3-BCABE47589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92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28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6A8B-1969-453D-A7E8-B1618D10FB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9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1C17B-CEB8-4B7B-B855-53EB1A5EEC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93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7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55BD6-BA82-4B7E-862F-BE0B726FB4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660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06655-B144-410B-B44E-A411D4A31F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7067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29CF6-C1AC-4D86-9AC3-270F490F5A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13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6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8" y="27466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DC807-8F43-4D5A-A50C-67F0D4D26E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31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66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86B1E-EE96-4DA3-B36C-62A2D7204A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688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53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578E2-56F5-4061-89EF-D996D346FE4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7554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31B1A-E711-41EC-9E30-C8C277ACFEF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5593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28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7EBC6-A4DF-4D85-9B0E-BA85478F0F8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3287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FF05A-5896-44EF-A3CF-0D6A671A6F9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ED2F2-C151-4226-B903-B355B81D5B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349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91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91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12FF-8CD4-4940-B34D-E6E66FF000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3304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FDA99-9C2C-492F-8226-1BBDF719440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2566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4D8A7-D533-4401-AC0F-9600533826C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798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7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F4CC8-EA1C-4E7C-A55B-59CC945922F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65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B08E8-E715-4CE1-BB44-D7D00DDEBC8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4206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53353-AA46-4A7B-A00E-69DF1E0DD8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6906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6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8" y="27466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2D052-4F09-4244-95A8-863E747712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6318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95303" y="1600200"/>
            <a:ext cx="4381501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199" y="1600200"/>
            <a:ext cx="4381501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95303" y="3938616"/>
            <a:ext cx="4381501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29199" y="3938616"/>
            <a:ext cx="4381501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A9D-120E-4C5D-AA85-4B431E7C147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87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66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7A83E-BF32-4F20-9961-C752A984C11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14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91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91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1B088-4D6B-4182-BB12-9F49567062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6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F7188-515C-4BF4-866A-7BEC0DA9B9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7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656B6-5C6A-476D-B9B2-E12E7705E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47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7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72F85-FB76-4C0D-AD99-5A0B4D2EF6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93C6E-41A2-445E-978B-878156FF75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0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подклад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" descr="ГОЛОВА  и ПИРАМИДА"/>
          <p:cNvPicPr>
            <a:picLocks noChangeAspect="1" noChangeArrowheads="1"/>
          </p:cNvPicPr>
          <p:nvPr/>
        </p:nvPicPr>
        <p:blipFill>
          <a:blip r:embed="rId15">
            <a:lum bright="30000" contras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ABD440E-D313-4BE1-828F-01C2E2BDC2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936" r:id="rId1"/>
    <p:sldLayoutId id="2147492937" r:id="rId2"/>
    <p:sldLayoutId id="2147492938" r:id="rId3"/>
    <p:sldLayoutId id="2147492939" r:id="rId4"/>
    <p:sldLayoutId id="2147492940" r:id="rId5"/>
    <p:sldLayoutId id="2147492941" r:id="rId6"/>
    <p:sldLayoutId id="2147492942" r:id="rId7"/>
    <p:sldLayoutId id="2147492943" r:id="rId8"/>
    <p:sldLayoutId id="2147492944" r:id="rId9"/>
    <p:sldLayoutId id="2147492945" r:id="rId10"/>
    <p:sldLayoutId id="2147492946" r:id="rId11"/>
    <p:sldLayoutId id="214749294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Рисунок2 (копия)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4413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 descr="ГОЛОВА  и ПИРАМИДА"/>
          <p:cNvPicPr>
            <a:picLocks noChangeAspect="1" noChangeArrowheads="1"/>
          </p:cNvPicPr>
          <p:nvPr/>
        </p:nvPicPr>
        <p:blipFill>
          <a:blip r:embed="rId14"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5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FFFFFF"/>
                </a:solidFill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EB89C45-0C49-424B-A31B-572676D721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3077" name="Picture 4" descr="Солвер прозр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" y="236538"/>
            <a:ext cx="161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692150"/>
            <a:ext cx="9906000" cy="21590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35942" dir="2702029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ru-RU" altLang="ru-RU" sz="800" b="1" smtClean="0">
              <a:solidFill>
                <a:srgbClr val="000000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973" r:id="rId1"/>
    <p:sldLayoutId id="2147492974" r:id="rId2"/>
    <p:sldLayoutId id="2147492975" r:id="rId3"/>
    <p:sldLayoutId id="2147492976" r:id="rId4"/>
    <p:sldLayoutId id="2147492977" r:id="rId5"/>
    <p:sldLayoutId id="2147492978" r:id="rId6"/>
    <p:sldLayoutId id="2147492979" r:id="rId7"/>
    <p:sldLayoutId id="2147492980" r:id="rId8"/>
    <p:sldLayoutId id="2147492981" r:id="rId9"/>
    <p:sldLayoutId id="2147492982" r:id="rId10"/>
    <p:sldLayoutId id="21474929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подклад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" descr="ГОЛОВА  и ПИРАМИДА"/>
          <p:cNvPicPr>
            <a:picLocks noChangeAspect="1" noChangeArrowheads="1"/>
          </p:cNvPicPr>
          <p:nvPr/>
        </p:nvPicPr>
        <p:blipFill>
          <a:blip r:embed="rId15">
            <a:lum bright="30000" contras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FFFFFF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C00848C-6E08-445D-9826-2F971F52D5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948" r:id="rId1"/>
    <p:sldLayoutId id="2147492949" r:id="rId2"/>
    <p:sldLayoutId id="2147492950" r:id="rId3"/>
    <p:sldLayoutId id="2147492951" r:id="rId4"/>
    <p:sldLayoutId id="2147492952" r:id="rId5"/>
    <p:sldLayoutId id="2147492953" r:id="rId6"/>
    <p:sldLayoutId id="2147492954" r:id="rId7"/>
    <p:sldLayoutId id="2147492955" r:id="rId8"/>
    <p:sldLayoutId id="2147492956" r:id="rId9"/>
    <p:sldLayoutId id="2147492957" r:id="rId10"/>
    <p:sldLayoutId id="2147492958" r:id="rId11"/>
    <p:sldLayoutId id="21474929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5400000">
            <a:off x="4811712" y="1747838"/>
            <a:ext cx="207963" cy="9907588"/>
          </a:xfrm>
          <a:prstGeom prst="rect">
            <a:avLst/>
          </a:prstGeom>
          <a:solidFill>
            <a:srgbClr val="D3EAFD">
              <a:alpha val="59999"/>
            </a:srgbClr>
          </a:solidFill>
          <a:ln>
            <a:noFill/>
          </a:ln>
          <a:effectLst>
            <a:outerShdw dist="63500" dir="3187806" algn="ctr" rotWithShape="0">
              <a:srgbClr val="274C9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ru-RU" altLang="ru-RU" b="1" dirty="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5">
            <a:lum bright="-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37700" y="6386513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2A5CAC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3ED1201-D52F-4CD1-8805-F613C9F24A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960" r:id="rId1"/>
    <p:sldLayoutId id="2147492961" r:id="rId2"/>
    <p:sldLayoutId id="2147492962" r:id="rId3"/>
    <p:sldLayoutId id="2147492963" r:id="rId4"/>
    <p:sldLayoutId id="2147492964" r:id="rId5"/>
    <p:sldLayoutId id="2147492965" r:id="rId6"/>
    <p:sldLayoutId id="2147492966" r:id="rId7"/>
    <p:sldLayoutId id="2147492967" r:id="rId8"/>
    <p:sldLayoutId id="2147492968" r:id="rId9"/>
    <p:sldLayoutId id="2147492969" r:id="rId10"/>
    <p:sldLayoutId id="2147492970" r:id="rId11"/>
    <p:sldLayoutId id="2147492971" r:id="rId12"/>
    <p:sldLayoutId id="21474929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" descr="D:\- WORKing -\ГРАФИКА\Baskground\Fon\Kollazh !\2010\1-слайд-копи-2010-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776288" y="1628775"/>
            <a:ext cx="8640762" cy="34163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altLang="ru-RU" sz="3600" dirty="0">
                <a:solidFill>
                  <a:srgbClr val="FFFFFF"/>
                </a:solidFill>
              </a:rPr>
              <a:t>Разработка концептуальной конфигурации опытного производства двигателей на базе </a:t>
            </a:r>
          </a:p>
          <a:p>
            <a:pPr algn="ctr">
              <a:lnSpc>
                <a:spcPct val="150000"/>
              </a:lnSpc>
            </a:pPr>
            <a:r>
              <a:rPr lang="ru-RU" altLang="ru-RU" sz="3600" dirty="0">
                <a:solidFill>
                  <a:srgbClr val="FFFFFF"/>
                </a:solidFill>
              </a:rPr>
              <a:t>АО «НПО Энергомаш»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2564" y="1846565"/>
            <a:ext cx="1224136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2.2.1</a:t>
            </a:r>
          </a:p>
        </p:txBody>
      </p:sp>
      <p:pic>
        <p:nvPicPr>
          <p:cNvPr id="5" name="Picture 14" descr="Солвер проз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1763"/>
            <a:ext cx="1920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4300980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E5E481B-C04F-46E8-A9F9-7527B4CFF56B}" type="slidenum">
              <a:rPr lang="ru-RU" smtClean="0">
                <a:solidFill>
                  <a:srgbClr val="2A5CAC"/>
                </a:solidFill>
              </a:rPr>
              <a:pPr eaLnBrk="1" hangingPunct="1">
                <a:defRPr/>
              </a:pPr>
              <a:t>2</a:t>
            </a:fld>
            <a:endParaRPr lang="ru-RU" dirty="0" smtClean="0">
              <a:solidFill>
                <a:srgbClr val="2A5CAC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588" y="476250"/>
            <a:ext cx="1857375" cy="612140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58838" y="1087438"/>
            <a:ext cx="8891587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61950" algn="just">
              <a:lnSpc>
                <a:spcPct val="150000"/>
              </a:lnSpc>
            </a:pPr>
            <a:r>
              <a:rPr lang="ru-RU" altLang="ru-RU" sz="1400" b="1">
                <a:solidFill>
                  <a:srgbClr val="FF0000"/>
                </a:solidFill>
              </a:rPr>
              <a:t>Целью Проекта </a:t>
            </a:r>
            <a:r>
              <a:rPr lang="ru-RU" altLang="ru-RU" sz="1400">
                <a:solidFill>
                  <a:srgbClr val="000000"/>
                </a:solidFill>
              </a:rPr>
              <a:t>является</a:t>
            </a:r>
            <a:r>
              <a:rPr lang="ru-RU" altLang="ru-RU" sz="1400" b="1">
                <a:solidFill>
                  <a:srgbClr val="FF0000"/>
                </a:solidFill>
              </a:rPr>
              <a:t> </a:t>
            </a:r>
            <a:r>
              <a:rPr lang="ru-RU" altLang="ru-RU" sz="1400">
                <a:solidFill>
                  <a:srgbClr val="000000"/>
                </a:solidFill>
              </a:rPr>
              <a:t>разработка концептуальной конфигурации опытной производственной базы АО «НПО Энергомаш» в обеспечение возможности экспериментальной отработки и дальнейшего изготовления ЖРД нового поколения в соответствии с заданиями ФКП на период 2016-2025 гг., а также выполнения контрактных обязательств по поставкам товарных двигателей для внешних и внутренних потребителей».</a:t>
            </a:r>
          </a:p>
          <a:p>
            <a:pPr indent="361950" algn="just">
              <a:lnSpc>
                <a:spcPct val="150000"/>
              </a:lnSpc>
            </a:pPr>
            <a:r>
              <a:rPr lang="ru-RU" altLang="ru-RU" sz="1600" b="1">
                <a:solidFill>
                  <a:srgbClr val="FF0000"/>
                </a:solidFill>
              </a:rPr>
              <a:t> </a:t>
            </a:r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19461" name="Rectangle 1029"/>
          <p:cNvSpPr>
            <a:spLocks noChangeArrowheads="1"/>
          </p:cNvSpPr>
          <p:nvPr/>
        </p:nvSpPr>
        <p:spPr bwMode="auto">
          <a:xfrm>
            <a:off x="1754188" y="96838"/>
            <a:ext cx="6799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>
                <a:solidFill>
                  <a:srgbClr val="FFFFFF"/>
                </a:solidFill>
              </a:rPr>
              <a:t>Цели и задачи проекта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58838" y="3419475"/>
            <a:ext cx="8891587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61950" algn="just">
              <a:lnSpc>
                <a:spcPct val="150000"/>
              </a:lnSpc>
              <a:defRPr/>
            </a:pPr>
            <a:r>
              <a:rPr lang="ru-RU" sz="1400" b="1" dirty="0">
                <a:solidFill>
                  <a:srgbClr val="FF0000"/>
                </a:solidFill>
                <a:cs typeface="Arial" charset="0"/>
              </a:rPr>
              <a:t>Задачи Проекта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ru-RU" sz="1400" dirty="0">
                <a:solidFill>
                  <a:srgbClr val="000000"/>
                </a:solidFill>
                <a:latin typeface="Arial" charset="0"/>
                <a:cs typeface="Arial" charset="0"/>
              </a:rPr>
              <a:t>Аудит технологических переделов по действующей производственной программе АО «НПО Энергомаш». 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ru-RU" sz="1400" dirty="0">
                <a:solidFill>
                  <a:srgbClr val="000000"/>
                </a:solidFill>
                <a:latin typeface="Arial" charset="0"/>
                <a:cs typeface="Arial" charset="0"/>
              </a:rPr>
              <a:t>Сравнительный анализ концептуальной конфигурации опытного производства по вариантам.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ru-RU" sz="1400" dirty="0">
                <a:solidFill>
                  <a:srgbClr val="000000"/>
                </a:solidFill>
                <a:latin typeface="Arial" charset="0"/>
                <a:cs typeface="Arial" charset="0"/>
              </a:rPr>
              <a:t>Разработка предложений в концепцию преобразования производственной базы АО «НПО Энергомаш» в современное высокотехнологичное производство, ориентированное на выполнение перспективных НИОКР и планы дальнейшего изготовления ЖРД.</a:t>
            </a:r>
          </a:p>
        </p:txBody>
      </p:sp>
    </p:spTree>
    <p:extLst>
      <p:ext uri="{BB962C8B-B14F-4D97-AF65-F5344CB8AC3E}">
        <p14:creationId xmlns:p14="http://schemas.microsoft.com/office/powerpoint/2010/main" val="326414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472" y="548680"/>
            <a:ext cx="9131424" cy="5040560"/>
          </a:xfrm>
        </p:spPr>
        <p:txBody>
          <a:bodyPr/>
          <a:lstStyle/>
          <a:p>
            <a:pPr marL="0" indent="0">
              <a:buNone/>
            </a:pPr>
            <a:r>
              <a:rPr lang="ru-RU" sz="1600" b="1" dirty="0" smtClean="0"/>
              <a:t>1</a:t>
            </a:r>
            <a:r>
              <a:rPr lang="ru-RU" sz="1200" b="1" dirty="0" smtClean="0"/>
              <a:t>. Технологические решения</a:t>
            </a:r>
          </a:p>
          <a:p>
            <a:pPr lvl="1"/>
            <a:r>
              <a:rPr lang="ru-RU" sz="1200" dirty="0" smtClean="0"/>
              <a:t>Перевод номенклатуры с универсального оборудования на ЧПУ, концентрация операций;</a:t>
            </a:r>
          </a:p>
          <a:p>
            <a:pPr lvl="1"/>
            <a:r>
              <a:rPr lang="ru-RU" sz="1200" dirty="0" smtClean="0"/>
              <a:t>Замена ручных сварочных постов на автоматизированные;</a:t>
            </a:r>
          </a:p>
          <a:p>
            <a:pPr lvl="1"/>
            <a:r>
              <a:rPr lang="ru-RU" sz="1200" dirty="0" smtClean="0"/>
              <a:t>Автоматизация ручной гибки трубопроводов за счет применения трубогибочного оборудования с ЧПУ, а также формирования цифровых моделей трубопроводов;</a:t>
            </a:r>
          </a:p>
          <a:p>
            <a:pPr lvl="1"/>
            <a:r>
              <a:rPr lang="ru-RU" sz="1200" dirty="0" smtClean="0"/>
              <a:t>Замена изношенного и морально устаревшего оборудования;</a:t>
            </a:r>
          </a:p>
          <a:p>
            <a:pPr lvl="1"/>
            <a:r>
              <a:rPr lang="ru-RU" sz="1200" dirty="0" smtClean="0"/>
              <a:t>Снижение переналадок оборудования за счет применения современных методов и гибкой технологической оснастки</a:t>
            </a:r>
            <a:r>
              <a:rPr lang="en-US" sz="1200" dirty="0" smtClean="0"/>
              <a:t>, </a:t>
            </a:r>
            <a:r>
              <a:rPr lang="ru-RU" sz="1200" dirty="0" smtClean="0"/>
              <a:t>и систем наладки инструмента вне станка;</a:t>
            </a:r>
          </a:p>
          <a:p>
            <a:pPr lvl="1"/>
            <a:endParaRPr lang="ru-RU" sz="1200" dirty="0" smtClean="0"/>
          </a:p>
          <a:p>
            <a:pPr marL="0" indent="0">
              <a:buNone/>
            </a:pPr>
            <a:r>
              <a:rPr lang="ru-RU" sz="1200" b="1" dirty="0" smtClean="0"/>
              <a:t>2. Организационные и производственно-логистические решения</a:t>
            </a:r>
          </a:p>
          <a:p>
            <a:pPr lvl="1"/>
            <a:r>
              <a:rPr lang="ru-RU" sz="1200" dirty="0" smtClean="0"/>
              <a:t>Внедрение информационных систем Технологической подготовки производства, а также планирования и учета;</a:t>
            </a:r>
          </a:p>
          <a:p>
            <a:pPr lvl="1"/>
            <a:r>
              <a:rPr lang="ru-RU" sz="1200" dirty="0" smtClean="0"/>
              <a:t>Организация производства оптимальными партиями запуска;</a:t>
            </a:r>
          </a:p>
          <a:p>
            <a:pPr lvl="1"/>
            <a:r>
              <a:rPr lang="ru-RU" sz="1200" dirty="0" smtClean="0"/>
              <a:t>Оптимизация логистики и материальных потоков;</a:t>
            </a:r>
          </a:p>
          <a:p>
            <a:pPr lvl="1"/>
            <a:r>
              <a:rPr lang="ru-RU" sz="1200" dirty="0" smtClean="0"/>
              <a:t>Локализация заготовительно-складского комплекса;</a:t>
            </a:r>
          </a:p>
          <a:p>
            <a:pPr lvl="1"/>
            <a:r>
              <a:rPr lang="ru-RU" sz="1200" dirty="0" smtClean="0"/>
              <a:t>Компактизация производства</a:t>
            </a:r>
          </a:p>
          <a:p>
            <a:pPr marL="457200" lvl="1" indent="0">
              <a:buNone/>
            </a:pPr>
            <a:endParaRPr lang="ru-RU" sz="1200" dirty="0" smtClean="0"/>
          </a:p>
          <a:p>
            <a:pPr marL="0" indent="0">
              <a:buNone/>
            </a:pPr>
            <a:r>
              <a:rPr lang="ru-RU" sz="1200" b="1" dirty="0" smtClean="0"/>
              <a:t>3. Стратегические решения</a:t>
            </a:r>
          </a:p>
          <a:p>
            <a:pPr lvl="1"/>
            <a:r>
              <a:rPr lang="ru-RU" sz="1200" dirty="0" smtClean="0"/>
              <a:t>Организация центров компетенций и специализаций в рамках холдинга;</a:t>
            </a:r>
          </a:p>
          <a:p>
            <a:pPr lvl="1"/>
            <a:r>
              <a:rPr lang="ru-RU" sz="1200" dirty="0" smtClean="0"/>
              <a:t>Сокращение дублирующих производств;</a:t>
            </a:r>
          </a:p>
          <a:p>
            <a:pPr lvl="1"/>
            <a:endParaRPr lang="ru-RU" sz="1200" dirty="0" smtClean="0"/>
          </a:p>
          <a:p>
            <a:pPr marL="0" lvl="1" indent="0">
              <a:buNone/>
            </a:pPr>
            <a:r>
              <a:rPr lang="ru-RU" sz="1200" b="1" dirty="0"/>
              <a:t>4</a:t>
            </a:r>
            <a:r>
              <a:rPr lang="ru-RU" sz="1200" b="1" dirty="0" smtClean="0"/>
              <a:t>. Подходы и методы разработки проекта</a:t>
            </a:r>
          </a:p>
          <a:p>
            <a:pPr lvl="1"/>
            <a:r>
              <a:rPr lang="ru-RU" sz="1200" dirty="0" smtClean="0"/>
              <a:t>Анализ конструкторско-технологической документации, группировка и выделение деталей-представителей, технологический расчет;</a:t>
            </a:r>
            <a:endParaRPr lang="ru-RU" sz="1200" dirty="0"/>
          </a:p>
          <a:p>
            <a:pPr lvl="1"/>
            <a:r>
              <a:rPr lang="ru-RU" sz="1200" dirty="0" smtClean="0"/>
              <a:t>Концептуальный вариативный макроанализ;</a:t>
            </a:r>
          </a:p>
          <a:p>
            <a:pPr lvl="1"/>
            <a:r>
              <a:rPr lang="ru-RU" sz="1200" dirty="0" smtClean="0"/>
              <a:t>Моделирование технологических процессов;</a:t>
            </a:r>
          </a:p>
          <a:p>
            <a:pPr lvl="1"/>
            <a:r>
              <a:rPr lang="ru-RU" sz="1200" dirty="0" smtClean="0"/>
              <a:t>Моделирование производственно-логистических процессов;</a:t>
            </a:r>
          </a:p>
          <a:p>
            <a:pPr lvl="1"/>
            <a:r>
              <a:rPr lang="ru-RU" sz="1200" dirty="0" smtClean="0"/>
              <a:t>Финансово-экономическое моделирование.</a:t>
            </a:r>
          </a:p>
          <a:p>
            <a:pPr lvl="1"/>
            <a:endParaRPr lang="ru-RU" sz="1200" dirty="0"/>
          </a:p>
          <a:p>
            <a:pPr marL="0" lvl="1" indent="0">
              <a:buNone/>
            </a:pPr>
            <a:endParaRPr lang="ru-RU" sz="1200" dirty="0" smtClean="0"/>
          </a:p>
          <a:p>
            <a:pPr marL="457200" lvl="1" indent="0">
              <a:buNone/>
            </a:pP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31B1A-E711-41EC-9E30-C8C277ACFEFD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1754188" y="96838"/>
            <a:ext cx="6799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 smtClean="0">
                <a:solidFill>
                  <a:srgbClr val="FFFFFF"/>
                </a:solidFill>
              </a:rPr>
              <a:t>Концептуальные решения в основе проекта</a:t>
            </a:r>
            <a:endParaRPr lang="ru-RU" altLang="ru-RU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609A47-763A-412B-8CA8-2274DFD3FD1F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17411" name="Rectangle 1029"/>
          <p:cNvSpPr>
            <a:spLocks noChangeArrowheads="1"/>
          </p:cNvSpPr>
          <p:nvPr/>
        </p:nvSpPr>
        <p:spPr bwMode="auto">
          <a:xfrm>
            <a:off x="1640632" y="126315"/>
            <a:ext cx="6799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 smtClean="0">
                <a:solidFill>
                  <a:srgbClr val="FFFFFF"/>
                </a:solidFill>
              </a:rPr>
              <a:t>Снижение </a:t>
            </a:r>
            <a:r>
              <a:rPr lang="ru-RU" altLang="ru-RU" sz="1400" b="1" dirty="0">
                <a:solidFill>
                  <a:srgbClr val="FFFFFF"/>
                </a:solidFill>
              </a:rPr>
              <a:t>трудоемкости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0216" y="1124744"/>
            <a:ext cx="9263263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Концентрации</a:t>
            </a:r>
            <a:r>
              <a:rPr kumimoji="0" lang="ru-RU" sz="7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 операций на обрабатывающих центрах (около 40% трудоемкости мехобработки);</a:t>
            </a: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Перевода номенклатуры с универсального на ЧПУ оборудование (сокращение машинного времени мехобработки в 3-7 раз);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u-RU" sz="7200" dirty="0" smtClean="0">
                <a:solidFill>
                  <a:schemeClr val="tx1"/>
                </a:solidFill>
                <a:latin typeface="Calibri"/>
              </a:rPr>
              <a:t>Снижения подготовительно-заключительного времени за счет применения быстросменной оснастки, подготовки инструмента вне станка и т.д. (20-40%)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u-RU" sz="7200" dirty="0" smtClean="0">
                <a:solidFill>
                  <a:schemeClr val="tx1"/>
                </a:solidFill>
                <a:latin typeface="Calibri"/>
              </a:rPr>
              <a:t>Снижения доли ручного труда вследствии применения современного оборудования и технологий (20-40%);</a:t>
            </a:r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7200" dirty="0" smtClean="0">
                <a:solidFill>
                  <a:schemeClr val="tx1"/>
                </a:solidFill>
                <a:latin typeface="Calibri"/>
              </a:rPr>
              <a:t>Оптимальное планирование запуска производства деталей и узлов (около 5-10%);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Организации</a:t>
            </a:r>
            <a:r>
              <a:rPr kumimoji="0" lang="ru-RU" sz="7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 центров компетенций в рамках холдинга (около 10%).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272480" y="620688"/>
            <a:ext cx="5743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 b="1" dirty="0" smtClean="0">
                <a:solidFill>
                  <a:srgbClr val="333399"/>
                </a:solidFill>
              </a:rPr>
              <a:t>Снижение трудоемкости около 35% за счет:</a:t>
            </a:r>
            <a:endParaRPr lang="ru-RU" altLang="ru-RU" sz="2000" b="1" dirty="0">
              <a:solidFill>
                <a:srgbClr val="333399"/>
              </a:solidFill>
            </a:endParaRPr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62456"/>
              </p:ext>
            </p:extLst>
          </p:nvPr>
        </p:nvGraphicFramePr>
        <p:xfrm>
          <a:off x="2288704" y="36450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150" y="387350"/>
            <a:ext cx="8915400" cy="461963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1600" b="1" dirty="0">
                <a:solidFill>
                  <a:srgbClr val="C00000"/>
                </a:solidFill>
                <a:ea typeface="+mn-ea"/>
                <a:cs typeface="+mn-cs"/>
              </a:rPr>
              <a:t>Дорожная карта проекта </a:t>
            </a:r>
            <a:r>
              <a:rPr lang="ru-RU" sz="1600" b="1" dirty="0" smtClean="0">
                <a:solidFill>
                  <a:srgbClr val="C00000"/>
                </a:solidFill>
                <a:ea typeface="+mn-ea"/>
                <a:cs typeface="+mn-cs"/>
              </a:rPr>
              <a:t>организации опытного производства </a:t>
            </a:r>
            <a:r>
              <a:rPr lang="ru-RU" sz="1600" b="1" dirty="0" smtClean="0">
                <a:solidFill>
                  <a:srgbClr val="C00000"/>
                </a:solidFill>
                <a:ea typeface="+mn-ea"/>
                <a:cs typeface="+mn-cs"/>
              </a:rPr>
              <a:t>изделий</a:t>
            </a:r>
            <a:endParaRPr lang="ru-RU" sz="1600" b="1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sp>
        <p:nvSpPr>
          <p:cNvPr id="24579" name="Text Box 34"/>
          <p:cNvSpPr txBox="1">
            <a:spLocks noChangeArrowheads="1"/>
          </p:cNvSpPr>
          <p:nvPr/>
        </p:nvSpPr>
        <p:spPr bwMode="auto">
          <a:xfrm>
            <a:off x="374650" y="6151563"/>
            <a:ext cx="741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ru-RU" sz="1400" dirty="0">
                <a:solidFill>
                  <a:srgbClr val="000000"/>
                </a:solidFill>
                <a:latin typeface="Arial Narrow" pitchFamily="34" charset="0"/>
              </a:rPr>
              <a:t>0</a:t>
            </a:r>
            <a:endParaRPr lang="ru-RU" altLang="ru-RU" sz="14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24580" name="Group 141"/>
          <p:cNvGrpSpPr>
            <a:grpSpLocks/>
          </p:cNvGrpSpPr>
          <p:nvPr/>
        </p:nvGrpSpPr>
        <p:grpSpPr bwMode="auto">
          <a:xfrm>
            <a:off x="568325" y="952500"/>
            <a:ext cx="4679950" cy="5086350"/>
            <a:chOff x="962168" y="2724150"/>
            <a:chExt cx="7926416" cy="3903924"/>
          </a:xfrm>
        </p:grpSpPr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682751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 flipH="1" flipV="1">
              <a:off x="3121230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H="1" flipV="1">
              <a:off x="962168" y="2724150"/>
              <a:ext cx="269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66" name="Line 2"/>
            <p:cNvSpPr>
              <a:spLocks noChangeShapeType="1"/>
            </p:cNvSpPr>
            <p:nvPr/>
          </p:nvSpPr>
          <p:spPr bwMode="auto">
            <a:xfrm flipV="1">
              <a:off x="5282980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 flipH="1" flipV="1">
              <a:off x="6721457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H="1" flipV="1">
              <a:off x="8159935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 flipV="1">
              <a:off x="2411402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 flipH="1" flipV="1">
              <a:off x="7431285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 flipH="1" flipV="1">
              <a:off x="3849879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 flipV="1">
              <a:off x="4570462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73" name="Line 10"/>
            <p:cNvSpPr>
              <a:spLocks noChangeShapeType="1"/>
            </p:cNvSpPr>
            <p:nvPr/>
          </p:nvSpPr>
          <p:spPr bwMode="auto">
            <a:xfrm flipH="1" flipV="1">
              <a:off x="6008940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H="1" flipV="1">
              <a:off x="8888584" y="2724150"/>
              <a:ext cx="0" cy="3903924"/>
            </a:xfrm>
            <a:prstGeom prst="line">
              <a:avLst/>
            </a:prstGeom>
            <a:noFill/>
            <a:ln w="9525">
              <a:solidFill>
                <a:srgbClr val="C3D69B">
                  <a:lumMod val="75000"/>
                </a:srgbClr>
              </a:solidFill>
              <a:prstDash val="dash"/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>
                <a:defRPr/>
              </a:pPr>
              <a:endParaRPr lang="ru-RU" kern="0">
                <a:solidFill>
                  <a:srgbClr val="000000"/>
                </a:solidFill>
              </a:endParaRPr>
            </a:p>
          </p:txBody>
        </p:sp>
      </p:grp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42863" y="854075"/>
            <a:ext cx="9734550" cy="150813"/>
          </a:xfrm>
          <a:prstGeom prst="rect">
            <a:avLst/>
          </a:prstGeom>
          <a:solidFill>
            <a:srgbClr val="366092">
              <a:lumMod val="50000"/>
            </a:srgbClr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" tIns="36000" rIns="9144" bIns="9144"/>
          <a:lstStyle/>
          <a:p>
            <a:pPr algn="r">
              <a:lnSpc>
                <a:spcPct val="85000"/>
              </a:lnSpc>
              <a:buClr>
                <a:srgbClr val="FF6600"/>
              </a:buClr>
              <a:buSzPct val="140000"/>
              <a:defRPr/>
            </a:pPr>
            <a:endParaRPr lang="en-US" sz="1400" ker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4582" name="Text Box 34"/>
          <p:cNvSpPr txBox="1">
            <a:spLocks noChangeArrowheads="1"/>
          </p:cNvSpPr>
          <p:nvPr/>
        </p:nvSpPr>
        <p:spPr bwMode="auto">
          <a:xfrm>
            <a:off x="815975" y="6154738"/>
            <a:ext cx="684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ru-RU" altLang="ru-RU" sz="1400" dirty="0" smtClean="0">
                <a:solidFill>
                  <a:srgbClr val="000000"/>
                </a:solidFill>
                <a:latin typeface="Arial Narrow" pitchFamily="34" charset="0"/>
              </a:rPr>
              <a:t>1</a:t>
            </a:r>
            <a:endParaRPr lang="ru-RU" altLang="ru-RU" sz="14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4583" name="Text Box 34"/>
          <p:cNvSpPr txBox="1">
            <a:spLocks noChangeArrowheads="1"/>
          </p:cNvSpPr>
          <p:nvPr/>
        </p:nvSpPr>
        <p:spPr bwMode="auto">
          <a:xfrm>
            <a:off x="1298575" y="6153150"/>
            <a:ext cx="684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ru-RU" sz="1400" dirty="0" smtClean="0">
                <a:solidFill>
                  <a:srgbClr val="000000"/>
                </a:solidFill>
                <a:latin typeface="Arial Narrow" pitchFamily="34" charset="0"/>
              </a:rPr>
              <a:t>2</a:t>
            </a:r>
            <a:endParaRPr lang="ru-RU" altLang="ru-RU" sz="14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4584" name="Text Box 34"/>
          <p:cNvSpPr txBox="1">
            <a:spLocks noChangeArrowheads="1"/>
          </p:cNvSpPr>
          <p:nvPr/>
        </p:nvSpPr>
        <p:spPr bwMode="auto">
          <a:xfrm>
            <a:off x="1727200" y="6156325"/>
            <a:ext cx="684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ru-RU" sz="1400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endParaRPr lang="ru-RU" altLang="ru-RU" sz="14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4585" name="Text Box 34"/>
          <p:cNvSpPr txBox="1">
            <a:spLocks noChangeArrowheads="1"/>
          </p:cNvSpPr>
          <p:nvPr/>
        </p:nvSpPr>
        <p:spPr bwMode="auto">
          <a:xfrm>
            <a:off x="2133600" y="6145213"/>
            <a:ext cx="684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ru-RU" sz="1400" dirty="0" smtClean="0">
                <a:solidFill>
                  <a:srgbClr val="000000"/>
                </a:solidFill>
                <a:latin typeface="Arial Narrow" pitchFamily="34" charset="0"/>
              </a:rPr>
              <a:t>4</a:t>
            </a:r>
            <a:endParaRPr lang="ru-RU" altLang="ru-RU" sz="14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4586" name="Text Box 34"/>
          <p:cNvSpPr txBox="1">
            <a:spLocks noChangeArrowheads="1"/>
          </p:cNvSpPr>
          <p:nvPr/>
        </p:nvSpPr>
        <p:spPr bwMode="auto">
          <a:xfrm>
            <a:off x="2997200" y="6137275"/>
            <a:ext cx="684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ru-RU" sz="1400" dirty="0" smtClean="0">
                <a:solidFill>
                  <a:srgbClr val="000000"/>
                </a:solidFill>
                <a:latin typeface="Arial Narrow" pitchFamily="34" charset="0"/>
              </a:rPr>
              <a:t>6</a:t>
            </a:r>
            <a:endParaRPr lang="ru-RU" altLang="ru-RU" sz="14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24587" name="Group 185"/>
          <p:cNvGrpSpPr>
            <a:grpSpLocks/>
          </p:cNvGrpSpPr>
          <p:nvPr/>
        </p:nvGrpSpPr>
        <p:grpSpPr bwMode="auto">
          <a:xfrm>
            <a:off x="606929" y="2765635"/>
            <a:ext cx="433388" cy="292100"/>
            <a:chOff x="1724716" y="2485663"/>
            <a:chExt cx="855561" cy="247650"/>
          </a:xfrm>
          <a:solidFill>
            <a:srgbClr val="FF0000"/>
          </a:solidFill>
        </p:grpSpPr>
        <p:sp>
          <p:nvSpPr>
            <p:cNvPr id="83" name="Стрелка вправо 56"/>
            <p:cNvSpPr/>
            <p:nvPr/>
          </p:nvSpPr>
          <p:spPr bwMode="auto">
            <a:xfrm>
              <a:off x="1724716" y="2485663"/>
              <a:ext cx="855561" cy="247650"/>
            </a:xfrm>
            <a:prstGeom prst="rightArrow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84" name="Oval 30"/>
            <p:cNvSpPr>
              <a:spLocks noChangeArrowheads="1"/>
            </p:cNvSpPr>
            <p:nvPr/>
          </p:nvSpPr>
          <p:spPr bwMode="auto">
            <a:xfrm>
              <a:off x="1862608" y="2504506"/>
              <a:ext cx="460687" cy="189776"/>
            </a:xfrm>
            <a:prstGeom prst="ellipse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1.7</a:t>
              </a:r>
            </a:p>
          </p:txBody>
        </p:sp>
      </p:grp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2593975" y="6142038"/>
            <a:ext cx="684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ru-RU" sz="1400" dirty="0" smtClean="0">
                <a:solidFill>
                  <a:srgbClr val="000000"/>
                </a:solidFill>
                <a:latin typeface="Arial Narrow" pitchFamily="34" charset="0"/>
              </a:rPr>
              <a:t>5</a:t>
            </a:r>
            <a:endParaRPr lang="ru-RU" altLang="ru-RU" sz="14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4" name="Прямоугольник 93"/>
          <p:cNvSpPr/>
          <p:nvPr/>
        </p:nvSpPr>
        <p:spPr bwMode="auto">
          <a:xfrm>
            <a:off x="2338388" y="989013"/>
            <a:ext cx="7439025" cy="2280716"/>
          </a:xfrm>
          <a:prstGeom prst="rect">
            <a:avLst/>
          </a:prstGeom>
          <a:gradFill rotWithShape="1">
            <a:gsLst>
              <a:gs pos="0">
                <a:srgbClr val="E36C09">
                  <a:tint val="50000"/>
                  <a:satMod val="300000"/>
                </a:srgbClr>
              </a:gs>
              <a:gs pos="35000">
                <a:srgbClr val="E36C09">
                  <a:tint val="37000"/>
                  <a:satMod val="300000"/>
                </a:srgbClr>
              </a:gs>
              <a:gs pos="100000">
                <a:srgbClr val="E36C0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36C0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050" b="1" kern="0" dirty="0">
                <a:solidFill>
                  <a:sysClr val="windowText" lastClr="000000"/>
                </a:solidFill>
              </a:rPr>
              <a:t>1 этап: Компактизация производства на базе корпусов А</a:t>
            </a:r>
            <a:r>
              <a:rPr lang="ru-RU" sz="1050" b="1" kern="0" dirty="0" smtClean="0">
                <a:solidFill>
                  <a:sysClr val="windowText" lastClr="000000"/>
                </a:solidFill>
              </a:rPr>
              <a:t>, Б; </a:t>
            </a:r>
            <a:r>
              <a:rPr lang="ru-RU" sz="1050" b="1" kern="0" dirty="0">
                <a:solidFill>
                  <a:sysClr val="windowText" lastClr="000000"/>
                </a:solidFill>
              </a:rPr>
              <a:t>1 этап организации цеха механической </a:t>
            </a:r>
            <a:r>
              <a:rPr lang="ru-RU" sz="1050" b="1" kern="0" dirty="0" smtClean="0">
                <a:solidFill>
                  <a:sysClr val="windowText" lastClr="000000"/>
                </a:solidFill>
              </a:rPr>
              <a:t>обработки, тех. перевооружение цеха </a:t>
            </a:r>
            <a:r>
              <a:rPr lang="ru-RU" sz="1050" b="1" kern="0" dirty="0" smtClean="0">
                <a:solidFill>
                  <a:sysClr val="windowText" lastClr="000000"/>
                </a:solidFill>
              </a:rPr>
              <a:t>агрегатов.</a:t>
            </a:r>
            <a:endParaRPr lang="ru-RU" sz="1050" b="1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ru-RU" sz="850" b="1" kern="0" dirty="0">
                <a:solidFill>
                  <a:sysClr val="windowText" lastClr="000000"/>
                </a:solidFill>
              </a:rPr>
              <a:t>А</a:t>
            </a:r>
            <a:r>
              <a:rPr lang="ru-RU" sz="85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850" b="1" kern="0" dirty="0">
                <a:solidFill>
                  <a:sysClr val="windowText" lastClr="000000"/>
                </a:solidFill>
              </a:rPr>
              <a:t>корпус:</a:t>
            </a: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1.1 Тех. перевооружение цеха автоматики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;</a:t>
            </a:r>
            <a:endParaRPr lang="ru-RU" sz="85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1.2 Тех. перевооружение участка изготовления трубопроводов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с </a:t>
            </a:r>
            <a:r>
              <a:rPr lang="ru-RU" sz="850" kern="0" dirty="0">
                <a:solidFill>
                  <a:sysClr val="windowText" lastClr="000000"/>
                </a:solidFill>
              </a:rPr>
              <a:t>переездом в первый пролет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корпуса А (в </a:t>
            </a:r>
            <a:r>
              <a:rPr lang="ru-RU" sz="850" kern="0" dirty="0" err="1">
                <a:solidFill>
                  <a:sysClr val="windowText" lastClr="000000"/>
                </a:solidFill>
              </a:rPr>
              <a:t>т.ч</a:t>
            </a:r>
            <a:r>
              <a:rPr lang="ru-RU" sz="850" kern="0" dirty="0">
                <a:solidFill>
                  <a:sysClr val="windowText" lastClr="000000"/>
                </a:solidFill>
              </a:rPr>
              <a:t>. перевод шаблонов в цифровые модели).</a:t>
            </a:r>
          </a:p>
          <a:p>
            <a:pPr>
              <a:defRPr/>
            </a:pPr>
            <a:r>
              <a:rPr lang="ru-RU" sz="850" b="1" kern="0" dirty="0">
                <a:solidFill>
                  <a:sysClr val="windowText" lastClr="000000"/>
                </a:solidFill>
              </a:rPr>
              <a:t>Б</a:t>
            </a:r>
            <a:r>
              <a:rPr lang="ru-RU" sz="85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850" b="1" kern="0" dirty="0">
                <a:solidFill>
                  <a:sysClr val="windowText" lastClr="000000"/>
                </a:solidFill>
              </a:rPr>
              <a:t>корпус:</a:t>
            </a: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1.3 1 этап тех. перевооружения цеха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 агрегатов,  </a:t>
            </a:r>
            <a:r>
              <a:rPr lang="ru-RU" sz="850" kern="0" dirty="0">
                <a:solidFill>
                  <a:sysClr val="windowText" lastClr="000000"/>
                </a:solidFill>
              </a:rPr>
              <a:t>организация участка карусельного оборудования.</a:t>
            </a: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1.4 2 этап тех. перевооружения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цеха  и узлов качания ;</a:t>
            </a:r>
            <a:endParaRPr lang="ru-RU" sz="85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ru-RU" sz="850" kern="0" dirty="0" smtClean="0">
                <a:solidFill>
                  <a:srgbClr val="000000"/>
                </a:solidFill>
              </a:rPr>
              <a:t>1.5 </a:t>
            </a:r>
            <a:r>
              <a:rPr lang="ru-RU" sz="850" kern="0" dirty="0">
                <a:solidFill>
                  <a:srgbClr val="000000"/>
                </a:solidFill>
              </a:rPr>
              <a:t>Тех. перевооружение термического производства. </a:t>
            </a:r>
          </a:p>
          <a:p>
            <a:pPr>
              <a:defRPr/>
            </a:pPr>
            <a:r>
              <a:rPr lang="ru-RU" sz="850" b="1" kern="0" dirty="0">
                <a:solidFill>
                  <a:sysClr val="windowText" lastClr="000000"/>
                </a:solidFill>
              </a:rPr>
              <a:t>М</a:t>
            </a:r>
            <a:r>
              <a:rPr lang="ru-RU" sz="850" b="1" kern="0" dirty="0" smtClean="0">
                <a:solidFill>
                  <a:sysClr val="windowText" lastClr="000000"/>
                </a:solidFill>
              </a:rPr>
              <a:t>еханический </a:t>
            </a:r>
            <a:r>
              <a:rPr lang="ru-RU" sz="850" b="1" kern="0" dirty="0">
                <a:solidFill>
                  <a:sysClr val="windowText" lastClr="000000"/>
                </a:solidFill>
              </a:rPr>
              <a:t>цех:</a:t>
            </a: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1.7 Монтаж закупленного оборудования на 1 этапе в рамках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механического цеха</a:t>
            </a:r>
            <a:r>
              <a:rPr lang="ru-RU" sz="850" kern="0" dirty="0">
                <a:solidFill>
                  <a:sysClr val="windowText" lastClr="000000"/>
                </a:solidFill>
              </a:rPr>
              <a:t>, 1 этап перемонтажа оборудования в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850" kern="0" dirty="0">
                <a:solidFill>
                  <a:sysClr val="windowText" lastClr="000000"/>
                </a:solidFill>
              </a:rPr>
              <a:t>цех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из прочих </a:t>
            </a:r>
            <a:r>
              <a:rPr lang="ru-RU" sz="850" kern="0" dirty="0">
                <a:solidFill>
                  <a:sysClr val="windowText" lastClr="000000"/>
                </a:solidFill>
              </a:rPr>
              <a:t>цехов 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850" kern="0" dirty="0">
                <a:solidFill>
                  <a:sysClr val="windowText" lastClr="000000"/>
                </a:solidFill>
              </a:rPr>
              <a:t>с переносом привязанной номенклатуры. ИТОГО 57 ед. оборудования.</a:t>
            </a: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1.8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Перенос  </a:t>
            </a:r>
            <a:r>
              <a:rPr lang="ru-RU" sz="850" kern="0" dirty="0">
                <a:solidFill>
                  <a:sysClr val="windowText" lastClr="000000"/>
                </a:solidFill>
              </a:rPr>
              <a:t>эрозионного участка из корпуса В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850" kern="0" dirty="0">
                <a:solidFill>
                  <a:sysClr val="windowText" lastClr="000000"/>
                </a:solidFill>
              </a:rPr>
              <a:t>в корпус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А;</a:t>
            </a:r>
          </a:p>
          <a:p>
            <a:pPr>
              <a:defRPr/>
            </a:pPr>
            <a:r>
              <a:rPr lang="ru-RU" sz="850" kern="0" dirty="0" smtClean="0">
                <a:solidFill>
                  <a:sysClr val="windowText" lastClr="000000"/>
                </a:solidFill>
              </a:rPr>
              <a:t>1.9 Перенос участка гамма-контроля в корпус </a:t>
            </a:r>
            <a:r>
              <a:rPr lang="ru-RU" sz="850" kern="0" dirty="0">
                <a:solidFill>
                  <a:sysClr val="windowText" lastClr="000000"/>
                </a:solidFill>
              </a:rPr>
              <a:t>Г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.</a:t>
            </a:r>
            <a:endParaRPr lang="en-US" sz="850" kern="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ru-RU" sz="9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ru-RU" sz="11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ru-RU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ru-RU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ru-RU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4590" name="Group 185"/>
          <p:cNvGrpSpPr>
            <a:grpSpLocks/>
          </p:cNvGrpSpPr>
          <p:nvPr/>
        </p:nvGrpSpPr>
        <p:grpSpPr bwMode="auto">
          <a:xfrm>
            <a:off x="1008063" y="1508125"/>
            <a:ext cx="1304925" cy="290513"/>
            <a:chOff x="1680277" y="2485663"/>
            <a:chExt cx="900000" cy="247650"/>
          </a:xfrm>
        </p:grpSpPr>
        <p:sp>
          <p:nvSpPr>
            <p:cNvPr id="96" name="Стрелка вправо 56"/>
            <p:cNvSpPr/>
            <p:nvPr/>
          </p:nvSpPr>
          <p:spPr bwMode="auto">
            <a:xfrm>
              <a:off x="1680277" y="2485663"/>
              <a:ext cx="900000" cy="247650"/>
            </a:xfrm>
            <a:prstGeom prst="rightArrow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97" name="Oval 30"/>
            <p:cNvSpPr>
              <a:spLocks noChangeArrowheads="1"/>
            </p:cNvSpPr>
            <p:nvPr/>
          </p:nvSpPr>
          <p:spPr bwMode="auto">
            <a:xfrm>
              <a:off x="2001080" y="2514082"/>
              <a:ext cx="177372" cy="190812"/>
            </a:xfrm>
            <a:prstGeom prst="ellipse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1.2</a:t>
              </a:r>
            </a:p>
          </p:txBody>
        </p:sp>
      </p:grpSp>
      <p:sp>
        <p:nvSpPr>
          <p:cNvPr id="98" name="Прямоугольник 97"/>
          <p:cNvSpPr/>
          <p:nvPr/>
        </p:nvSpPr>
        <p:spPr bwMode="auto">
          <a:xfrm>
            <a:off x="2783730" y="3269729"/>
            <a:ext cx="6978650" cy="1638301"/>
          </a:xfrm>
          <a:prstGeom prst="rect">
            <a:avLst/>
          </a:prstGeom>
          <a:gradFill rotWithShape="1">
            <a:gsLst>
              <a:gs pos="0">
                <a:srgbClr val="31859B">
                  <a:tint val="50000"/>
                  <a:satMod val="300000"/>
                </a:srgbClr>
              </a:gs>
              <a:gs pos="35000">
                <a:srgbClr val="31859B">
                  <a:tint val="37000"/>
                  <a:satMod val="300000"/>
                </a:srgbClr>
              </a:gs>
              <a:gs pos="100000">
                <a:srgbClr val="31859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1859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050" b="1" kern="0" dirty="0" smtClean="0">
                <a:solidFill>
                  <a:sysClr val="windowText" lastClr="000000"/>
                </a:solidFill>
              </a:rPr>
              <a:t>2 </a:t>
            </a:r>
            <a:r>
              <a:rPr lang="ru-RU" sz="1050" b="1" kern="0" dirty="0">
                <a:solidFill>
                  <a:sysClr val="windowText" lastClr="000000"/>
                </a:solidFill>
              </a:rPr>
              <a:t>этап: </a:t>
            </a:r>
            <a:r>
              <a:rPr lang="ru-RU" sz="1050" b="1" kern="0" dirty="0" smtClean="0">
                <a:solidFill>
                  <a:sysClr val="windowText" lastClr="000000"/>
                </a:solidFill>
              </a:rPr>
              <a:t>Организация ЗСК, ЦК </a:t>
            </a:r>
            <a:r>
              <a:rPr lang="ru-RU" sz="1050" b="1" kern="0" dirty="0">
                <a:solidFill>
                  <a:sysClr val="windowText" lastClr="000000"/>
                </a:solidFill>
              </a:rPr>
              <a:t>кузнечного </a:t>
            </a:r>
            <a:r>
              <a:rPr lang="ru-RU" sz="1050" b="1" kern="0" dirty="0" smtClean="0">
                <a:solidFill>
                  <a:sysClr val="windowText" lastClr="000000"/>
                </a:solidFill>
              </a:rPr>
              <a:t>производства, тех. перевооружение инструментального производства.</a:t>
            </a:r>
          </a:p>
          <a:p>
            <a:pPr>
              <a:defRPr/>
            </a:pPr>
            <a:r>
              <a:rPr lang="ru-RU" sz="850" b="1" kern="0" dirty="0">
                <a:solidFill>
                  <a:sysClr val="windowText" lastClr="000000"/>
                </a:solidFill>
              </a:rPr>
              <a:t>Б</a:t>
            </a:r>
            <a:r>
              <a:rPr lang="ru-RU" sz="85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850" b="1" kern="0" dirty="0">
                <a:solidFill>
                  <a:sysClr val="windowText" lastClr="000000"/>
                </a:solidFill>
              </a:rPr>
              <a:t>корпус:</a:t>
            </a: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2.1 Демонтаж оборудования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850" kern="0" dirty="0">
                <a:solidFill>
                  <a:sysClr val="windowText" lastClr="000000"/>
                </a:solidFill>
              </a:rPr>
              <a:t>цеха механической обработки, реконструкция площадей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defRPr/>
            </a:pPr>
            <a:r>
              <a:rPr lang="ru-RU" sz="850" kern="0" dirty="0" smtClean="0">
                <a:solidFill>
                  <a:sysClr val="windowText" lastClr="000000"/>
                </a:solidFill>
              </a:rPr>
              <a:t>2.2 Оптимизация </a:t>
            </a:r>
            <a:r>
              <a:rPr lang="ru-RU" sz="850" kern="0" dirty="0">
                <a:solidFill>
                  <a:sysClr val="windowText" lastClr="000000"/>
                </a:solidFill>
              </a:rPr>
              <a:t>штамповочного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производства</a:t>
            </a:r>
            <a:r>
              <a:rPr lang="ru-RU" sz="850" kern="0" dirty="0" smtClean="0">
                <a:solidFill>
                  <a:srgbClr val="000000"/>
                </a:solidFill>
              </a:rPr>
              <a:t>;</a:t>
            </a:r>
          </a:p>
          <a:p>
            <a:pPr>
              <a:defRPr/>
            </a:pPr>
            <a:r>
              <a:rPr lang="ru-RU" sz="850" b="1" kern="0" dirty="0" smtClean="0">
                <a:solidFill>
                  <a:sysClr val="windowText" lastClr="000000"/>
                </a:solidFill>
              </a:rPr>
              <a:t>Корпуса Д, Е:</a:t>
            </a:r>
            <a:endParaRPr lang="ru-RU" sz="85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ru-RU" sz="850" kern="0" dirty="0" smtClean="0">
                <a:solidFill>
                  <a:sysClr val="windowText" lastClr="000000"/>
                </a:solidFill>
              </a:rPr>
              <a:t>2.3 </a:t>
            </a:r>
            <a:r>
              <a:rPr lang="ru-RU" sz="850" kern="0" dirty="0">
                <a:solidFill>
                  <a:sysClr val="windowText" lastClr="000000"/>
                </a:solidFill>
              </a:rPr>
              <a:t>Организация на базе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корпуса Д </a:t>
            </a:r>
            <a:r>
              <a:rPr lang="ru-RU" sz="850" kern="0" dirty="0">
                <a:solidFill>
                  <a:sysClr val="windowText" lastClr="000000"/>
                </a:solidFill>
              </a:rPr>
              <a:t>центра компетенции кузнечного производства;</a:t>
            </a:r>
          </a:p>
          <a:p>
            <a:pPr>
              <a:defRPr/>
            </a:pPr>
            <a:r>
              <a:rPr lang="ru-RU" sz="850" kern="0" dirty="0" smtClean="0">
                <a:solidFill>
                  <a:srgbClr val="000000"/>
                </a:solidFill>
              </a:rPr>
              <a:t>2.4 </a:t>
            </a:r>
            <a:r>
              <a:rPr lang="ru-RU" sz="850" kern="0" dirty="0">
                <a:solidFill>
                  <a:srgbClr val="000000"/>
                </a:solidFill>
              </a:rPr>
              <a:t>Тех. перевооружение инструментального производства</a:t>
            </a:r>
            <a:r>
              <a:rPr lang="ru-RU" sz="850" kern="0" dirty="0" smtClean="0">
                <a:solidFill>
                  <a:srgbClr val="000000"/>
                </a:solidFill>
              </a:rPr>
              <a:t>;</a:t>
            </a:r>
          </a:p>
          <a:p>
            <a:pPr>
              <a:defRPr/>
            </a:pPr>
            <a:r>
              <a:rPr lang="ru-RU" sz="850" b="1" kern="0" dirty="0" smtClean="0">
                <a:solidFill>
                  <a:sysClr val="windowText" lastClr="000000"/>
                </a:solidFill>
              </a:rPr>
              <a:t>Корпуса А, А1:</a:t>
            </a:r>
            <a:endParaRPr lang="ru-RU" sz="850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ru-RU" sz="850" kern="0" dirty="0">
                <a:solidFill>
                  <a:srgbClr val="000000"/>
                </a:solidFill>
              </a:rPr>
              <a:t>2.5 </a:t>
            </a:r>
            <a:r>
              <a:rPr lang="ru-RU" sz="850" kern="0" dirty="0">
                <a:solidFill>
                  <a:sysClr val="windowText" lastClr="000000"/>
                </a:solidFill>
              </a:rPr>
              <a:t>Организация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заготовительно-складского комплекса с </a:t>
            </a:r>
            <a:r>
              <a:rPr lang="ru-RU" sz="850" kern="0" dirty="0">
                <a:solidFill>
                  <a:sysClr val="windowText" lastClr="000000"/>
                </a:solidFill>
              </a:rPr>
              <a:t>участком раскроя и участка механической обдирки на базе корпуса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А1;</a:t>
            </a:r>
            <a:endParaRPr lang="ru-RU" sz="85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2.6 Организация склада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покупных и комплектующих изделий.</a:t>
            </a:r>
            <a:endParaRPr lang="ru-RU" sz="85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ru-RU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99" name="Прямоугольник 98"/>
          <p:cNvSpPr/>
          <p:nvPr/>
        </p:nvSpPr>
        <p:spPr bwMode="auto">
          <a:xfrm>
            <a:off x="3660942" y="4907102"/>
            <a:ext cx="6122988" cy="105312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050" b="1" kern="0" dirty="0" smtClean="0">
                <a:solidFill>
                  <a:sysClr val="windowText" lastClr="000000"/>
                </a:solidFill>
              </a:rPr>
              <a:t>3 </a:t>
            </a:r>
            <a:r>
              <a:rPr lang="ru-RU" sz="1050" b="1" kern="0" dirty="0">
                <a:solidFill>
                  <a:sysClr val="windowText" lastClr="000000"/>
                </a:solidFill>
              </a:rPr>
              <a:t>этап: Тех. перевооружение цеха паяных </a:t>
            </a:r>
            <a:r>
              <a:rPr lang="ru-RU" sz="1050" b="1" kern="0" dirty="0" smtClean="0">
                <a:solidFill>
                  <a:sysClr val="windowText" lastClr="000000"/>
                </a:solidFill>
              </a:rPr>
              <a:t>узлов,  </a:t>
            </a:r>
            <a:r>
              <a:rPr lang="ru-RU" sz="1050" b="1" kern="0" dirty="0">
                <a:solidFill>
                  <a:sysClr val="windowText" lastClr="000000"/>
                </a:solidFill>
              </a:rPr>
              <a:t>3 этап монтажа оборудования </a:t>
            </a:r>
            <a:r>
              <a:rPr lang="ru-RU" sz="1050" b="1" kern="0" dirty="0" smtClean="0">
                <a:solidFill>
                  <a:sysClr val="windowText" lastClr="000000"/>
                </a:solidFill>
              </a:rPr>
              <a:t>механического цеха</a:t>
            </a:r>
            <a:endParaRPr lang="ru-RU" sz="1050" b="1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3.1 2 этап организации цеха механической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обработки;</a:t>
            </a:r>
            <a:endParaRPr lang="ru-RU" sz="85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ru-RU" sz="850" kern="0" dirty="0">
                <a:solidFill>
                  <a:sysClr val="windowText" lastClr="000000"/>
                </a:solidFill>
              </a:rPr>
              <a:t>3.2 Реконструкция площадей, тех. перевооружение цеха паяных узлов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с </a:t>
            </a:r>
            <a:r>
              <a:rPr lang="ru-RU" sz="850" kern="0" dirty="0">
                <a:solidFill>
                  <a:sysClr val="windowText" lastClr="000000"/>
                </a:solidFill>
              </a:rPr>
              <a:t>переездом из корпуса В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850" kern="0" dirty="0">
                <a:solidFill>
                  <a:sysClr val="windowText" lastClr="000000"/>
                </a:solidFill>
              </a:rPr>
              <a:t>в корпус Б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;</a:t>
            </a:r>
            <a:endParaRPr lang="ru-RU" sz="85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ru-RU" sz="850" kern="0" dirty="0" smtClean="0">
                <a:solidFill>
                  <a:sysClr val="windowText" lastClr="000000"/>
                </a:solidFill>
              </a:rPr>
              <a:t>3.3 </a:t>
            </a:r>
            <a:r>
              <a:rPr lang="ru-RU" sz="850" kern="0" dirty="0">
                <a:solidFill>
                  <a:sysClr val="windowText" lastClr="000000"/>
                </a:solidFill>
              </a:rPr>
              <a:t>Перенос участка гамма-контроля со строительством отдельного здания </a:t>
            </a:r>
            <a:endParaRPr lang="ru-RU" sz="850" kern="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ru-RU" sz="850" kern="0" dirty="0" smtClean="0">
                <a:solidFill>
                  <a:sysClr val="windowText" lastClr="000000"/>
                </a:solidFill>
              </a:rPr>
              <a:t>3.4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Высвобождение </a:t>
            </a:r>
            <a:r>
              <a:rPr lang="ru-RU" sz="850" kern="0" dirty="0">
                <a:solidFill>
                  <a:sysClr val="windowText" lastClr="000000"/>
                </a:solidFill>
              </a:rPr>
              <a:t>корпусов </a:t>
            </a:r>
            <a:r>
              <a:rPr lang="ru-RU" sz="850" kern="0" dirty="0" smtClean="0">
                <a:solidFill>
                  <a:sysClr val="windowText" lastClr="000000"/>
                </a:solidFill>
              </a:rPr>
              <a:t>В,Г.</a:t>
            </a:r>
            <a:endParaRPr lang="en-US" sz="850" kern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17427" name="Group 234"/>
          <p:cNvGrpSpPr>
            <a:grpSpLocks/>
          </p:cNvGrpSpPr>
          <p:nvPr/>
        </p:nvGrpSpPr>
        <p:grpSpPr bwMode="auto">
          <a:xfrm>
            <a:off x="1834475" y="5197635"/>
            <a:ext cx="848681" cy="303737"/>
            <a:chOff x="1105342" y="2995749"/>
            <a:chExt cx="1557591" cy="288014"/>
          </a:xfrm>
          <a:solidFill>
            <a:srgbClr val="92D050"/>
          </a:solidFill>
        </p:grpSpPr>
        <p:sp>
          <p:nvSpPr>
            <p:cNvPr id="101" name="Стрелка вправо 46"/>
            <p:cNvSpPr/>
            <p:nvPr/>
          </p:nvSpPr>
          <p:spPr bwMode="auto">
            <a:xfrm>
              <a:off x="1105342" y="3014440"/>
              <a:ext cx="1557591" cy="26932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02" name="Oval 30"/>
            <p:cNvSpPr>
              <a:spLocks noChangeArrowheads="1"/>
            </p:cNvSpPr>
            <p:nvPr/>
          </p:nvSpPr>
          <p:spPr bwMode="auto">
            <a:xfrm>
              <a:off x="1545289" y="2995749"/>
              <a:ext cx="518612" cy="263863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rgbClr val="000000"/>
                  </a:solidFill>
                  <a:latin typeface="Arial Narrow" pitchFamily="34" charset="0"/>
                </a:rPr>
                <a:t>3.2</a:t>
              </a:r>
            </a:p>
          </p:txBody>
        </p:sp>
      </p:grpSp>
      <p:grpSp>
        <p:nvGrpSpPr>
          <p:cNvPr id="24596" name="Group 234"/>
          <p:cNvGrpSpPr>
            <a:grpSpLocks/>
          </p:cNvGrpSpPr>
          <p:nvPr/>
        </p:nvGrpSpPr>
        <p:grpSpPr bwMode="auto">
          <a:xfrm>
            <a:off x="1438287" y="5071989"/>
            <a:ext cx="446087" cy="246063"/>
            <a:chOff x="1105342" y="3095623"/>
            <a:chExt cx="1557591" cy="293820"/>
          </a:xfrm>
          <a:solidFill>
            <a:srgbClr val="FF0000"/>
          </a:solidFill>
        </p:grpSpPr>
        <p:sp>
          <p:nvSpPr>
            <p:cNvPr id="124" name="Стрелка вправо 46"/>
            <p:cNvSpPr/>
            <p:nvPr/>
          </p:nvSpPr>
          <p:spPr bwMode="auto">
            <a:xfrm>
              <a:off x="1105342" y="3097519"/>
              <a:ext cx="1557591" cy="269176"/>
            </a:xfrm>
            <a:prstGeom prst="rightArrow">
              <a:avLst/>
            </a:prstGeom>
            <a:grp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25" name="Oval 30"/>
            <p:cNvSpPr>
              <a:spLocks noChangeArrowheads="1"/>
            </p:cNvSpPr>
            <p:nvPr/>
          </p:nvSpPr>
          <p:spPr bwMode="auto">
            <a:xfrm>
              <a:off x="1266088" y="3095623"/>
              <a:ext cx="881344" cy="293820"/>
            </a:xfrm>
            <a:prstGeom prst="ellipse">
              <a:avLst/>
            </a:prstGeom>
            <a:grp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sz="900" b="1" kern="0" dirty="0">
                  <a:solidFill>
                    <a:srgbClr val="000000"/>
                  </a:solidFill>
                  <a:latin typeface="Arial Narrow" pitchFamily="34" charset="0"/>
                </a:rPr>
                <a:t>3.1</a:t>
              </a:r>
            </a:p>
          </p:txBody>
        </p:sp>
      </p:grpSp>
      <p:grpSp>
        <p:nvGrpSpPr>
          <p:cNvPr id="17430" name="Group 234"/>
          <p:cNvGrpSpPr>
            <a:grpSpLocks/>
          </p:cNvGrpSpPr>
          <p:nvPr/>
        </p:nvGrpSpPr>
        <p:grpSpPr bwMode="auto">
          <a:xfrm>
            <a:off x="2707622" y="5829301"/>
            <a:ext cx="889794" cy="271462"/>
            <a:chOff x="1105342" y="3014440"/>
            <a:chExt cx="1678904" cy="269232"/>
          </a:xfrm>
          <a:solidFill>
            <a:srgbClr val="92D050"/>
          </a:solidFill>
        </p:grpSpPr>
        <p:sp>
          <p:nvSpPr>
            <p:cNvPr id="127" name="Стрелка вправо 46"/>
            <p:cNvSpPr/>
            <p:nvPr/>
          </p:nvSpPr>
          <p:spPr bwMode="auto">
            <a:xfrm>
              <a:off x="1105342" y="3014440"/>
              <a:ext cx="1678904" cy="269232"/>
            </a:xfrm>
            <a:prstGeom prst="rightArrow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28" name="Oval 30"/>
            <p:cNvSpPr>
              <a:spLocks noChangeArrowheads="1"/>
            </p:cNvSpPr>
            <p:nvPr/>
          </p:nvSpPr>
          <p:spPr bwMode="auto">
            <a:xfrm>
              <a:off x="1651063" y="3056456"/>
              <a:ext cx="471094" cy="1852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rgbClr val="000000"/>
                  </a:solidFill>
                  <a:latin typeface="Arial Narrow" pitchFamily="34" charset="0"/>
                </a:rPr>
                <a:t>3.5</a:t>
              </a:r>
            </a:p>
          </p:txBody>
        </p:sp>
      </p:grpSp>
      <p:sp>
        <p:nvSpPr>
          <p:cNvPr id="129" name="Line 3"/>
          <p:cNvSpPr>
            <a:spLocks noChangeShapeType="1"/>
          </p:cNvSpPr>
          <p:nvPr/>
        </p:nvSpPr>
        <p:spPr bwMode="auto">
          <a:xfrm flipV="1">
            <a:off x="585788" y="6072188"/>
            <a:ext cx="4837112" cy="2540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spAutoFit/>
          </a:bodyPr>
          <a:lstStyle/>
          <a:p>
            <a:pPr algn="just">
              <a:lnSpc>
                <a:spcPct val="140000"/>
              </a:lnSpc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6838" y="6315075"/>
            <a:ext cx="1390650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u="sng" kern="0" dirty="0">
                <a:solidFill>
                  <a:sysClr val="windowText" lastClr="000000"/>
                </a:solidFill>
              </a:rPr>
              <a:t>Год реализации</a:t>
            </a:r>
          </a:p>
        </p:txBody>
      </p:sp>
      <p:sp>
        <p:nvSpPr>
          <p:cNvPr id="24598" name="Rectangle 1029"/>
          <p:cNvSpPr>
            <a:spLocks noChangeArrowheads="1"/>
          </p:cNvSpPr>
          <p:nvPr/>
        </p:nvSpPr>
        <p:spPr bwMode="auto">
          <a:xfrm>
            <a:off x="1754188" y="96838"/>
            <a:ext cx="6799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>
                <a:solidFill>
                  <a:srgbClr val="FFFFFF"/>
                </a:solidFill>
              </a:rPr>
              <a:t>Дорожная карта проекта</a:t>
            </a:r>
          </a:p>
        </p:txBody>
      </p:sp>
      <p:grpSp>
        <p:nvGrpSpPr>
          <p:cNvPr id="24599" name="Group 185"/>
          <p:cNvGrpSpPr>
            <a:grpSpLocks/>
          </p:cNvGrpSpPr>
          <p:nvPr/>
        </p:nvGrpSpPr>
        <p:grpSpPr bwMode="auto">
          <a:xfrm>
            <a:off x="525463" y="1174750"/>
            <a:ext cx="644525" cy="301625"/>
            <a:chOff x="1724716" y="2485663"/>
            <a:chExt cx="855561" cy="247650"/>
          </a:xfrm>
        </p:grpSpPr>
        <p:sp>
          <p:nvSpPr>
            <p:cNvPr id="61" name="Стрелка вправо 56"/>
            <p:cNvSpPr/>
            <p:nvPr/>
          </p:nvSpPr>
          <p:spPr bwMode="auto">
            <a:xfrm>
              <a:off x="1724716" y="2485663"/>
              <a:ext cx="855561" cy="247650"/>
            </a:xfrm>
            <a:prstGeom prst="rightArrow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62" name="Oval 30"/>
            <p:cNvSpPr>
              <a:spLocks noChangeArrowheads="1"/>
            </p:cNvSpPr>
            <p:nvPr/>
          </p:nvSpPr>
          <p:spPr bwMode="auto">
            <a:xfrm>
              <a:off x="1903835" y="2505215"/>
              <a:ext cx="398279" cy="208547"/>
            </a:xfrm>
            <a:prstGeom prst="ellipse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1.1</a:t>
              </a:r>
            </a:p>
          </p:txBody>
        </p:sp>
      </p:grpSp>
      <p:grpSp>
        <p:nvGrpSpPr>
          <p:cNvPr id="24600" name="Group 185"/>
          <p:cNvGrpSpPr>
            <a:grpSpLocks/>
          </p:cNvGrpSpPr>
          <p:nvPr/>
        </p:nvGrpSpPr>
        <p:grpSpPr bwMode="auto">
          <a:xfrm>
            <a:off x="1423988" y="2327275"/>
            <a:ext cx="298450" cy="282575"/>
            <a:chOff x="1680277" y="2485663"/>
            <a:chExt cx="900000" cy="247650"/>
          </a:xfrm>
        </p:grpSpPr>
        <p:sp>
          <p:nvSpPr>
            <p:cNvPr id="79" name="Стрелка вправо 56"/>
            <p:cNvSpPr/>
            <p:nvPr/>
          </p:nvSpPr>
          <p:spPr bwMode="auto">
            <a:xfrm>
              <a:off x="1680277" y="2485663"/>
              <a:ext cx="900000" cy="247650"/>
            </a:xfrm>
            <a:prstGeom prst="rightArrow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1776022" y="2520446"/>
              <a:ext cx="636701" cy="178085"/>
            </a:xfrm>
            <a:prstGeom prst="ellipse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sz="900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1.5</a:t>
              </a:r>
            </a:p>
          </p:txBody>
        </p:sp>
      </p:grpSp>
      <p:sp>
        <p:nvSpPr>
          <p:cNvPr id="82" name="Стрелка вправо 56"/>
          <p:cNvSpPr/>
          <p:nvPr/>
        </p:nvSpPr>
        <p:spPr bwMode="auto">
          <a:xfrm>
            <a:off x="3729038" y="6124575"/>
            <a:ext cx="868362" cy="25717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E36C0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ru-RU" sz="2400" kern="0">
              <a:solidFill>
                <a:srgbClr val="000000"/>
              </a:solidFill>
              <a:ea typeface="MS PGothic" pitchFamily="34" charset="-128"/>
            </a:endParaRPr>
          </a:p>
        </p:txBody>
      </p:sp>
      <p:grpSp>
        <p:nvGrpSpPr>
          <p:cNvPr id="24602" name="Group 234"/>
          <p:cNvGrpSpPr>
            <a:grpSpLocks/>
          </p:cNvGrpSpPr>
          <p:nvPr/>
        </p:nvGrpSpPr>
        <p:grpSpPr bwMode="auto">
          <a:xfrm>
            <a:off x="975928" y="3449639"/>
            <a:ext cx="2628900" cy="387350"/>
            <a:chOff x="755249" y="3258728"/>
            <a:chExt cx="2149232" cy="256182"/>
          </a:xfrm>
        </p:grpSpPr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1395087" y="3366870"/>
              <a:ext cx="1509394" cy="1480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endParaRPr lang="ru-RU" kern="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95" name="Стрелка вправо 46"/>
            <p:cNvSpPr/>
            <p:nvPr/>
          </p:nvSpPr>
          <p:spPr bwMode="auto">
            <a:xfrm>
              <a:off x="755249" y="3258728"/>
              <a:ext cx="368588" cy="181637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31859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00" name="Oval 30"/>
            <p:cNvSpPr>
              <a:spLocks noChangeArrowheads="1"/>
            </p:cNvSpPr>
            <p:nvPr/>
          </p:nvSpPr>
          <p:spPr bwMode="auto">
            <a:xfrm>
              <a:off x="805865" y="3258728"/>
              <a:ext cx="236208" cy="17638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31859B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rgbClr val="000000"/>
                  </a:solidFill>
                  <a:latin typeface="Arial Narrow" pitchFamily="34" charset="0"/>
                </a:rPr>
                <a:t>2.1</a:t>
              </a:r>
            </a:p>
          </p:txBody>
        </p:sp>
      </p:grpSp>
      <p:grpSp>
        <p:nvGrpSpPr>
          <p:cNvPr id="24603" name="Group 234"/>
          <p:cNvGrpSpPr>
            <a:grpSpLocks/>
          </p:cNvGrpSpPr>
          <p:nvPr/>
        </p:nvGrpSpPr>
        <p:grpSpPr bwMode="auto">
          <a:xfrm>
            <a:off x="1441450" y="5473700"/>
            <a:ext cx="661988" cy="254000"/>
            <a:chOff x="1105342" y="3098353"/>
            <a:chExt cx="1557591" cy="301402"/>
          </a:xfrm>
        </p:grpSpPr>
        <p:sp>
          <p:nvSpPr>
            <p:cNvPr id="81" name="Стрелка вправо 46"/>
            <p:cNvSpPr/>
            <p:nvPr/>
          </p:nvSpPr>
          <p:spPr bwMode="auto">
            <a:xfrm>
              <a:off x="1105342" y="3098353"/>
              <a:ext cx="1557591" cy="269379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89" name="Oval 30"/>
            <p:cNvSpPr>
              <a:spLocks noChangeArrowheads="1"/>
            </p:cNvSpPr>
            <p:nvPr/>
          </p:nvSpPr>
          <p:spPr bwMode="auto">
            <a:xfrm>
              <a:off x="1519953" y="3105888"/>
              <a:ext cx="638723" cy="293867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rgbClr val="000000"/>
                  </a:solidFill>
                  <a:latin typeface="Arial Narrow" pitchFamily="34" charset="0"/>
                </a:rPr>
                <a:t>3.3</a:t>
              </a:r>
            </a:p>
          </p:txBody>
        </p:sp>
      </p:grpSp>
      <p:grpSp>
        <p:nvGrpSpPr>
          <p:cNvPr id="24604" name="Group 185"/>
          <p:cNvGrpSpPr>
            <a:grpSpLocks/>
          </p:cNvGrpSpPr>
          <p:nvPr/>
        </p:nvGrpSpPr>
        <p:grpSpPr bwMode="auto">
          <a:xfrm>
            <a:off x="587375" y="3057525"/>
            <a:ext cx="423863" cy="282575"/>
            <a:chOff x="1680277" y="2485663"/>
            <a:chExt cx="900000" cy="247650"/>
          </a:xfrm>
        </p:grpSpPr>
        <p:sp>
          <p:nvSpPr>
            <p:cNvPr id="121" name="Стрелка вправо 56"/>
            <p:cNvSpPr/>
            <p:nvPr/>
          </p:nvSpPr>
          <p:spPr bwMode="auto">
            <a:xfrm>
              <a:off x="1680277" y="2485663"/>
              <a:ext cx="900000" cy="2476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22" name="Oval 30"/>
            <p:cNvSpPr>
              <a:spLocks noChangeArrowheads="1"/>
            </p:cNvSpPr>
            <p:nvPr/>
          </p:nvSpPr>
          <p:spPr bwMode="auto">
            <a:xfrm>
              <a:off x="1774659" y="2520446"/>
              <a:ext cx="562922" cy="17808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sz="900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1.8</a:t>
              </a:r>
            </a:p>
          </p:txBody>
        </p:sp>
      </p:grpSp>
      <p:grpSp>
        <p:nvGrpSpPr>
          <p:cNvPr id="24605" name="Group 234"/>
          <p:cNvGrpSpPr>
            <a:grpSpLocks/>
          </p:cNvGrpSpPr>
          <p:nvPr/>
        </p:nvGrpSpPr>
        <p:grpSpPr bwMode="auto">
          <a:xfrm>
            <a:off x="996197" y="3881438"/>
            <a:ext cx="1293812" cy="438150"/>
            <a:chOff x="1072367" y="3210585"/>
            <a:chExt cx="1832114" cy="304325"/>
          </a:xfrm>
        </p:grpSpPr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1396078" y="3367158"/>
              <a:ext cx="1508403" cy="1477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endParaRPr lang="ru-RU" kern="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14" name="Стрелка вправо 46"/>
            <p:cNvSpPr/>
            <p:nvPr/>
          </p:nvSpPr>
          <p:spPr bwMode="auto">
            <a:xfrm>
              <a:off x="1072367" y="3210585"/>
              <a:ext cx="917181" cy="213910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rgbClr val="31859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15" name="Oval 30"/>
            <p:cNvSpPr>
              <a:spLocks noChangeArrowheads="1"/>
            </p:cNvSpPr>
            <p:nvPr/>
          </p:nvSpPr>
          <p:spPr bwMode="auto">
            <a:xfrm>
              <a:off x="1294918" y="3227124"/>
              <a:ext cx="370920" cy="190755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rgbClr val="31859B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 smtClean="0">
                  <a:solidFill>
                    <a:srgbClr val="000000"/>
                  </a:solidFill>
                  <a:latin typeface="Arial Narrow" pitchFamily="34" charset="0"/>
                </a:rPr>
                <a:t>2.3</a:t>
              </a:r>
              <a:endParaRPr lang="ru-RU" b="1" kern="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2" name="Group 185"/>
          <p:cNvGrpSpPr>
            <a:grpSpLocks/>
          </p:cNvGrpSpPr>
          <p:nvPr/>
        </p:nvGrpSpPr>
        <p:grpSpPr bwMode="auto">
          <a:xfrm>
            <a:off x="1437464" y="3652044"/>
            <a:ext cx="723518" cy="257175"/>
            <a:chOff x="1680277" y="2485663"/>
            <a:chExt cx="749879" cy="247650"/>
          </a:xfrm>
          <a:solidFill>
            <a:srgbClr val="FFFF00"/>
          </a:solidFill>
        </p:grpSpPr>
        <p:sp>
          <p:nvSpPr>
            <p:cNvPr id="109" name="Стрелка вправо 56"/>
            <p:cNvSpPr/>
            <p:nvPr/>
          </p:nvSpPr>
          <p:spPr bwMode="auto">
            <a:xfrm>
              <a:off x="1680277" y="2485663"/>
              <a:ext cx="749879" cy="247650"/>
            </a:xfrm>
            <a:prstGeom prst="rightArrow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12" name="Oval 30"/>
            <p:cNvSpPr>
              <a:spLocks noChangeArrowheads="1"/>
            </p:cNvSpPr>
            <p:nvPr/>
          </p:nvSpPr>
          <p:spPr bwMode="auto">
            <a:xfrm>
              <a:off x="1856328" y="2514709"/>
              <a:ext cx="322486" cy="189559"/>
            </a:xfrm>
            <a:prstGeom prst="ellipse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 smtClean="0">
                  <a:solidFill>
                    <a:sysClr val="windowText" lastClr="000000"/>
                  </a:solidFill>
                  <a:latin typeface="Arial Narrow" pitchFamily="34" charset="0"/>
                </a:rPr>
                <a:t>2.2</a:t>
              </a:r>
              <a:endParaRPr lang="ru-RU" b="1" kern="0" dirty="0">
                <a:solidFill>
                  <a:sysClr val="windowText" lastClr="000000"/>
                </a:solidFill>
                <a:latin typeface="Arial Narrow" pitchFamily="34" charset="0"/>
              </a:endParaRPr>
            </a:p>
          </p:txBody>
        </p:sp>
      </p:grp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4748213" y="6135688"/>
            <a:ext cx="38290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>
                <a:solidFill>
                  <a:srgbClr val="000000"/>
                </a:solidFill>
              </a:rPr>
              <a:t>Независимые мероприятия</a:t>
            </a:r>
          </a:p>
        </p:txBody>
      </p:sp>
      <p:sp>
        <p:nvSpPr>
          <p:cNvPr id="126" name="Стрелка вправо 56"/>
          <p:cNvSpPr/>
          <p:nvPr/>
        </p:nvSpPr>
        <p:spPr bwMode="auto">
          <a:xfrm>
            <a:off x="6969125" y="6094413"/>
            <a:ext cx="793750" cy="2619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E36C0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ru-RU" sz="2400" ker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7862888" y="6094413"/>
            <a:ext cx="3829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rgbClr val="000000"/>
                </a:solidFill>
              </a:rPr>
              <a:t>Перевооружение </a:t>
            </a:r>
            <a:endParaRPr lang="ru-RU" alt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altLang="ru-RU" dirty="0" smtClean="0">
                <a:solidFill>
                  <a:srgbClr val="000000"/>
                </a:solidFill>
              </a:rPr>
              <a:t>механического </a:t>
            </a:r>
            <a:r>
              <a:rPr lang="ru-RU" altLang="ru-RU" dirty="0">
                <a:solidFill>
                  <a:srgbClr val="000000"/>
                </a:solidFill>
              </a:rPr>
              <a:t>цеха</a:t>
            </a:r>
          </a:p>
        </p:txBody>
      </p:sp>
      <p:grpSp>
        <p:nvGrpSpPr>
          <p:cNvPr id="117" name="Group 185"/>
          <p:cNvGrpSpPr>
            <a:grpSpLocks/>
          </p:cNvGrpSpPr>
          <p:nvPr/>
        </p:nvGrpSpPr>
        <p:grpSpPr bwMode="auto">
          <a:xfrm>
            <a:off x="978647" y="4163132"/>
            <a:ext cx="1228769" cy="257175"/>
            <a:chOff x="1680277" y="2485663"/>
            <a:chExt cx="749879" cy="247650"/>
          </a:xfrm>
          <a:solidFill>
            <a:srgbClr val="FFFF00"/>
          </a:solidFill>
        </p:grpSpPr>
        <p:sp>
          <p:nvSpPr>
            <p:cNvPr id="119" name="Стрелка вправо 56"/>
            <p:cNvSpPr/>
            <p:nvPr/>
          </p:nvSpPr>
          <p:spPr bwMode="auto">
            <a:xfrm>
              <a:off x="1680277" y="2485663"/>
              <a:ext cx="749879" cy="247650"/>
            </a:xfrm>
            <a:prstGeom prst="rightArrow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23" name="Oval 30"/>
            <p:cNvSpPr>
              <a:spLocks noChangeArrowheads="1"/>
            </p:cNvSpPr>
            <p:nvPr/>
          </p:nvSpPr>
          <p:spPr bwMode="auto">
            <a:xfrm>
              <a:off x="1917153" y="2488174"/>
              <a:ext cx="223302" cy="218604"/>
            </a:xfrm>
            <a:prstGeom prst="ellipse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2.4</a:t>
              </a:r>
            </a:p>
          </p:txBody>
        </p:sp>
      </p:grpSp>
      <p:grpSp>
        <p:nvGrpSpPr>
          <p:cNvPr id="87083" name="Group 234"/>
          <p:cNvGrpSpPr>
            <a:grpSpLocks/>
          </p:cNvGrpSpPr>
          <p:nvPr/>
        </p:nvGrpSpPr>
        <p:grpSpPr bwMode="auto">
          <a:xfrm>
            <a:off x="1865953" y="5692877"/>
            <a:ext cx="407348" cy="254000"/>
            <a:chOff x="1105342" y="3098353"/>
            <a:chExt cx="1557591" cy="301402"/>
          </a:xfrm>
          <a:solidFill>
            <a:schemeClr val="accent3">
              <a:lumMod val="85000"/>
            </a:schemeClr>
          </a:solidFill>
        </p:grpSpPr>
        <p:sp>
          <p:nvSpPr>
            <p:cNvPr id="136" name="Стрелка вправо 46"/>
            <p:cNvSpPr/>
            <p:nvPr/>
          </p:nvSpPr>
          <p:spPr bwMode="auto">
            <a:xfrm>
              <a:off x="1105342" y="3098353"/>
              <a:ext cx="1557591" cy="269379"/>
            </a:xfrm>
            <a:prstGeom prst="rightArrow">
              <a:avLst/>
            </a:prstGeom>
            <a:grp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37" name="Oval 30"/>
            <p:cNvSpPr>
              <a:spLocks noChangeArrowheads="1"/>
            </p:cNvSpPr>
            <p:nvPr/>
          </p:nvSpPr>
          <p:spPr bwMode="auto">
            <a:xfrm>
              <a:off x="1175779" y="3105888"/>
              <a:ext cx="982899" cy="293867"/>
            </a:xfrm>
            <a:prstGeom prst="ellipse">
              <a:avLst/>
            </a:prstGeom>
            <a:grp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rgbClr val="000000"/>
                  </a:solidFill>
                  <a:latin typeface="Arial Narrow" pitchFamily="34" charset="0"/>
                </a:rPr>
                <a:t>3.4</a:t>
              </a:r>
            </a:p>
          </p:txBody>
        </p:sp>
      </p:grpSp>
      <p:grpSp>
        <p:nvGrpSpPr>
          <p:cNvPr id="103" name="Group 185"/>
          <p:cNvGrpSpPr>
            <a:grpSpLocks/>
          </p:cNvGrpSpPr>
          <p:nvPr/>
        </p:nvGrpSpPr>
        <p:grpSpPr bwMode="auto">
          <a:xfrm>
            <a:off x="969870" y="4392752"/>
            <a:ext cx="723518" cy="257175"/>
            <a:chOff x="1680277" y="2485663"/>
            <a:chExt cx="749879" cy="247650"/>
          </a:xfrm>
          <a:solidFill>
            <a:srgbClr val="FFFF00"/>
          </a:solidFill>
        </p:grpSpPr>
        <p:sp>
          <p:nvSpPr>
            <p:cNvPr id="106" name="Стрелка вправо 56"/>
            <p:cNvSpPr/>
            <p:nvPr/>
          </p:nvSpPr>
          <p:spPr bwMode="auto">
            <a:xfrm>
              <a:off x="1680277" y="2485663"/>
              <a:ext cx="749879" cy="247650"/>
            </a:xfrm>
            <a:prstGeom prst="rightArrow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07" name="Oval 30"/>
            <p:cNvSpPr>
              <a:spLocks noChangeArrowheads="1"/>
            </p:cNvSpPr>
            <p:nvPr/>
          </p:nvSpPr>
          <p:spPr bwMode="auto">
            <a:xfrm>
              <a:off x="1856328" y="2514709"/>
              <a:ext cx="322486" cy="189559"/>
            </a:xfrm>
            <a:prstGeom prst="ellipse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2.5</a:t>
              </a:r>
            </a:p>
          </p:txBody>
        </p:sp>
      </p:grpSp>
      <p:grpSp>
        <p:nvGrpSpPr>
          <p:cNvPr id="24613" name="Group 185"/>
          <p:cNvGrpSpPr>
            <a:grpSpLocks/>
          </p:cNvGrpSpPr>
          <p:nvPr/>
        </p:nvGrpSpPr>
        <p:grpSpPr bwMode="auto">
          <a:xfrm>
            <a:off x="560388" y="1909763"/>
            <a:ext cx="612775" cy="282575"/>
            <a:chOff x="1680277" y="2485663"/>
            <a:chExt cx="900000" cy="247650"/>
          </a:xfrm>
        </p:grpSpPr>
        <p:sp>
          <p:nvSpPr>
            <p:cNvPr id="110" name="Стрелка вправо 56"/>
            <p:cNvSpPr/>
            <p:nvPr/>
          </p:nvSpPr>
          <p:spPr bwMode="auto">
            <a:xfrm>
              <a:off x="1680277" y="2485663"/>
              <a:ext cx="900000" cy="247650"/>
            </a:xfrm>
            <a:prstGeom prst="rightArrow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11" name="Oval 30"/>
            <p:cNvSpPr>
              <a:spLocks noChangeArrowheads="1"/>
            </p:cNvSpPr>
            <p:nvPr/>
          </p:nvSpPr>
          <p:spPr bwMode="auto">
            <a:xfrm>
              <a:off x="1934421" y="2520445"/>
              <a:ext cx="403369" cy="178085"/>
            </a:xfrm>
            <a:prstGeom prst="ellipse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sz="900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1.3</a:t>
              </a:r>
            </a:p>
          </p:txBody>
        </p:sp>
      </p:grpSp>
      <p:grpSp>
        <p:nvGrpSpPr>
          <p:cNvPr id="24614" name="Group 185"/>
          <p:cNvGrpSpPr>
            <a:grpSpLocks/>
          </p:cNvGrpSpPr>
          <p:nvPr/>
        </p:nvGrpSpPr>
        <p:grpSpPr bwMode="auto">
          <a:xfrm>
            <a:off x="808038" y="2152650"/>
            <a:ext cx="612775" cy="282575"/>
            <a:chOff x="1680277" y="2485663"/>
            <a:chExt cx="900000" cy="247650"/>
          </a:xfrm>
        </p:grpSpPr>
        <p:sp>
          <p:nvSpPr>
            <p:cNvPr id="135" name="Стрелка вправо 56"/>
            <p:cNvSpPr/>
            <p:nvPr/>
          </p:nvSpPr>
          <p:spPr bwMode="auto">
            <a:xfrm>
              <a:off x="1680277" y="2485663"/>
              <a:ext cx="900000" cy="247650"/>
            </a:xfrm>
            <a:prstGeom prst="rightArrow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38" name="Oval 30"/>
            <p:cNvSpPr>
              <a:spLocks noChangeArrowheads="1"/>
            </p:cNvSpPr>
            <p:nvPr/>
          </p:nvSpPr>
          <p:spPr bwMode="auto">
            <a:xfrm>
              <a:off x="1934421" y="2520446"/>
              <a:ext cx="403369" cy="178085"/>
            </a:xfrm>
            <a:prstGeom prst="ellipse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sz="900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1.4</a:t>
              </a:r>
            </a:p>
          </p:txBody>
        </p:sp>
      </p:grpSp>
      <p:grpSp>
        <p:nvGrpSpPr>
          <p:cNvPr id="24615" name="Group 185"/>
          <p:cNvGrpSpPr>
            <a:grpSpLocks/>
          </p:cNvGrpSpPr>
          <p:nvPr/>
        </p:nvGrpSpPr>
        <p:grpSpPr bwMode="auto">
          <a:xfrm>
            <a:off x="596900" y="2508250"/>
            <a:ext cx="804863" cy="282575"/>
            <a:chOff x="1680277" y="2485663"/>
            <a:chExt cx="900000" cy="247650"/>
          </a:xfrm>
        </p:grpSpPr>
        <p:sp>
          <p:nvSpPr>
            <p:cNvPr id="140" name="Стрелка вправо 56"/>
            <p:cNvSpPr/>
            <p:nvPr/>
          </p:nvSpPr>
          <p:spPr bwMode="auto">
            <a:xfrm>
              <a:off x="1680277" y="2485663"/>
              <a:ext cx="900000" cy="247650"/>
            </a:xfrm>
            <a:prstGeom prst="rightArrow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41" name="Oval 30"/>
            <p:cNvSpPr>
              <a:spLocks noChangeArrowheads="1"/>
            </p:cNvSpPr>
            <p:nvPr/>
          </p:nvSpPr>
          <p:spPr bwMode="auto">
            <a:xfrm>
              <a:off x="1934124" y="2520446"/>
              <a:ext cx="402958" cy="178085"/>
            </a:xfrm>
            <a:prstGeom prst="ellipse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sz="900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1.6</a:t>
              </a:r>
            </a:p>
          </p:txBody>
        </p:sp>
      </p:grpSp>
      <p:grpSp>
        <p:nvGrpSpPr>
          <p:cNvPr id="142" name="Group 185"/>
          <p:cNvGrpSpPr>
            <a:grpSpLocks/>
          </p:cNvGrpSpPr>
          <p:nvPr/>
        </p:nvGrpSpPr>
        <p:grpSpPr bwMode="auto">
          <a:xfrm>
            <a:off x="1420694" y="4649927"/>
            <a:ext cx="723518" cy="257175"/>
            <a:chOff x="1680277" y="2485663"/>
            <a:chExt cx="749879" cy="247650"/>
          </a:xfrm>
          <a:solidFill>
            <a:srgbClr val="FFFF00"/>
          </a:solidFill>
        </p:grpSpPr>
        <p:sp>
          <p:nvSpPr>
            <p:cNvPr id="143" name="Стрелка вправо 56"/>
            <p:cNvSpPr/>
            <p:nvPr/>
          </p:nvSpPr>
          <p:spPr bwMode="auto">
            <a:xfrm>
              <a:off x="1680277" y="2485663"/>
              <a:ext cx="749879" cy="247650"/>
            </a:xfrm>
            <a:prstGeom prst="rightArrow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44" name="Oval 30"/>
            <p:cNvSpPr>
              <a:spLocks noChangeArrowheads="1"/>
            </p:cNvSpPr>
            <p:nvPr/>
          </p:nvSpPr>
          <p:spPr bwMode="auto">
            <a:xfrm>
              <a:off x="1856328" y="2514709"/>
              <a:ext cx="322486" cy="189559"/>
            </a:xfrm>
            <a:prstGeom prst="ellipse">
              <a:avLst/>
            </a:prstGeom>
            <a:grpFill/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b="1" kern="0" dirty="0">
                  <a:solidFill>
                    <a:sysClr val="windowText" lastClr="000000"/>
                  </a:solidFill>
                  <a:latin typeface="Arial Narrow" pitchFamily="34" charset="0"/>
                </a:rPr>
                <a:t>2.6</a:t>
              </a:r>
            </a:p>
          </p:txBody>
        </p:sp>
      </p:grpSp>
      <p:grpSp>
        <p:nvGrpSpPr>
          <p:cNvPr id="118" name="Group 185"/>
          <p:cNvGrpSpPr>
            <a:grpSpLocks/>
          </p:cNvGrpSpPr>
          <p:nvPr/>
        </p:nvGrpSpPr>
        <p:grpSpPr bwMode="auto">
          <a:xfrm>
            <a:off x="996856" y="3200416"/>
            <a:ext cx="298450" cy="282575"/>
            <a:chOff x="1680277" y="2485663"/>
            <a:chExt cx="900000" cy="247650"/>
          </a:xfrm>
        </p:grpSpPr>
        <p:sp>
          <p:nvSpPr>
            <p:cNvPr id="120" name="Стрелка вправо 56"/>
            <p:cNvSpPr/>
            <p:nvPr/>
          </p:nvSpPr>
          <p:spPr bwMode="auto">
            <a:xfrm>
              <a:off x="1680277" y="2485663"/>
              <a:ext cx="900000" cy="247650"/>
            </a:xfrm>
            <a:prstGeom prst="rightArrow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ru-RU" sz="2400" ker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auto">
            <a:xfrm>
              <a:off x="1776022" y="2520446"/>
              <a:ext cx="636701" cy="178085"/>
            </a:xfrm>
            <a:prstGeom prst="ellipse">
              <a:avLst/>
            </a:prstGeom>
            <a:gradFill rotWithShape="1">
              <a:gsLst>
                <a:gs pos="0">
                  <a:srgbClr val="E36C09">
                    <a:tint val="50000"/>
                    <a:satMod val="300000"/>
                  </a:srgbClr>
                </a:gs>
                <a:gs pos="35000">
                  <a:srgbClr val="E36C09">
                    <a:tint val="37000"/>
                    <a:satMod val="300000"/>
                  </a:srgbClr>
                </a:gs>
                <a:gs pos="100000">
                  <a:srgbClr val="E36C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36C0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4" tIns="9144" rIns="9144" bIns="9144" anchor="ctr"/>
            <a:lstStyle/>
            <a:p>
              <a:pPr marL="342900" indent="-342900" algn="ctr">
                <a:lnSpc>
                  <a:spcPct val="85000"/>
                </a:lnSpc>
                <a:buClr>
                  <a:srgbClr val="FF6600"/>
                </a:buClr>
                <a:buSzPct val="140000"/>
                <a:defRPr/>
              </a:pPr>
              <a:r>
                <a:rPr lang="ru-RU" sz="900" b="1" kern="0" dirty="0" smtClean="0">
                  <a:solidFill>
                    <a:sysClr val="windowText" lastClr="000000"/>
                  </a:solidFill>
                  <a:latin typeface="Arial Narrow" pitchFamily="34" charset="0"/>
                </a:rPr>
                <a:t>1.9</a:t>
              </a:r>
              <a:endParaRPr lang="ru-RU" sz="900" b="1" kern="0" dirty="0">
                <a:solidFill>
                  <a:sysClr val="windowText" lastClr="000000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11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B1E65F-BAC8-4377-A792-47104F46812D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>
                <a:defRPr/>
              </a:pPr>
              <a:t>6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2402210" y="80923"/>
            <a:ext cx="6799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rgbClr val="FFFFFF"/>
                </a:solidFill>
              </a:rPr>
              <a:t>Бюджетная эффективность</a:t>
            </a:r>
            <a:endParaRPr lang="ru-RU" sz="1400" b="1" dirty="0">
              <a:solidFill>
                <a:srgbClr val="FFFFFF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3"/>
          <a:stretch/>
        </p:blipFill>
        <p:spPr bwMode="auto">
          <a:xfrm>
            <a:off x="201803" y="764704"/>
            <a:ext cx="9513245" cy="284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5081464" y="4653136"/>
            <a:ext cx="4468053" cy="1526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ru-RU" sz="1300" dirty="0" smtClean="0">
                <a:solidFill>
                  <a:srgbClr val="000000"/>
                </a:solidFill>
                <a:latin typeface="Calibri"/>
              </a:rPr>
              <a:t>Снижение трудоемкости за счет повышения технологического уровня производства (30%-37% по различным изделиям);</a:t>
            </a:r>
            <a:endParaRPr lang="ru-RU" sz="1300" dirty="0">
              <a:solidFill>
                <a:srgbClr val="000000"/>
              </a:solidFill>
              <a:latin typeface="Calibri"/>
            </a:endParaRP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ru-RU" sz="1300" dirty="0" smtClean="0">
                <a:solidFill>
                  <a:schemeClr val="tx1"/>
                </a:solidFill>
                <a:latin typeface="Calibri"/>
              </a:rPr>
              <a:t>Оптимизация структуры в рамках контура проекта, снижение численности в контуре проекта </a:t>
            </a:r>
            <a:r>
              <a:rPr lang="ru-RU" sz="1300" dirty="0" smtClean="0">
                <a:solidFill>
                  <a:schemeClr val="tx1"/>
                </a:solidFill>
                <a:latin typeface="Calibri"/>
              </a:rPr>
              <a:t>20%;</a:t>
            </a:r>
            <a:endParaRPr lang="ru-RU" sz="1300" dirty="0" smtClean="0">
              <a:solidFill>
                <a:schemeClr val="tx1"/>
              </a:solidFill>
              <a:latin typeface="Calibri"/>
            </a:endParaRP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ru-RU" sz="1300" dirty="0" smtClean="0">
                <a:solidFill>
                  <a:schemeClr val="tx1"/>
                </a:solidFill>
                <a:latin typeface="Calibri"/>
              </a:rPr>
              <a:t>Снижение накладных расходов за счет вывода из эксплуатации нескольких производственных корпусов (на </a:t>
            </a:r>
            <a:r>
              <a:rPr lang="ru-RU" sz="1300" dirty="0" smtClean="0">
                <a:solidFill>
                  <a:schemeClr val="tx1"/>
                </a:solidFill>
                <a:latin typeface="Calibri"/>
              </a:rPr>
              <a:t>20%);</a:t>
            </a:r>
            <a:endParaRPr lang="ru-RU" sz="1300" dirty="0" smtClean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081464" y="3963740"/>
            <a:ext cx="482453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 smtClean="0">
                <a:solidFill>
                  <a:srgbClr val="C00000"/>
                </a:solidFill>
                <a:latin typeface="+mj-lt"/>
                <a:cs typeface="+mn-cs"/>
              </a:rPr>
              <a:t>Факторы, оказывающие влияние на достижение технико-экономических показателей</a:t>
            </a:r>
            <a:endParaRPr lang="ru-RU" sz="1400" b="1" dirty="0">
              <a:solidFill>
                <a:srgbClr val="C00000"/>
              </a:solidFill>
              <a:latin typeface="+mj-lt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3386" y="3645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45474" y="3645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537562" y="3645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96816" y="3645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1738" y="3645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05914" y="3645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913826" y="3645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37176" y="3645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290090" y="3645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B1E65F-BAC8-4377-A792-47104F46812D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>
                <a:defRPr/>
              </a:pPr>
              <a:t>7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704528" y="44627"/>
            <a:ext cx="87849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ctr" fontAlgn="auto">
              <a:spcBef>
                <a:spcPct val="20000"/>
              </a:spcBef>
              <a:spcAft>
                <a:spcPts val="0"/>
              </a:spcAft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ru-RU" dirty="0">
                <a:cs typeface="Arial" pitchFamily="34" charset="0"/>
              </a:rPr>
              <a:t>Окупаемость проекта и финансово-экономические показатели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14047"/>
              </p:ext>
            </p:extLst>
          </p:nvPr>
        </p:nvGraphicFramePr>
        <p:xfrm>
          <a:off x="344488" y="1052738"/>
          <a:ext cx="8856984" cy="2276730"/>
        </p:xfrm>
        <a:graphic>
          <a:graphicData uri="http://schemas.openxmlformats.org/drawingml/2006/table">
            <a:tbl>
              <a:tblPr/>
              <a:tblGrid>
                <a:gridCol w="5728182"/>
                <a:gridCol w="3128802"/>
              </a:tblGrid>
              <a:tr h="51379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Сводная таблица показателей финансовой эффективности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CCCCFF"/>
                      </a:fgClr>
                      <a:bgClr>
                        <a:srgbClr val="CCFFCC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effectLst/>
                        <a:latin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5">
                      <a:fgClr>
                        <a:srgbClr val="CCCCFF"/>
                      </a:fgClr>
                      <a:bgClr>
                        <a:srgbClr val="CCFFCC"/>
                      </a:bgClr>
                    </a:pattFill>
                  </a:tcPr>
                </a:tc>
              </a:tr>
              <a:tr h="293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ru-RU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Наименование показателя</a:t>
                      </a:r>
                      <a:endParaRPr lang="ru-RU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CCCCFF"/>
                      </a:fgClr>
                      <a:bgClr>
                        <a:srgbClr val="CCFFCC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ru-RU" sz="1000" b="1" i="0" u="none" strike="noStrike" dirty="0" smtClean="0">
                          <a:effectLst/>
                          <a:latin typeface="Tahoma"/>
                        </a:rPr>
                        <a:t>Значение</a:t>
                      </a:r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CCCCFF"/>
                      </a:fgClr>
                      <a:bgClr>
                        <a:srgbClr val="CCFFCC"/>
                      </a:bgClr>
                    </a:pattFill>
                  </a:tcPr>
                </a:tc>
              </a:tr>
              <a:tr h="293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Tahoma"/>
                        </a:rPr>
                        <a:t>Простой срок окупаемости проекта, </a:t>
                      </a:r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лет.</a:t>
                      </a:r>
                      <a:endParaRPr lang="ru-RU" sz="1000" b="0" i="0" u="none" strike="noStrike" dirty="0">
                        <a:effectLst/>
                        <a:latin typeface="Tahoma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4,0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3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Tahoma"/>
                        </a:rPr>
                        <a:t>Дисконтированный срок окупаемости проекта, </a:t>
                      </a:r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лет.</a:t>
                      </a:r>
                      <a:endParaRPr lang="ru-RU" sz="1000" b="0" i="0" u="none" strike="noStrike" dirty="0">
                        <a:effectLst/>
                        <a:latin typeface="Tahoma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4,7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3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Tahoma"/>
                        </a:rPr>
                        <a:t>Внутренняя норма доходности проекта, </a:t>
                      </a:r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%</a:t>
                      </a:r>
                      <a:endParaRPr lang="ru-RU" sz="1000" b="0" i="0" u="none" strike="noStrike" dirty="0">
                        <a:effectLst/>
                        <a:latin typeface="Tahoma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33,6%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3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Tahoma"/>
                        </a:rPr>
                        <a:t>Индекс доходности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1,06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3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Tahoma"/>
                        </a:rPr>
                        <a:t>Модифицированная норма доходности</a:t>
                      </a:r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, %</a:t>
                      </a:r>
                      <a:endParaRPr lang="ru-RU" sz="1000" b="0" i="0" u="none" strike="noStrike" dirty="0">
                        <a:effectLst/>
                        <a:latin typeface="Tahoma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effectLst/>
                          <a:latin typeface="Tahoma"/>
                        </a:rPr>
                        <a:t>24,6%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Подзаголовок 2"/>
          <p:cNvSpPr txBox="1">
            <a:spLocks/>
          </p:cNvSpPr>
          <p:nvPr/>
        </p:nvSpPr>
        <p:spPr>
          <a:xfrm>
            <a:off x="137597" y="3717032"/>
            <a:ext cx="9768403" cy="1542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ru-RU" sz="1800" dirty="0">
                <a:solidFill>
                  <a:srgbClr val="000000"/>
                </a:solidFill>
                <a:latin typeface="Calibri"/>
              </a:rPr>
              <a:t>При падении выручки после 2021 года, вызванной изменением структуры производственного плана в сторону увеличения низкорентабельной продукции наблюдается ухудшение удельных технико-экономических показателей.</a:t>
            </a:r>
          </a:p>
          <a:p>
            <a:pPr marL="285750" indent="-285750" algn="l">
              <a:buFont typeface="Wingdings" pitchFamily="2" charset="2"/>
              <a:buChar char="Ø"/>
              <a:defRPr/>
            </a:pPr>
            <a:r>
              <a:rPr lang="ru-RU" sz="1800" dirty="0">
                <a:solidFill>
                  <a:schemeClr val="tx1"/>
                </a:solidFill>
                <a:latin typeface="Calibri"/>
              </a:rPr>
              <a:t>Реализация проектных решений позволит производству сохранить безубыточность в будущих </a:t>
            </a:r>
            <a:r>
              <a:rPr lang="ru-RU" sz="1800" dirty="0" smtClean="0">
                <a:solidFill>
                  <a:schemeClr val="tx1"/>
                </a:solidFill>
                <a:latin typeface="Calibri"/>
              </a:rPr>
              <a:t>периодах, а также достигнуть целевых показателей </a:t>
            </a:r>
            <a:r>
              <a:rPr lang="ru-RU" sz="1800" dirty="0" smtClean="0">
                <a:solidFill>
                  <a:schemeClr val="tx1"/>
                </a:solidFill>
                <a:latin typeface="Calibri"/>
              </a:rPr>
              <a:t>за </a:t>
            </a:r>
            <a:r>
              <a:rPr lang="ru-RU" sz="1800" dirty="0" smtClean="0">
                <a:solidFill>
                  <a:schemeClr val="tx1"/>
                </a:solidFill>
                <a:latin typeface="Calibri"/>
              </a:rPr>
              <a:t>исключением эффекта снижения накладных расходов (без ОТ и амортизации). Для достижения </a:t>
            </a:r>
            <a:r>
              <a:rPr lang="ru-RU" sz="1800" dirty="0" smtClean="0">
                <a:solidFill>
                  <a:schemeClr val="tx1"/>
                </a:solidFill>
                <a:latin typeface="Calibri"/>
              </a:rPr>
              <a:t>целевого показателя снижения </a:t>
            </a:r>
            <a:r>
              <a:rPr lang="ru-RU" sz="1800" dirty="0" smtClean="0">
                <a:solidFill>
                  <a:schemeClr val="tx1"/>
                </a:solidFill>
                <a:latin typeface="Calibri"/>
              </a:rPr>
              <a:t>накладных расходов без ФОТ и амортизации необходимо дополнительно оптимизировать организационную структуры не входящие в контур </a:t>
            </a:r>
            <a:r>
              <a:rPr lang="ru-RU" sz="1800" dirty="0" smtClean="0">
                <a:solidFill>
                  <a:schemeClr val="tx1"/>
                </a:solidFill>
                <a:latin typeface="Calibri"/>
              </a:rPr>
              <a:t>проекта.</a:t>
            </a:r>
            <a:endParaRPr lang="ru-RU" sz="1800" dirty="0" smtClean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7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B1E65F-BAC8-4377-A792-47104F46812D}" type="slidenum">
              <a:rPr lang="ru-RU" smtClean="0">
                <a:solidFill>
                  <a:srgbClr val="366092">
                    <a:lumMod val="75000"/>
                  </a:srgbClr>
                </a:solidFill>
              </a:rPr>
              <a:pPr>
                <a:defRPr/>
              </a:pPr>
              <a:t>8</a:t>
            </a:fld>
            <a:endParaRPr lang="ru-RU">
              <a:solidFill>
                <a:srgbClr val="366092">
                  <a:lumMod val="75000"/>
                </a:srgbClr>
              </a:solidFill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704528" y="44627"/>
            <a:ext cx="87849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ctr" fontAlgn="auto">
              <a:spcBef>
                <a:spcPct val="20000"/>
              </a:spcBef>
              <a:spcAft>
                <a:spcPts val="0"/>
              </a:spcAft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ru-RU" dirty="0" smtClean="0">
                <a:cs typeface="Arial" pitchFamily="34" charset="0"/>
              </a:rPr>
              <a:t>Выводы по проекту</a:t>
            </a:r>
            <a:endParaRPr lang="ru-RU" dirty="0">
              <a:cs typeface="Arial" pitchFamily="34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37598" y="620688"/>
            <a:ext cx="9768403" cy="5904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ru-RU" sz="1600" dirty="0">
                <a:solidFill>
                  <a:srgbClr val="000000"/>
                </a:solidFill>
                <a:latin typeface="Calibri"/>
              </a:rPr>
              <a:t>Реализация предложенных проектных решений позволит повысить технологический уровень предприятия, а также оптимизировать организационно-производственную структуру предприятия с целью</a:t>
            </a:r>
            <a:r>
              <a:rPr lang="ru-RU" sz="13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742950" lvl="1" indent="-285750" algn="just">
              <a:buFont typeface="Wingdings" pitchFamily="2" charset="2"/>
              <a:buChar char="Ø"/>
              <a:defRPr/>
            </a:pPr>
            <a:r>
              <a:rPr lang="ru-RU" sz="1400" dirty="0" smtClean="0">
                <a:solidFill>
                  <a:srgbClr val="000000"/>
                </a:solidFill>
                <a:latin typeface="Calibri"/>
              </a:rPr>
              <a:t>Обеспечения безубыточности производства будущих периодов в условиях падающих производственных объемов;</a:t>
            </a:r>
          </a:p>
          <a:p>
            <a:pPr marL="742950" lvl="1" indent="-285750" algn="just">
              <a:buFont typeface="Wingdings" pitchFamily="2" charset="2"/>
              <a:buChar char="Ø"/>
              <a:defRPr/>
            </a:pPr>
            <a:r>
              <a:rPr lang="ru-RU" sz="1400" dirty="0" smtClean="0">
                <a:solidFill>
                  <a:srgbClr val="000000"/>
                </a:solidFill>
                <a:latin typeface="Calibri"/>
              </a:rPr>
              <a:t>Выполнения производственной программы в среднесрочной перспективе;</a:t>
            </a:r>
          </a:p>
          <a:p>
            <a:pPr marL="742950" lvl="1" indent="-285750" algn="just">
              <a:buFont typeface="Wingdings" pitchFamily="2" charset="2"/>
              <a:buChar char="Ø"/>
              <a:defRPr/>
            </a:pPr>
            <a:r>
              <a:rPr lang="ru-RU" sz="1400" dirty="0" smtClean="0">
                <a:solidFill>
                  <a:srgbClr val="000000"/>
                </a:solidFill>
                <a:latin typeface="Calibri"/>
              </a:rPr>
              <a:t>Принципиального обновления изношенных производственных фондов для обеспечения стратегической производственной безопасности и снижения кадровой зависимости;</a:t>
            </a:r>
          </a:p>
          <a:p>
            <a:pPr marL="742950" lvl="1" indent="-285750" algn="just">
              <a:buFont typeface="Wingdings" pitchFamily="2" charset="2"/>
              <a:buChar char="Ø"/>
              <a:defRPr/>
            </a:pPr>
            <a:r>
              <a:rPr lang="ru-RU" sz="1400" dirty="0" smtClean="0">
                <a:solidFill>
                  <a:srgbClr val="000000"/>
                </a:solidFill>
                <a:latin typeface="Calibri"/>
              </a:rPr>
              <a:t>Повышения технологического уровня и эффективности производства, а также повышения качества выпускаемой продукции.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ru-RU" sz="1600" dirty="0" smtClean="0">
                <a:solidFill>
                  <a:srgbClr val="000000"/>
                </a:solidFill>
                <a:latin typeface="Calibri"/>
              </a:rPr>
              <a:t>Предложенные проектные решения целесообразно реализовывать в среднесрочной перспективе (до 2022 г.) до падения объемов производства высокорентабельной продукции, вовлекая в инвестиции образующуюся в краткосрочной перспективе прибыль от реализации контрактной продукции</a:t>
            </a:r>
            <a:r>
              <a:rPr lang="ru-RU" sz="1600" dirty="0" smtClean="0">
                <a:solidFill>
                  <a:srgbClr val="000000"/>
                </a:solidFill>
                <a:latin typeface="Calibri"/>
              </a:rPr>
              <a:t>;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ru-RU" sz="1600" dirty="0">
                <a:solidFill>
                  <a:srgbClr val="000000"/>
                </a:solidFill>
                <a:latin typeface="Calibri"/>
              </a:rPr>
              <a:t>В рамках проектных решений производство ЖРД концентрируется в укрупненных специализированных цехах. </a:t>
            </a:r>
            <a:r>
              <a:rPr lang="ru-RU" sz="1600" dirty="0" err="1">
                <a:solidFill>
                  <a:srgbClr val="000000"/>
                </a:solidFill>
                <a:latin typeface="Calibri"/>
              </a:rPr>
              <a:t>Компактизированная</a:t>
            </a:r>
            <a:r>
              <a:rPr lang="ru-RU" sz="1600" dirty="0">
                <a:solidFill>
                  <a:srgbClr val="000000"/>
                </a:solidFill>
                <a:latin typeface="Calibri"/>
              </a:rPr>
              <a:t> структура позволит получить максимальную отдачу производственного оборудования, повысить гибкость производства при поддержании приемлемого уровня незавершенного производства, а также сократить производственный цикл на</a:t>
            </a:r>
            <a:r>
              <a:rPr lang="ru-RU" sz="16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alibri"/>
              </a:rPr>
              <a:t>30%</a:t>
            </a:r>
            <a:r>
              <a:rPr lang="ru-RU" sz="16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alibri"/>
              </a:rPr>
              <a:t>от существующего уровня </a:t>
            </a:r>
            <a:r>
              <a:rPr lang="ru-RU" sz="1600" dirty="0">
                <a:solidFill>
                  <a:srgbClr val="000000"/>
                </a:solidFill>
                <a:latin typeface="Calibri"/>
              </a:rPr>
              <a:t>в механическом производстве и механосборочных цехах;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ru-RU" sz="1600" dirty="0">
                <a:solidFill>
                  <a:srgbClr val="000000"/>
                </a:solidFill>
                <a:latin typeface="Calibri"/>
              </a:rPr>
              <a:t>С целью сбалансированности производственных мощностей интегрированной структуры проектные решения предусматривают организацию центров компетенций кузнечного производства и инструментального производства, а также передачу на внутрихолдинговую кооперацию литейного производства и производства метизов;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ru-RU" sz="1600" dirty="0">
                <a:solidFill>
                  <a:srgbClr val="000000"/>
                </a:solidFill>
                <a:latin typeface="Calibri"/>
              </a:rPr>
              <a:t>Реализация проектных решений предусматривается последовательно в 3 этапа в горизонте до 2023 года включительно. Высокий объем работ по реконструкции потребует разработку Проектной и Рабочей документации согласно Постановления 87 Правительства РФ.</a:t>
            </a:r>
          </a:p>
          <a:p>
            <a:pPr algn="just">
              <a:defRPr/>
            </a:pPr>
            <a:endParaRPr lang="ru-RU" sz="160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Специальное оформление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1">
  <a:themeElements>
    <a:clrScheme name="2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91554</TotalTime>
  <Words>1112</Words>
  <Application>Microsoft Office PowerPoint</Application>
  <PresentationFormat>Лист A4 (210x297 мм)</PresentationFormat>
  <Paragraphs>154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1_Специальное оформление</vt:lpstr>
      <vt:lpstr>2_Специальное оформление</vt:lpstr>
      <vt:lpstr>3_Специальное оформление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Дорожная карта проекта организации опытного производства изделий</vt:lpstr>
      <vt:lpstr>Презентация PowerPoint</vt:lpstr>
      <vt:lpstr>Презентация PowerPoint</vt:lpstr>
      <vt:lpstr>Презентация PowerPoint</vt:lpstr>
    </vt:vector>
  </TitlesOfParts>
  <Company>Solver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Manukovskaya;Shestakova</dc:creator>
  <cp:lastModifiedBy>Evgeniya Putintseva</cp:lastModifiedBy>
  <cp:revision>3850</cp:revision>
  <cp:lastPrinted>2016-12-17T07:48:09Z</cp:lastPrinted>
  <dcterms:created xsi:type="dcterms:W3CDTF">2004-04-29T13:32:28Z</dcterms:created>
  <dcterms:modified xsi:type="dcterms:W3CDTF">2018-06-13T09:44:18Z</dcterms:modified>
</cp:coreProperties>
</file>