
<file path=[Content_Types].xml><?xml version="1.0" encoding="utf-8"?>
<Types xmlns="http://schemas.openxmlformats.org/package/2006/content-types">
  <Default Extension="png" ContentType="image/png"/>
  <Default Extension="wmf" ContentType="image/x-w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31" r:id="rId4"/>
    <p:sldId id="258" r:id="rId5"/>
    <p:sldId id="260" r:id="rId6"/>
    <p:sldId id="318" r:id="rId7"/>
    <p:sldId id="261" r:id="rId8"/>
    <p:sldId id="262" r:id="rId9"/>
    <p:sldId id="263" r:id="rId10"/>
    <p:sldId id="264" r:id="rId11"/>
    <p:sldId id="266" r:id="rId12"/>
    <p:sldId id="265" r:id="rId13"/>
    <p:sldId id="267" r:id="rId14"/>
    <p:sldId id="268" r:id="rId15"/>
    <p:sldId id="269" r:id="rId16"/>
    <p:sldId id="270" r:id="rId17"/>
    <p:sldId id="271" r:id="rId18"/>
    <p:sldId id="272" r:id="rId19"/>
    <p:sldId id="273" r:id="rId20"/>
    <p:sldId id="279" r:id="rId21"/>
    <p:sldId id="280" r:id="rId22"/>
    <p:sldId id="281" r:id="rId23"/>
    <p:sldId id="282" r:id="rId24"/>
    <p:sldId id="283" r:id="rId25"/>
    <p:sldId id="290" r:id="rId26"/>
    <p:sldId id="291" r:id="rId27"/>
    <p:sldId id="317" r:id="rId28"/>
    <p:sldId id="292" r:id="rId29"/>
    <p:sldId id="293" r:id="rId30"/>
    <p:sldId id="300" r:id="rId31"/>
    <p:sldId id="294" r:id="rId32"/>
    <p:sldId id="299" r:id="rId33"/>
    <p:sldId id="302" r:id="rId34"/>
    <p:sldId id="316" r:id="rId35"/>
    <p:sldId id="303" r:id="rId36"/>
    <p:sldId id="304" r:id="rId37"/>
    <p:sldId id="305" r:id="rId38"/>
    <p:sldId id="306" r:id="rId39"/>
    <p:sldId id="307" r:id="rId40"/>
    <p:sldId id="309" r:id="rId41"/>
    <p:sldId id="319" r:id="rId42"/>
    <p:sldId id="310" r:id="rId43"/>
    <p:sldId id="311" r:id="rId44"/>
    <p:sldId id="312" r:id="rId45"/>
    <p:sldId id="321" r:id="rId46"/>
    <p:sldId id="320" r:id="rId47"/>
    <p:sldId id="313" r:id="rId48"/>
    <p:sldId id="314" r:id="rId49"/>
    <p:sldId id="322" r:id="rId50"/>
    <p:sldId id="324" r:id="rId51"/>
    <p:sldId id="332" r:id="rId52"/>
    <p:sldId id="329" r:id="rId53"/>
    <p:sldId id="330" r:id="rId54"/>
    <p:sldId id="333" r:id="rId55"/>
    <p:sldId id="334" r:id="rId56"/>
    <p:sldId id="335" r:id="rId57"/>
    <p:sldId id="336" r:id="rId58"/>
    <p:sldId id="337"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3A9872B-C760-4717-B896-069837B63C3A}" type="datetimeFigureOut">
              <a:rPr lang="en-IN" smtClean="0"/>
              <a:t>31-01-2019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CE8A65-872F-4C3C-AA1D-C39D46D97B65}" type="slidenum">
              <a:rPr lang="en-IN" smtClean="0"/>
              <a:t>‹#›</a:t>
            </a:fld>
            <a:endParaRPr lang="en-IN"/>
          </a:p>
        </p:txBody>
      </p:sp>
    </p:spTree>
    <p:extLst>
      <p:ext uri="{BB962C8B-B14F-4D97-AF65-F5344CB8AC3E}">
        <p14:creationId xmlns:p14="http://schemas.microsoft.com/office/powerpoint/2010/main" val="4077965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A9872B-C760-4717-B896-069837B63C3A}" type="datetimeFigureOut">
              <a:rPr lang="en-IN" smtClean="0"/>
              <a:t>31-01-2019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CE8A65-872F-4C3C-AA1D-C39D46D97B65}" type="slidenum">
              <a:rPr lang="en-IN" smtClean="0"/>
              <a:t>‹#›</a:t>
            </a:fld>
            <a:endParaRPr lang="en-IN"/>
          </a:p>
        </p:txBody>
      </p:sp>
    </p:spTree>
    <p:extLst>
      <p:ext uri="{BB962C8B-B14F-4D97-AF65-F5344CB8AC3E}">
        <p14:creationId xmlns:p14="http://schemas.microsoft.com/office/powerpoint/2010/main" val="3144970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A9872B-C760-4717-B896-069837B63C3A}" type="datetimeFigureOut">
              <a:rPr lang="en-IN" smtClean="0"/>
              <a:t>31-01-2019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CE8A65-872F-4C3C-AA1D-C39D46D97B65}" type="slidenum">
              <a:rPr lang="en-IN" smtClean="0"/>
              <a:t>‹#›</a:t>
            </a:fld>
            <a:endParaRPr lang="en-IN"/>
          </a:p>
        </p:txBody>
      </p:sp>
    </p:spTree>
    <p:extLst>
      <p:ext uri="{BB962C8B-B14F-4D97-AF65-F5344CB8AC3E}">
        <p14:creationId xmlns:p14="http://schemas.microsoft.com/office/powerpoint/2010/main" val="680768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Default">
    <p:spTree>
      <p:nvGrpSpPr>
        <p:cNvPr id="1" name=""/>
        <p:cNvGrpSpPr/>
        <p:nvPr/>
      </p:nvGrpSpPr>
      <p:grpSpPr>
        <a:xfrm>
          <a:off x="0" y="0"/>
          <a:ext cx="0" cy="0"/>
          <a:chOff x="0" y="0"/>
          <a:chExt cx="0" cy="0"/>
        </a:xfrm>
      </p:grpSpPr>
      <p:sp>
        <p:nvSpPr>
          <p:cNvPr id="23" name="Shape 23"/>
          <p:cNvSpPr>
            <a:spLocks noGrp="1"/>
          </p:cNvSpPr>
          <p:nvPr>
            <p:ph type="title"/>
          </p:nvPr>
        </p:nvSpPr>
        <p:spPr>
          <a:prstGeom prst="rect">
            <a:avLst/>
          </a:prstGeom>
        </p:spPr>
        <p:txBody>
          <a:bodyPr/>
          <a:lstStyle/>
          <a:p>
            <a:pPr lvl="0">
              <a:defRPr sz="1800" b="0">
                <a:solidFill>
                  <a:srgbClr val="000000"/>
                </a:solidFill>
              </a:defRPr>
            </a:pPr>
            <a:r>
              <a:rPr lang="en-US" sz="3600" b="1">
                <a:solidFill>
                  <a:srgbClr val="D1282E"/>
                </a:solidFill>
              </a:rPr>
              <a:t>Click to edit Master title style</a:t>
            </a:r>
            <a:endParaRPr sz="3600" b="1">
              <a:solidFill>
                <a:srgbClr val="D1282E"/>
              </a:solidFill>
            </a:endParaRPr>
          </a:p>
        </p:txBody>
      </p:sp>
      <p:sp>
        <p:nvSpPr>
          <p:cNvPr id="24" name="Shape 24"/>
          <p:cNvSpPr>
            <a:spLocks noGrp="1"/>
          </p:cNvSpPr>
          <p:nvPr>
            <p:ph type="body" idx="1"/>
          </p:nvPr>
        </p:nvSpPr>
        <p:spPr>
          <a:prstGeom prst="rect">
            <a:avLst/>
          </a:prstGeom>
        </p:spPr>
        <p:txBody>
          <a:bodyPr/>
          <a:lstStyle/>
          <a:p>
            <a:pPr lvl="0">
              <a:defRPr sz="1800" b="0"/>
            </a:pPr>
            <a:r>
              <a:rPr lang="en-US" sz="2000" b="1"/>
              <a:t>Click to edit Master text styles</a:t>
            </a:r>
          </a:p>
          <a:p>
            <a:pPr lvl="1">
              <a:defRPr sz="1800" b="0"/>
            </a:pPr>
            <a:r>
              <a:rPr lang="en-US" sz="2000" b="1"/>
              <a:t>Second level</a:t>
            </a:r>
          </a:p>
          <a:p>
            <a:pPr lvl="2">
              <a:defRPr sz="1800" b="0"/>
            </a:pPr>
            <a:r>
              <a:rPr lang="en-US" sz="2000" b="1"/>
              <a:t>Third level</a:t>
            </a:r>
          </a:p>
          <a:p>
            <a:pPr lvl="3">
              <a:defRPr sz="1800" b="0"/>
            </a:pPr>
            <a:r>
              <a:rPr lang="en-US" sz="2000" b="1"/>
              <a:t>Fourth level</a:t>
            </a:r>
          </a:p>
          <a:p>
            <a:pPr lvl="4">
              <a:defRPr sz="1800" b="0"/>
            </a:pPr>
            <a:r>
              <a:rPr lang="en-US" sz="2000" b="1"/>
              <a:t>Fifth level</a:t>
            </a:r>
            <a:endParaRPr sz="2000" b="1"/>
          </a:p>
        </p:txBody>
      </p:sp>
      <p:sp>
        <p:nvSpPr>
          <p:cNvPr id="25" name="Shape 25"/>
          <p:cNvSpPr>
            <a:spLocks noGrp="1"/>
          </p:cNvSpPr>
          <p:nvPr>
            <p:ph type="sldNum" sz="quarter" idx="2"/>
          </p:nvPr>
        </p:nvSpPr>
        <p:spPr>
          <a:xfrm rot="16200000">
            <a:off x="11188966" y="5589604"/>
            <a:ext cx="1316039" cy="452647"/>
          </a:xfrm>
          <a:prstGeom prst="rect">
            <a:avLst/>
          </a:prstGeom>
        </p:spPr>
        <p:txBody>
          <a:bodyPr/>
          <a:lstStyle>
            <a:lvl1pPr>
              <a:defRPr>
                <a:latin typeface="Calibri"/>
                <a:ea typeface="Calibri"/>
                <a:cs typeface="Calibri"/>
                <a:sym typeface="Calibri"/>
              </a:defRPr>
            </a:lvl1pPr>
          </a:lstStyle>
          <a:p>
            <a:pPr lvl="0"/>
            <a:fld id="{86CB4B4D-7CA3-9044-876B-883B54F8677D}" type="slidenum">
              <a:t>‹#›</a:t>
            </a:fld>
            <a:endParaRPr/>
          </a:p>
        </p:txBody>
      </p:sp>
    </p:spTree>
    <p:extLst>
      <p:ext uri="{BB962C8B-B14F-4D97-AF65-F5344CB8AC3E}">
        <p14:creationId xmlns:p14="http://schemas.microsoft.com/office/powerpoint/2010/main" val="273302388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A9872B-C760-4717-B896-069837B63C3A}" type="datetimeFigureOut">
              <a:rPr lang="en-IN" smtClean="0"/>
              <a:t>31-01-2019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CE8A65-872F-4C3C-AA1D-C39D46D97B65}" type="slidenum">
              <a:rPr lang="en-IN" smtClean="0"/>
              <a:t>‹#›</a:t>
            </a:fld>
            <a:endParaRPr lang="en-IN"/>
          </a:p>
        </p:txBody>
      </p:sp>
    </p:spTree>
    <p:extLst>
      <p:ext uri="{BB962C8B-B14F-4D97-AF65-F5344CB8AC3E}">
        <p14:creationId xmlns:p14="http://schemas.microsoft.com/office/powerpoint/2010/main" val="864066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A9872B-C760-4717-B896-069837B63C3A}" type="datetimeFigureOut">
              <a:rPr lang="en-IN" smtClean="0"/>
              <a:t>31-01-2019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CE8A65-872F-4C3C-AA1D-C39D46D97B65}" type="slidenum">
              <a:rPr lang="en-IN" smtClean="0"/>
              <a:t>‹#›</a:t>
            </a:fld>
            <a:endParaRPr lang="en-IN"/>
          </a:p>
        </p:txBody>
      </p:sp>
    </p:spTree>
    <p:extLst>
      <p:ext uri="{BB962C8B-B14F-4D97-AF65-F5344CB8AC3E}">
        <p14:creationId xmlns:p14="http://schemas.microsoft.com/office/powerpoint/2010/main" val="3704639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3A9872B-C760-4717-B896-069837B63C3A}" type="datetimeFigureOut">
              <a:rPr lang="en-IN" smtClean="0"/>
              <a:t>31-01-2019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CE8A65-872F-4C3C-AA1D-C39D46D97B65}" type="slidenum">
              <a:rPr lang="en-IN" smtClean="0"/>
              <a:t>‹#›</a:t>
            </a:fld>
            <a:endParaRPr lang="en-IN"/>
          </a:p>
        </p:txBody>
      </p:sp>
    </p:spTree>
    <p:extLst>
      <p:ext uri="{BB962C8B-B14F-4D97-AF65-F5344CB8AC3E}">
        <p14:creationId xmlns:p14="http://schemas.microsoft.com/office/powerpoint/2010/main" val="551767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3A9872B-C760-4717-B896-069837B63C3A}" type="datetimeFigureOut">
              <a:rPr lang="en-IN" smtClean="0"/>
              <a:t>31-01-2019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CE8A65-872F-4C3C-AA1D-C39D46D97B65}" type="slidenum">
              <a:rPr lang="en-IN" smtClean="0"/>
              <a:t>‹#›</a:t>
            </a:fld>
            <a:endParaRPr lang="en-IN"/>
          </a:p>
        </p:txBody>
      </p:sp>
    </p:spTree>
    <p:extLst>
      <p:ext uri="{BB962C8B-B14F-4D97-AF65-F5344CB8AC3E}">
        <p14:creationId xmlns:p14="http://schemas.microsoft.com/office/powerpoint/2010/main" val="3472372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3A9872B-C760-4717-B896-069837B63C3A}" type="datetimeFigureOut">
              <a:rPr lang="en-IN" smtClean="0"/>
              <a:t>31-01-2019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CE8A65-872F-4C3C-AA1D-C39D46D97B65}" type="slidenum">
              <a:rPr lang="en-IN" smtClean="0"/>
              <a:t>‹#›</a:t>
            </a:fld>
            <a:endParaRPr lang="en-IN"/>
          </a:p>
        </p:txBody>
      </p:sp>
    </p:spTree>
    <p:extLst>
      <p:ext uri="{BB962C8B-B14F-4D97-AF65-F5344CB8AC3E}">
        <p14:creationId xmlns:p14="http://schemas.microsoft.com/office/powerpoint/2010/main" val="1693165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A9872B-C760-4717-B896-069837B63C3A}" type="datetimeFigureOut">
              <a:rPr lang="en-IN" smtClean="0"/>
              <a:t>31-01-2019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CE8A65-872F-4C3C-AA1D-C39D46D97B65}" type="slidenum">
              <a:rPr lang="en-IN" smtClean="0"/>
              <a:t>‹#›</a:t>
            </a:fld>
            <a:endParaRPr lang="en-IN"/>
          </a:p>
        </p:txBody>
      </p:sp>
    </p:spTree>
    <p:extLst>
      <p:ext uri="{BB962C8B-B14F-4D97-AF65-F5344CB8AC3E}">
        <p14:creationId xmlns:p14="http://schemas.microsoft.com/office/powerpoint/2010/main" val="2710980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A9872B-C760-4717-B896-069837B63C3A}" type="datetimeFigureOut">
              <a:rPr lang="en-IN" smtClean="0"/>
              <a:t>31-01-2019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CE8A65-872F-4C3C-AA1D-C39D46D97B65}" type="slidenum">
              <a:rPr lang="en-IN" smtClean="0"/>
              <a:t>‹#›</a:t>
            </a:fld>
            <a:endParaRPr lang="en-IN"/>
          </a:p>
        </p:txBody>
      </p:sp>
    </p:spTree>
    <p:extLst>
      <p:ext uri="{BB962C8B-B14F-4D97-AF65-F5344CB8AC3E}">
        <p14:creationId xmlns:p14="http://schemas.microsoft.com/office/powerpoint/2010/main" val="2605719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A9872B-C760-4717-B896-069837B63C3A}" type="datetimeFigureOut">
              <a:rPr lang="en-IN" smtClean="0"/>
              <a:t>31-01-2019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CE8A65-872F-4C3C-AA1D-C39D46D97B65}" type="slidenum">
              <a:rPr lang="en-IN" smtClean="0"/>
              <a:t>‹#›</a:t>
            </a:fld>
            <a:endParaRPr lang="en-IN"/>
          </a:p>
        </p:txBody>
      </p:sp>
    </p:spTree>
    <p:extLst>
      <p:ext uri="{BB962C8B-B14F-4D97-AF65-F5344CB8AC3E}">
        <p14:creationId xmlns:p14="http://schemas.microsoft.com/office/powerpoint/2010/main" val="2315218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A9872B-C760-4717-B896-069837B63C3A}" type="datetimeFigureOut">
              <a:rPr lang="en-IN" smtClean="0"/>
              <a:t>31-01-2019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CE8A65-872F-4C3C-AA1D-C39D46D97B65}" type="slidenum">
              <a:rPr lang="en-IN" smtClean="0"/>
              <a:t>‹#›</a:t>
            </a:fld>
            <a:endParaRPr lang="en-IN"/>
          </a:p>
        </p:txBody>
      </p:sp>
    </p:spTree>
    <p:extLst>
      <p:ext uri="{BB962C8B-B14F-4D97-AF65-F5344CB8AC3E}">
        <p14:creationId xmlns:p14="http://schemas.microsoft.com/office/powerpoint/2010/main" val="448901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url.com/salesdashboard.php" TargetMode="Externa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url.com/salesdashboard.php" TargetMode="Externa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hackingenv.internshala.com/Insecure-Direct-Object-Reference/GET-Based-IDOR-in-URL-Variant-1/" TargetMode="Externa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hackingenv.internshala.com/Insecure-Direct-Object-Reference/GET-Based-IDOR-in-URL-Variant-1/bill.php?user_id=1438" TargetMode="Externa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Microsoft_Excel_97-2003_Worksheet1.xls"/><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20.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hyperlink" Target="http://13.233.237.224/server-info/" TargetMode="External"/><Relationship Id="rId2" Type="http://schemas.openxmlformats.org/officeDocument/2006/relationships/hyperlink" Target="http://13.233.237.224/server-status/" TargetMode="Externa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3615" y="1467419"/>
            <a:ext cx="9144000" cy="2387600"/>
          </a:xfrm>
        </p:spPr>
        <p:txBody>
          <a:bodyPr>
            <a:normAutofit/>
          </a:bodyPr>
          <a:lstStyle/>
          <a:p>
            <a:r>
              <a:rPr lang="en-IN" dirty="0" smtClean="0"/>
              <a:t>Hacking Environment Web Application</a:t>
            </a:r>
            <a:endParaRPr lang="en-IN" dirty="0"/>
          </a:p>
        </p:txBody>
      </p:sp>
      <p:sp>
        <p:nvSpPr>
          <p:cNvPr id="3" name="Subtitle 2"/>
          <p:cNvSpPr>
            <a:spLocks noGrp="1"/>
          </p:cNvSpPr>
          <p:nvPr>
            <p:ph type="subTitle" idx="1"/>
          </p:nvPr>
        </p:nvSpPr>
        <p:spPr>
          <a:xfrm>
            <a:off x="1567132" y="4119622"/>
            <a:ext cx="9144000" cy="1655762"/>
          </a:xfrm>
        </p:spPr>
        <p:txBody>
          <a:bodyPr/>
          <a:lstStyle/>
          <a:p>
            <a:r>
              <a:rPr lang="en-IN" dirty="0" smtClean="0"/>
              <a:t>Detailed Developer Report </a:t>
            </a:r>
            <a:endParaRPr lang="en-IN" dirty="0"/>
          </a:p>
        </p:txBody>
      </p:sp>
      <p:pic>
        <p:nvPicPr>
          <p:cNvPr id="1026" name="Picture 2" descr="https://internshala.com/static/images/common/internshala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3228" y="257176"/>
            <a:ext cx="4762500" cy="163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914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smtClean="0"/>
              <a:t>Proof of Concept (</a:t>
            </a:r>
            <a:r>
              <a:rPr lang="en-IN" dirty="0" err="1" smtClean="0"/>
              <a:t>PoC</a:t>
            </a:r>
            <a:r>
              <a:rPr lang="en-IN" dirty="0" smtClean="0"/>
              <a:t>)</a:t>
            </a:r>
            <a:endParaRPr lang="en-IN" dirty="0"/>
          </a:p>
        </p:txBody>
      </p:sp>
      <p:sp>
        <p:nvSpPr>
          <p:cNvPr id="3" name="Text Placeholder 2"/>
          <p:cNvSpPr>
            <a:spLocks noGrp="1"/>
          </p:cNvSpPr>
          <p:nvPr>
            <p:ph type="body" idx="1"/>
          </p:nvPr>
        </p:nvSpPr>
        <p:spPr>
          <a:xfrm>
            <a:off x="838200" y="1050870"/>
            <a:ext cx="10515600" cy="4351338"/>
          </a:xfrm>
        </p:spPr>
        <p:txBody>
          <a:bodyPr>
            <a:normAutofit/>
          </a:bodyPr>
          <a:lstStyle/>
          <a:p>
            <a:r>
              <a:rPr lang="en-IN" sz="2000" dirty="0" smtClean="0"/>
              <a:t>Attacker can execute SQL commands as shown below. Here we have used the payload below to extract the database name and MySQL version information:</a:t>
            </a:r>
            <a:br>
              <a:rPr lang="en-IN" sz="2000" dirty="0" smtClean="0"/>
            </a:br>
            <a:r>
              <a:rPr lang="en-IN" sz="2000" dirty="0" smtClean="0"/>
              <a:t>house=</a:t>
            </a:r>
            <a:r>
              <a:rPr lang="en-IN" sz="2000" dirty="0" err="1" smtClean="0"/>
              <a:t>abcd</a:t>
            </a:r>
            <a:r>
              <a:rPr lang="en-IN" sz="2000" dirty="0" smtClean="0"/>
              <a:t>’ union select database(),version()--+</a:t>
            </a:r>
          </a:p>
          <a:p>
            <a:pPr marL="0" indent="0">
              <a:buNone/>
            </a:pPr>
            <a:endParaRPr lang="en-IN" sz="2000" dirty="0"/>
          </a:p>
        </p:txBody>
      </p:sp>
      <p:pic>
        <p:nvPicPr>
          <p:cNvPr id="4" name="Picture 3"/>
          <p:cNvPicPr>
            <a:picLocks noChangeAspect="1"/>
          </p:cNvPicPr>
          <p:nvPr/>
        </p:nvPicPr>
        <p:blipFill>
          <a:blip r:embed="rId2"/>
          <a:stretch>
            <a:fillRect/>
          </a:stretch>
        </p:blipFill>
        <p:spPr>
          <a:xfrm>
            <a:off x="1344912" y="2022385"/>
            <a:ext cx="8161398" cy="4430693"/>
          </a:xfrm>
          <a:prstGeom prst="rect">
            <a:avLst/>
          </a:prstGeom>
        </p:spPr>
      </p:pic>
    </p:spTree>
    <p:extLst>
      <p:ext uri="{BB962C8B-B14F-4D97-AF65-F5344CB8AC3E}">
        <p14:creationId xmlns:p14="http://schemas.microsoft.com/office/powerpoint/2010/main" val="321685403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err="1" smtClean="0"/>
              <a:t>PoC</a:t>
            </a:r>
            <a:r>
              <a:rPr lang="en-IN" dirty="0" smtClean="0"/>
              <a:t> – Attacker can dump arbitrary data</a:t>
            </a:r>
            <a:endParaRPr lang="en-IN" dirty="0"/>
          </a:p>
        </p:txBody>
      </p:sp>
      <p:sp>
        <p:nvSpPr>
          <p:cNvPr id="3" name="Text Placeholder 2"/>
          <p:cNvSpPr>
            <a:spLocks noGrp="1"/>
          </p:cNvSpPr>
          <p:nvPr>
            <p:ph type="body" idx="1"/>
          </p:nvPr>
        </p:nvSpPr>
        <p:spPr>
          <a:xfrm>
            <a:off x="838200" y="1577081"/>
            <a:ext cx="10515600" cy="4351338"/>
          </a:xfrm>
        </p:spPr>
        <p:txBody>
          <a:bodyPr>
            <a:normAutofit/>
          </a:bodyPr>
          <a:lstStyle/>
          <a:p>
            <a:r>
              <a:rPr lang="en-IN" sz="2000" dirty="0" smtClean="0">
                <a:solidFill>
                  <a:srgbClr val="FF0000"/>
                </a:solidFill>
              </a:rPr>
              <a:t>No of databases: 3</a:t>
            </a:r>
          </a:p>
          <a:p>
            <a:pPr lvl="1"/>
            <a:r>
              <a:rPr lang="en-IN" sz="1600" dirty="0" err="1" smtClean="0"/>
              <a:t>Information_schema</a:t>
            </a:r>
            <a:endParaRPr lang="en-IN" sz="1600" dirty="0" smtClean="0"/>
          </a:p>
          <a:p>
            <a:pPr lvl="1"/>
            <a:r>
              <a:rPr lang="en-IN" sz="1600" dirty="0" smtClean="0"/>
              <a:t>SQL_Injection_V3</a:t>
            </a:r>
          </a:p>
          <a:p>
            <a:pPr lvl="1"/>
            <a:r>
              <a:rPr lang="en-IN" sz="1600" dirty="0" smtClean="0"/>
              <a:t>Test</a:t>
            </a:r>
          </a:p>
          <a:p>
            <a:pPr lvl="1"/>
            <a:endParaRPr lang="en-IN" sz="1600" dirty="0"/>
          </a:p>
          <a:p>
            <a:r>
              <a:rPr lang="en-IN" sz="2000" dirty="0" smtClean="0">
                <a:solidFill>
                  <a:srgbClr val="FF0000"/>
                </a:solidFill>
              </a:rPr>
              <a:t>No of tables in SQL_Injection_V3: 2</a:t>
            </a:r>
          </a:p>
          <a:p>
            <a:pPr lvl="1"/>
            <a:r>
              <a:rPr lang="en-IN" sz="1600" dirty="0" smtClean="0"/>
              <a:t>Hogwarts</a:t>
            </a:r>
          </a:p>
          <a:p>
            <a:pPr lvl="1"/>
            <a:r>
              <a:rPr lang="en-IN" sz="1600" dirty="0" smtClean="0"/>
              <a:t>Users</a:t>
            </a:r>
          </a:p>
          <a:p>
            <a:pPr marL="0" indent="0">
              <a:buNone/>
            </a:pPr>
            <a:endParaRPr lang="en-IN" sz="2000" dirty="0"/>
          </a:p>
        </p:txBody>
      </p:sp>
    </p:spTree>
    <p:extLst>
      <p:ext uri="{BB962C8B-B14F-4D97-AF65-F5344CB8AC3E}">
        <p14:creationId xmlns:p14="http://schemas.microsoft.com/office/powerpoint/2010/main" val="191114118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Business Impact – Extremely High</a:t>
            </a:r>
            <a:endParaRPr lang="en-IN" dirty="0"/>
          </a:p>
        </p:txBody>
      </p:sp>
      <p:sp>
        <p:nvSpPr>
          <p:cNvPr id="3" name="Text Placeholder 2"/>
          <p:cNvSpPr>
            <a:spLocks noGrp="1"/>
          </p:cNvSpPr>
          <p:nvPr>
            <p:ph type="body" idx="1"/>
          </p:nvPr>
        </p:nvSpPr>
        <p:spPr/>
        <p:txBody>
          <a:bodyPr>
            <a:normAutofit/>
          </a:bodyPr>
          <a:lstStyle/>
          <a:p>
            <a:pPr marL="0" indent="0">
              <a:buNone/>
            </a:pPr>
            <a:r>
              <a:rPr lang="en-IN" sz="2000" dirty="0" smtClean="0"/>
              <a:t>Using this vulnerability, attacker can execute arbitrary SQL commands on </a:t>
            </a:r>
            <a:r>
              <a:rPr lang="en-IN" sz="2000" dirty="0" err="1" smtClean="0"/>
              <a:t>Internshala</a:t>
            </a:r>
            <a:r>
              <a:rPr lang="en-IN" sz="2000" dirty="0" smtClean="0"/>
              <a:t> server and gain complete access to internal databases along with all customer data inside it. </a:t>
            </a:r>
          </a:p>
          <a:p>
            <a:pPr marL="0" indent="0">
              <a:buNone/>
            </a:pPr>
            <a:r>
              <a:rPr lang="en-IN" sz="2000" dirty="0" smtClean="0"/>
              <a:t>Below is the screenshot of users table which shows user credentials being leaked that too in plain text without any hashing/encryption.</a:t>
            </a:r>
          </a:p>
          <a:p>
            <a:pPr marL="0" indent="0">
              <a:buNone/>
            </a:pPr>
            <a:r>
              <a:rPr lang="en-IN" sz="2000" dirty="0" smtClean="0"/>
              <a:t>Attacker can use this information to login to admin panels and gain complete admin level access to the website which could lead to complete compromise of the server and all other servers connected to it.</a:t>
            </a:r>
            <a:endParaRPr lang="en-IN" sz="2000" dirty="0"/>
          </a:p>
        </p:txBody>
      </p:sp>
      <p:pic>
        <p:nvPicPr>
          <p:cNvPr id="4" name="Picture 3"/>
          <p:cNvPicPr>
            <a:picLocks noChangeAspect="1"/>
          </p:cNvPicPr>
          <p:nvPr/>
        </p:nvPicPr>
        <p:blipFill>
          <a:blip r:embed="rId2"/>
          <a:stretch>
            <a:fillRect/>
          </a:stretch>
        </p:blipFill>
        <p:spPr>
          <a:xfrm>
            <a:off x="3955386" y="3978031"/>
            <a:ext cx="3420195" cy="2397333"/>
          </a:xfrm>
          <a:prstGeom prst="rect">
            <a:avLst/>
          </a:prstGeom>
        </p:spPr>
      </p:pic>
    </p:spTree>
    <p:extLst>
      <p:ext uri="{BB962C8B-B14F-4D97-AF65-F5344CB8AC3E}">
        <p14:creationId xmlns:p14="http://schemas.microsoft.com/office/powerpoint/2010/main" val="419690678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t>13</a:t>
            </a:fld>
            <a:endParaRPr lang="uk-UA"/>
          </a:p>
        </p:txBody>
      </p:sp>
      <p:sp>
        <p:nvSpPr>
          <p:cNvPr id="3" name="Title 2"/>
          <p:cNvSpPr>
            <a:spLocks noGrp="1"/>
          </p:cNvSpPr>
          <p:nvPr>
            <p:ph type="title"/>
          </p:nvPr>
        </p:nvSpPr>
        <p:spPr/>
        <p:txBody>
          <a:bodyPr/>
          <a:lstStyle/>
          <a:p>
            <a:r>
              <a:rPr lang="en-IN" dirty="0" smtClean="0"/>
              <a:t>1. SQL Injection</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2031922707"/>
              </p:ext>
            </p:extLst>
          </p:nvPr>
        </p:nvGraphicFramePr>
        <p:xfrm>
          <a:off x="1732123" y="1283865"/>
          <a:ext cx="8109380" cy="3073685"/>
        </p:xfrm>
        <a:graphic>
          <a:graphicData uri="http://schemas.openxmlformats.org/drawingml/2006/table">
            <a:tbl>
              <a:tblPr firstRow="1" bandRow="1">
                <a:tableStyleId>{5C22544A-7EE6-4342-B048-85BDC9FD1C3A}</a:tableStyleId>
              </a:tblPr>
              <a:tblGrid>
                <a:gridCol w="1413562">
                  <a:extLst>
                    <a:ext uri="{9D8B030D-6E8A-4147-A177-3AD203B41FA5}">
                      <a16:colId xmlns="" xmlns:a16="http://schemas.microsoft.com/office/drawing/2014/main" val="20000"/>
                    </a:ext>
                  </a:extLst>
                </a:gridCol>
                <a:gridCol w="6695818">
                  <a:extLst>
                    <a:ext uri="{9D8B030D-6E8A-4147-A177-3AD203B41FA5}">
                      <a16:colId xmlns="" xmlns:a16="http://schemas.microsoft.com/office/drawing/2014/main" val="20001"/>
                    </a:ext>
                  </a:extLst>
                </a:gridCol>
              </a:tblGrid>
              <a:tr h="415137">
                <a:tc>
                  <a:txBody>
                    <a:bodyPr/>
                    <a:lstStyle/>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406639">
                <a:tc>
                  <a:txBody>
                    <a:bodyPr/>
                    <a:lstStyle/>
                    <a:p>
                      <a:pPr algn="ctr"/>
                      <a:r>
                        <a:rPr lang="en-US" sz="1600" dirty="0" smtClean="0">
                          <a:solidFill>
                            <a:srgbClr val="FFFFFF"/>
                          </a:solidFill>
                          <a:latin typeface="Calibri" panose="020F0502020204030204" pitchFamily="34" charset="0"/>
                        </a:rPr>
                        <a:t>SQL</a:t>
                      </a:r>
                      <a:r>
                        <a:rPr lang="en-US" sz="1600" baseline="0" dirty="0" smtClean="0">
                          <a:solidFill>
                            <a:srgbClr val="FFFFFF"/>
                          </a:solidFill>
                          <a:latin typeface="Calibri" panose="020F0502020204030204" pitchFamily="34" charset="0"/>
                        </a:rPr>
                        <a:t> Injection</a:t>
                      </a:r>
                      <a:endParaRPr lang="en-US" sz="1600" dirty="0">
                        <a:solidFill>
                          <a:srgbClr val="FFFFFF"/>
                        </a:solidFill>
                        <a:latin typeface="Calibri" panose="020F0502020204030204" pitchFamily="34" charset="0"/>
                      </a:endParaRPr>
                    </a:p>
                    <a:p>
                      <a:pPr algn="ctr"/>
                      <a:r>
                        <a:rPr lang="en-US" sz="1300" dirty="0">
                          <a:solidFill>
                            <a:srgbClr val="FFFFFF"/>
                          </a:solidFill>
                          <a:latin typeface="Calibri" panose="020F0502020204030204" pitchFamily="34" charset="0"/>
                        </a:rPr>
                        <a:t>(Critical)</a:t>
                      </a: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sz="1300" dirty="0" smtClean="0">
                          <a:solidFill>
                            <a:schemeClr val="tx1"/>
                          </a:solidFill>
                          <a:latin typeface="Calibri" panose="020F0502020204030204" pitchFamily="34" charset="0"/>
                        </a:rPr>
                        <a:t> </a:t>
                      </a:r>
                      <a:endParaRPr lang="en-US" sz="1300" dirty="0">
                        <a:solidFill>
                          <a:schemeClr val="tx1"/>
                        </a:solidFill>
                        <a:latin typeface="Calibri" panose="020F0502020204030204" pitchFamily="34" charset="0"/>
                      </a:endParaRPr>
                    </a:p>
                    <a:p>
                      <a:r>
                        <a:rPr lang="en-US" sz="1300" baseline="0" dirty="0" smtClean="0">
                          <a:solidFill>
                            <a:schemeClr val="tx1"/>
                          </a:solidFill>
                          <a:latin typeface="Calibri" panose="020F0502020204030204" pitchFamily="34" charset="0"/>
                        </a:rPr>
                        <a:t>Below mentioned URL in the </a:t>
                      </a:r>
                      <a:r>
                        <a:rPr lang="en-US" sz="1300" b="1" baseline="0" dirty="0" smtClean="0">
                          <a:solidFill>
                            <a:schemeClr val="tx1"/>
                          </a:solidFill>
                          <a:latin typeface="Calibri" panose="020F0502020204030204" pitchFamily="34" charset="0"/>
                        </a:rPr>
                        <a:t>Petunia Flowers – Flower Search module </a:t>
                      </a:r>
                      <a:r>
                        <a:rPr lang="en-US" sz="1300" baseline="0" dirty="0" smtClean="0">
                          <a:solidFill>
                            <a:schemeClr val="tx1"/>
                          </a:solidFill>
                          <a:latin typeface="Calibri" panose="020F0502020204030204" pitchFamily="34" charset="0"/>
                        </a:rPr>
                        <a:t>is vulnerable to SQL injection attack</a:t>
                      </a:r>
                      <a:endParaRPr lang="en-US" sz="1300" dirty="0" smtClean="0">
                        <a:solidFill>
                          <a:schemeClr val="tx1"/>
                        </a:solidFill>
                        <a:latin typeface="Calibri" panose="020F0502020204030204" pitchFamily="34" charset="0"/>
                        <a:cs typeface="Calibri" panose="020F0502020204030204" pitchFamily="34" charset="0"/>
                      </a:endParaRPr>
                    </a:p>
                    <a:p>
                      <a:endParaRPr lang="en-US" sz="1300" dirty="0" smtClean="0">
                        <a:solidFill>
                          <a:schemeClr val="tx1"/>
                        </a:solidFill>
                        <a:latin typeface="Calibri" panose="020F0502020204030204" pitchFamily="34" charset="0"/>
                      </a:endParaRPr>
                    </a:p>
                    <a:p>
                      <a:r>
                        <a:rPr lang="en-US" sz="1300" b="1" dirty="0" smtClean="0">
                          <a:solidFill>
                            <a:schemeClr val="tx1"/>
                          </a:solidFill>
                          <a:latin typeface="Calibri" panose="020F0502020204030204" pitchFamily="34" charset="0"/>
                        </a:rPr>
                        <a:t>Affected URL :</a:t>
                      </a:r>
                      <a:endParaRPr lang="en-US" sz="1300" b="0" i="0" u="none" strike="noStrike" dirty="0" smtClean="0">
                        <a:solidFill>
                          <a:schemeClr val="tx1"/>
                        </a:solidFill>
                        <a:effectLst/>
                        <a:latin typeface="Calibri" panose="020F0502020204030204" pitchFamily="34" charset="0"/>
                        <a:ea typeface="+mn-ea"/>
                        <a:cs typeface="+mn-cs"/>
                        <a:sym typeface="Arial"/>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pitchFamily="34" charset="0"/>
                          <a:ea typeface="+mn-ea"/>
                          <a:cs typeface="Calibri" panose="020F0502020204030204" pitchFamily="34" charset="0"/>
                          <a:sym typeface="Arial"/>
                        </a:rPr>
                        <a:t>http://url.com/petunia/flower</a:t>
                      </a:r>
                      <a:r>
                        <a:rPr lang="en-US" sz="1300" b="0" i="0" u="none" strike="noStrike" baseline="0" dirty="0" smtClean="0">
                          <a:solidFill>
                            <a:schemeClr val="dk1"/>
                          </a:solidFill>
                          <a:effectLst/>
                          <a:latin typeface="Calibri" panose="020F0502020204030204" pitchFamily="34" charset="0"/>
                          <a:ea typeface="+mn-ea"/>
                          <a:cs typeface="Calibri" panose="020F0502020204030204" pitchFamily="34" charset="0"/>
                          <a:sym typeface="Arial"/>
                        </a:rPr>
                        <a:t>Search</a:t>
                      </a:r>
                      <a:r>
                        <a:rPr lang="en-US" sz="1300" b="0" i="0" u="none" strike="noStrike" dirty="0" smtClean="0">
                          <a:solidFill>
                            <a:schemeClr val="dk1"/>
                          </a:solidFill>
                          <a:effectLst/>
                          <a:latin typeface="Calibri" panose="020F0502020204030204" pitchFamily="34" charset="0"/>
                          <a:ea typeface="+mn-ea"/>
                          <a:cs typeface="Calibri" panose="020F0502020204030204" pitchFamily="34" charset="0"/>
                          <a:sym typeface="Arial"/>
                        </a:rPr>
                        <a:t>.php</a:t>
                      </a:r>
                    </a:p>
                    <a:p>
                      <a:pPr marL="285750" indent="-285750">
                        <a:buFont typeface="Arial" panose="020B0604020202020204" pitchFamily="34" charset="0"/>
                        <a:buChar char="•"/>
                      </a:pPr>
                      <a:endParaRPr lang="en-US" sz="1300" b="0" dirty="0" smtClean="0">
                        <a:solidFill>
                          <a:schemeClr val="tx1"/>
                        </a:solidFill>
                        <a:latin typeface="Calibri" panose="020F0502020204030204" pitchFamily="3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b="1" dirty="0" smtClean="0">
                          <a:solidFill>
                            <a:schemeClr val="tx1"/>
                          </a:solidFill>
                          <a:latin typeface="Calibri" panose="020F0502020204030204" pitchFamily="34" charset="0"/>
                        </a:rPr>
                        <a:t>Affected</a:t>
                      </a:r>
                      <a:r>
                        <a:rPr lang="en-US" sz="1300" b="1" baseline="0" dirty="0" smtClean="0">
                          <a:solidFill>
                            <a:schemeClr val="tx1"/>
                          </a:solidFill>
                          <a:latin typeface="Calibri" panose="020F0502020204030204" pitchFamily="34" charset="0"/>
                        </a:rPr>
                        <a:t> Parameters</a:t>
                      </a:r>
                      <a:r>
                        <a:rPr lang="en-US" sz="1300" b="1" dirty="0" smtClean="0">
                          <a:solidFill>
                            <a:schemeClr val="tx1"/>
                          </a:solidFill>
                          <a:latin typeface="Calibri" panose="020F0502020204030204" pitchFamily="34" charset="0"/>
                        </a:rPr>
                        <a:t> :</a:t>
                      </a:r>
                      <a:endParaRPr lang="en-US" sz="1300" b="0" dirty="0" smtClean="0">
                        <a:solidFill>
                          <a:schemeClr val="tx1"/>
                        </a:solidFill>
                        <a:latin typeface="Calibri" panose="020F0502020204030204" pitchFamily="3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pitchFamily="34" charset="0"/>
                        </a:rPr>
                        <a:t>Flower (POST parameter)</a:t>
                      </a:r>
                    </a:p>
                    <a:p>
                      <a:pPr marL="285750" indent="-285750">
                        <a:buFont typeface="Arial" panose="020B0604020202020204" pitchFamily="34" charset="0"/>
                        <a:buChar char="•"/>
                      </a:pPr>
                      <a:endParaRPr lang="en-US" sz="1300" b="0" dirty="0" smtClean="0">
                        <a:solidFill>
                          <a:schemeClr val="tx1"/>
                        </a:solidFill>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b="1" dirty="0" smtClean="0">
                          <a:solidFill>
                            <a:schemeClr val="tx1"/>
                          </a:solidFill>
                          <a:latin typeface="Calibri" panose="020F0502020204030204" pitchFamily="34" charset="0"/>
                        </a:rPr>
                        <a:t>Payload:</a:t>
                      </a:r>
                    </a:p>
                    <a:p>
                      <a:pPr marL="285750" indent="-285750">
                        <a:buFont typeface="Arial" panose="020B0604020202020204" pitchFamily="34" charset="0"/>
                        <a:buChar char="•"/>
                      </a:pPr>
                      <a:r>
                        <a:rPr lang="en-US" sz="1300" b="0" dirty="0" smtClean="0">
                          <a:solidFill>
                            <a:schemeClr val="tx1"/>
                          </a:solidFill>
                          <a:latin typeface="Calibri" panose="020F0502020204030204" pitchFamily="34" charset="0"/>
                        </a:rPr>
                        <a:t>flower=rose’</a:t>
                      </a:r>
                    </a:p>
                    <a:p>
                      <a:pPr marL="285750" indent="-285750">
                        <a:buFont typeface="Arial" panose="020B0604020202020204" pitchFamily="34" charset="0"/>
                        <a:buChar char="•"/>
                      </a:pPr>
                      <a:endParaRPr lang="en-US" sz="1300" b="0" dirty="0">
                        <a:solidFill>
                          <a:schemeClr val="tx1"/>
                        </a:solidFill>
                        <a:latin typeface="Calibri" panose="020F0502020204030204" pitchFamily="3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2758708874"/>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err="1" smtClean="0"/>
              <a:t>PoC</a:t>
            </a:r>
            <a:r>
              <a:rPr lang="en-IN" dirty="0" smtClean="0"/>
              <a:t> – Attacker can dump arbitrary data</a:t>
            </a:r>
            <a:endParaRPr lang="en-IN" dirty="0"/>
          </a:p>
        </p:txBody>
      </p:sp>
      <p:sp>
        <p:nvSpPr>
          <p:cNvPr id="3" name="Text Placeholder 2"/>
          <p:cNvSpPr>
            <a:spLocks noGrp="1"/>
          </p:cNvSpPr>
          <p:nvPr>
            <p:ph type="body" idx="1"/>
          </p:nvPr>
        </p:nvSpPr>
        <p:spPr>
          <a:xfrm>
            <a:off x="838200" y="1577081"/>
            <a:ext cx="10515600" cy="4351338"/>
          </a:xfrm>
        </p:spPr>
        <p:txBody>
          <a:bodyPr>
            <a:normAutofit/>
          </a:bodyPr>
          <a:lstStyle/>
          <a:p>
            <a:r>
              <a:rPr lang="en-IN" sz="2000" dirty="0" smtClean="0">
                <a:solidFill>
                  <a:srgbClr val="FF0000"/>
                </a:solidFill>
              </a:rPr>
              <a:t>No of databases: 3</a:t>
            </a:r>
          </a:p>
          <a:p>
            <a:pPr lvl="1"/>
            <a:r>
              <a:rPr lang="en-IN" sz="1600" dirty="0" err="1" smtClean="0"/>
              <a:t>Information_schema</a:t>
            </a:r>
            <a:endParaRPr lang="en-IN" sz="1600" dirty="0" smtClean="0"/>
          </a:p>
          <a:p>
            <a:pPr lvl="1"/>
            <a:r>
              <a:rPr lang="en-IN" sz="1600" dirty="0" smtClean="0"/>
              <a:t>SQL_Injection_V3</a:t>
            </a:r>
          </a:p>
          <a:p>
            <a:pPr lvl="1"/>
            <a:r>
              <a:rPr lang="en-IN" sz="1600" dirty="0" smtClean="0"/>
              <a:t>Test</a:t>
            </a:r>
            <a:endParaRPr lang="en-IN" sz="1600" dirty="0"/>
          </a:p>
          <a:p>
            <a:r>
              <a:rPr lang="en-IN" sz="2000" dirty="0" smtClean="0">
                <a:solidFill>
                  <a:srgbClr val="FF0000"/>
                </a:solidFill>
              </a:rPr>
              <a:t>No of tables in SQL_Injection_V3: 2</a:t>
            </a:r>
          </a:p>
          <a:p>
            <a:pPr lvl="1"/>
            <a:r>
              <a:rPr lang="en-IN" sz="1600" dirty="0" smtClean="0"/>
              <a:t>Hogwarts</a:t>
            </a:r>
          </a:p>
          <a:p>
            <a:pPr lvl="1"/>
            <a:r>
              <a:rPr lang="en-IN" sz="1600" dirty="0" smtClean="0"/>
              <a:t>Users</a:t>
            </a:r>
          </a:p>
          <a:p>
            <a:r>
              <a:rPr lang="en-IN" sz="2000" dirty="0" smtClean="0">
                <a:solidFill>
                  <a:srgbClr val="FF0000"/>
                </a:solidFill>
              </a:rPr>
              <a:t>Critical Table: Users</a:t>
            </a:r>
          </a:p>
          <a:p>
            <a:pPr lvl="1"/>
            <a:endParaRPr lang="en-IN" sz="1600" dirty="0" smtClean="0"/>
          </a:p>
          <a:p>
            <a:pPr marL="0" indent="0">
              <a:buNone/>
            </a:pPr>
            <a:endParaRPr lang="en-IN" sz="2000" dirty="0" smtClean="0"/>
          </a:p>
          <a:p>
            <a:pPr marL="0" indent="0">
              <a:buNone/>
            </a:pPr>
            <a:endParaRPr lang="en-IN" sz="2000" dirty="0"/>
          </a:p>
        </p:txBody>
      </p:sp>
      <p:pic>
        <p:nvPicPr>
          <p:cNvPr id="4" name="Picture 3"/>
          <p:cNvPicPr>
            <a:picLocks noChangeAspect="1"/>
          </p:cNvPicPr>
          <p:nvPr/>
        </p:nvPicPr>
        <p:blipFill>
          <a:blip r:embed="rId2"/>
          <a:stretch>
            <a:fillRect/>
          </a:stretch>
        </p:blipFill>
        <p:spPr>
          <a:xfrm>
            <a:off x="1462352" y="4400726"/>
            <a:ext cx="2782553" cy="1950388"/>
          </a:xfrm>
          <a:prstGeom prst="rect">
            <a:avLst/>
          </a:prstGeom>
        </p:spPr>
      </p:pic>
    </p:spTree>
    <p:extLst>
      <p:ext uri="{BB962C8B-B14F-4D97-AF65-F5344CB8AC3E}">
        <p14:creationId xmlns:p14="http://schemas.microsoft.com/office/powerpoint/2010/main" val="39786835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Recommendation</a:t>
            </a:r>
            <a:endParaRPr lang="en-IN" dirty="0"/>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 to avoid exploitation of SQL injections:</a:t>
            </a:r>
          </a:p>
          <a:p>
            <a:pPr lvl="1"/>
            <a:r>
              <a:rPr lang="en-IN" sz="2000" dirty="0" smtClean="0"/>
              <a:t>Whitelist User Input: Whitelist all user input for expected data only. For example if you are expecting a flower name, limit it to alphabets only </a:t>
            </a:r>
            <a:r>
              <a:rPr lang="en-IN" sz="2000" dirty="0" err="1" smtClean="0"/>
              <a:t>upto</a:t>
            </a:r>
            <a:r>
              <a:rPr lang="en-IN" sz="2000" dirty="0" smtClean="0"/>
              <a:t> 20 characters in length. If you are expecting some ID, restrict it to numbers only</a:t>
            </a:r>
          </a:p>
          <a:p>
            <a:pPr lvl="1"/>
            <a:r>
              <a:rPr lang="en-IN" sz="2000" dirty="0" smtClean="0"/>
              <a:t>Prepared Statements: Use SQL prepared statements available in all web development languages and frameworks to avoid attacker being able to modify SQL query</a:t>
            </a:r>
          </a:p>
          <a:p>
            <a:pPr lvl="1"/>
            <a:r>
              <a:rPr lang="en-IN" sz="2000" dirty="0" smtClean="0"/>
              <a:t>Character encoding: If you are taking input that requires you to accept special characters, encode it. Example. Convert all </a:t>
            </a:r>
            <a:r>
              <a:rPr lang="en-IN" sz="2000" b="1" dirty="0" smtClean="0"/>
              <a:t>‘ to \’</a:t>
            </a:r>
            <a:r>
              <a:rPr lang="en-IN" sz="2000" dirty="0" smtClean="0"/>
              <a:t> , </a:t>
            </a:r>
            <a:r>
              <a:rPr lang="en-IN" sz="2000" b="1" dirty="0" smtClean="0"/>
              <a:t>“ to \”</a:t>
            </a:r>
            <a:r>
              <a:rPr lang="en-IN" sz="2000" dirty="0" smtClean="0"/>
              <a:t>, </a:t>
            </a:r>
            <a:r>
              <a:rPr lang="en-IN" sz="2000" b="1" dirty="0" smtClean="0"/>
              <a:t>\ to \\.</a:t>
            </a:r>
            <a:r>
              <a:rPr lang="en-IN" sz="2000" dirty="0" smtClean="0"/>
              <a:t> It is also suggested to follow a standard encoding for all special characters such has HTML encoding, URL encoding </a:t>
            </a:r>
            <a:r>
              <a:rPr lang="en-IN" sz="2000" dirty="0" err="1" smtClean="0"/>
              <a:t>etc</a:t>
            </a:r>
            <a:endParaRPr lang="en-IN" sz="2000" dirty="0" smtClean="0"/>
          </a:p>
          <a:p>
            <a:pPr lvl="1"/>
            <a:r>
              <a:rPr lang="en-IN" sz="2000" dirty="0" smtClean="0"/>
              <a:t>Do not store passwords in plain text. Convert them to hashes using SHA1 SHA256 Blowfish </a:t>
            </a:r>
            <a:r>
              <a:rPr lang="en-IN" sz="2000" dirty="0" err="1" smtClean="0"/>
              <a:t>etc</a:t>
            </a:r>
            <a:endParaRPr lang="en-IN" sz="2000" dirty="0" smtClean="0"/>
          </a:p>
          <a:p>
            <a:pPr lvl="1"/>
            <a:r>
              <a:rPr lang="en-IN" sz="2000" dirty="0" smtClean="0"/>
              <a:t>Do not run Database Service as admin/root user</a:t>
            </a:r>
          </a:p>
          <a:p>
            <a:pPr lvl="1"/>
            <a:r>
              <a:rPr lang="en-IN" sz="2000" dirty="0" smtClean="0"/>
              <a:t>Disable/remove default accounts, passwords</a:t>
            </a:r>
            <a:r>
              <a:rPr lang="en-IN" sz="2000" dirty="0"/>
              <a:t> </a:t>
            </a:r>
            <a:r>
              <a:rPr lang="en-IN" sz="2000" dirty="0" smtClean="0"/>
              <a:t>and databases </a:t>
            </a:r>
          </a:p>
          <a:p>
            <a:pPr lvl="1"/>
            <a:r>
              <a:rPr lang="en-IN" sz="2000" dirty="0" smtClean="0"/>
              <a:t>Assign each Database user only the required permissions and not all permissions</a:t>
            </a:r>
            <a:endParaRPr lang="en-IN" sz="2000" dirty="0"/>
          </a:p>
        </p:txBody>
      </p:sp>
    </p:spTree>
    <p:extLst>
      <p:ext uri="{BB962C8B-B14F-4D97-AF65-F5344CB8AC3E}">
        <p14:creationId xmlns:p14="http://schemas.microsoft.com/office/powerpoint/2010/main" val="297010838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Text Placeholder 2"/>
          <p:cNvSpPr>
            <a:spLocks noGrp="1"/>
          </p:cNvSpPr>
          <p:nvPr>
            <p:ph type="body" idx="1"/>
          </p:nvPr>
        </p:nvSpPr>
        <p:spPr>
          <a:xfrm>
            <a:off x="838200" y="1515074"/>
            <a:ext cx="10515600" cy="4351338"/>
          </a:xfrm>
        </p:spPr>
        <p:txBody>
          <a:bodyPr>
            <a:noAutofit/>
          </a:bodyPr>
          <a:lstStyle/>
          <a:p>
            <a:r>
              <a:rPr lang="en-IN" sz="2400" i="1" dirty="0" smtClean="0">
                <a:latin typeface="Calibri" panose="020F0502020204030204" pitchFamily="34" charset="0"/>
                <a:cs typeface="Calibri" panose="020F0502020204030204" pitchFamily="34" charset="0"/>
              </a:rPr>
              <a:t>https://www.owasp.org/index.php/SQL_Injection</a:t>
            </a:r>
          </a:p>
          <a:p>
            <a:r>
              <a:rPr lang="en-IN" sz="2400" i="1" dirty="0"/>
              <a:t>https://</a:t>
            </a:r>
            <a:r>
              <a:rPr lang="en-IN" sz="2400" i="1" dirty="0" smtClean="0"/>
              <a:t>en.wikipedia.org/wiki/SQL_injection</a:t>
            </a:r>
            <a:endParaRPr lang="en-US" sz="2400" i="1" dirty="0">
              <a:latin typeface="Calibri" panose="020F0502020204030204" pitchFamily="34" charset="0"/>
              <a:cs typeface="Calibri" panose="020F0502020204030204" pitchFamily="34" charset="0"/>
            </a:endParaRPr>
          </a:p>
          <a:p>
            <a:endParaRPr lang="en-IN" sz="2400" dirty="0"/>
          </a:p>
        </p:txBody>
      </p:sp>
    </p:spTree>
    <p:extLst>
      <p:ext uri="{BB962C8B-B14F-4D97-AF65-F5344CB8AC3E}">
        <p14:creationId xmlns:p14="http://schemas.microsoft.com/office/powerpoint/2010/main" val="247997591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t>17</a:t>
            </a:fld>
            <a:endParaRPr lang="uk-UA"/>
          </a:p>
        </p:txBody>
      </p:sp>
      <p:sp>
        <p:nvSpPr>
          <p:cNvPr id="3" name="Title 2"/>
          <p:cNvSpPr>
            <a:spLocks noGrp="1"/>
          </p:cNvSpPr>
          <p:nvPr>
            <p:ph type="title"/>
          </p:nvPr>
        </p:nvSpPr>
        <p:spPr/>
        <p:txBody>
          <a:bodyPr/>
          <a:lstStyle/>
          <a:p>
            <a:r>
              <a:rPr lang="en-IN" dirty="0"/>
              <a:t>2</a:t>
            </a:r>
            <a:r>
              <a:rPr lang="en-IN" dirty="0" smtClean="0"/>
              <a:t>. Access to </a:t>
            </a:r>
            <a:r>
              <a:rPr lang="en-IN" dirty="0"/>
              <a:t>S</a:t>
            </a:r>
            <a:r>
              <a:rPr lang="en-IN" dirty="0" smtClean="0"/>
              <a:t>ales Dashboard</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1945198046"/>
              </p:ext>
            </p:extLst>
          </p:nvPr>
        </p:nvGraphicFramePr>
        <p:xfrm>
          <a:off x="1732123" y="1283865"/>
          <a:ext cx="8109380" cy="3073685"/>
        </p:xfrm>
        <a:graphic>
          <a:graphicData uri="http://schemas.openxmlformats.org/drawingml/2006/table">
            <a:tbl>
              <a:tblPr firstRow="1" bandRow="1">
                <a:tableStyleId>{5C22544A-7EE6-4342-B048-85BDC9FD1C3A}</a:tableStyleId>
              </a:tblPr>
              <a:tblGrid>
                <a:gridCol w="1413562">
                  <a:extLst>
                    <a:ext uri="{9D8B030D-6E8A-4147-A177-3AD203B41FA5}">
                      <a16:colId xmlns="" xmlns:a16="http://schemas.microsoft.com/office/drawing/2014/main" val="20000"/>
                    </a:ext>
                  </a:extLst>
                </a:gridCol>
                <a:gridCol w="6695818">
                  <a:extLst>
                    <a:ext uri="{9D8B030D-6E8A-4147-A177-3AD203B41FA5}">
                      <a16:colId xmlns="" xmlns:a16="http://schemas.microsoft.com/office/drawing/2014/main" val="20001"/>
                    </a:ext>
                  </a:extLst>
                </a:gridCol>
              </a:tblGrid>
              <a:tr h="415137">
                <a:tc>
                  <a:txBody>
                    <a:bodyPr/>
                    <a:lstStyle/>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406639">
                <a:tc>
                  <a:txBody>
                    <a:bodyPr/>
                    <a:lstStyle/>
                    <a:p>
                      <a:pPr algn="ctr"/>
                      <a:r>
                        <a:rPr lang="en-US" sz="1600" dirty="0" smtClean="0">
                          <a:solidFill>
                            <a:srgbClr val="FFFFFF"/>
                          </a:solidFill>
                          <a:latin typeface="Calibri" panose="020F0502020204030204" pitchFamily="34" charset="0"/>
                        </a:rPr>
                        <a:t>Access to Sales Dashboard</a:t>
                      </a:r>
                    </a:p>
                    <a:p>
                      <a:pPr algn="ctr"/>
                      <a:r>
                        <a:rPr lang="en-US" sz="1300" dirty="0" smtClean="0">
                          <a:solidFill>
                            <a:srgbClr val="FFFFFF"/>
                          </a:solidFill>
                          <a:latin typeface="Calibri" panose="020F0502020204030204" pitchFamily="34" charset="0"/>
                        </a:rPr>
                        <a:t>(Critical)</a:t>
                      </a:r>
                      <a:endParaRPr lang="en-US" sz="1300" dirty="0">
                        <a:solidFill>
                          <a:srgbClr val="FFFFFF"/>
                        </a:solidFill>
                        <a:latin typeface="Calibri" panose="020F0502020204030204" pitchFamily="3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sz="1300" dirty="0" smtClean="0">
                          <a:solidFill>
                            <a:schemeClr val="tx1"/>
                          </a:solidFill>
                          <a:latin typeface="Calibri" panose="020F0502020204030204" pitchFamily="34" charset="0"/>
                        </a:rPr>
                        <a:t> </a:t>
                      </a:r>
                      <a:endParaRPr lang="en-US" sz="1300" dirty="0">
                        <a:solidFill>
                          <a:schemeClr val="tx1"/>
                        </a:solidFill>
                        <a:latin typeface="Calibri" panose="020F0502020204030204" pitchFamily="34" charset="0"/>
                      </a:endParaRPr>
                    </a:p>
                    <a:p>
                      <a:r>
                        <a:rPr lang="en-US" sz="1300" baseline="0" dirty="0" smtClean="0">
                          <a:solidFill>
                            <a:schemeClr val="tx1"/>
                          </a:solidFill>
                          <a:latin typeface="Calibri" panose="020F0502020204030204" pitchFamily="34" charset="0"/>
                        </a:rPr>
                        <a:t>The Sales dashboard at the below mentioned URL has default/weak password allowing complete admin access</a:t>
                      </a:r>
                      <a:endParaRPr lang="en-US" sz="1300" dirty="0" smtClean="0">
                        <a:solidFill>
                          <a:schemeClr val="tx1"/>
                        </a:solidFill>
                        <a:latin typeface="Calibri" panose="020F0502020204030204" pitchFamily="34" charset="0"/>
                        <a:cs typeface="Calibri" panose="020F0502020204030204" pitchFamily="34" charset="0"/>
                      </a:endParaRPr>
                    </a:p>
                    <a:p>
                      <a:endParaRPr lang="en-US" sz="1300" dirty="0" smtClean="0">
                        <a:solidFill>
                          <a:schemeClr val="tx1"/>
                        </a:solidFill>
                        <a:latin typeface="Calibri" panose="020F0502020204030204" pitchFamily="34" charset="0"/>
                      </a:endParaRPr>
                    </a:p>
                    <a:p>
                      <a:r>
                        <a:rPr lang="en-US" sz="1300" b="1" dirty="0" smtClean="0">
                          <a:solidFill>
                            <a:schemeClr val="tx1"/>
                          </a:solidFill>
                          <a:latin typeface="Calibri" panose="020F0502020204030204" pitchFamily="34" charset="0"/>
                        </a:rPr>
                        <a:t>Affected URL :</a:t>
                      </a:r>
                      <a:endParaRPr lang="en-US" sz="1300" b="0" i="0" u="none" strike="noStrike" dirty="0" smtClean="0">
                        <a:solidFill>
                          <a:schemeClr val="tx1"/>
                        </a:solidFill>
                        <a:effectLst/>
                        <a:latin typeface="Calibri" panose="020F0502020204030204" pitchFamily="34" charset="0"/>
                        <a:ea typeface="+mn-ea"/>
                        <a:cs typeface="+mn-cs"/>
                        <a:sym typeface="Arial"/>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pitchFamily="34" charset="0"/>
                          <a:ea typeface="+mn-ea"/>
                          <a:cs typeface="Calibri" panose="020F0502020204030204" pitchFamily="34" charset="0"/>
                          <a:sym typeface="Arial"/>
                        </a:rPr>
                        <a:t>http://url.com/salesdashboard.php</a:t>
                      </a:r>
                    </a:p>
                    <a:p>
                      <a:pPr marL="285750" indent="-285750">
                        <a:buFont typeface="Arial" panose="020B0604020202020204" pitchFamily="34" charset="0"/>
                        <a:buChar char="•"/>
                      </a:pPr>
                      <a:endParaRPr lang="en-US" sz="1300" b="0" dirty="0" smtClean="0">
                        <a:solidFill>
                          <a:schemeClr val="tx1"/>
                        </a:solidFill>
                        <a:latin typeface="Calibri" panose="020F0502020204030204" pitchFamily="3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b="1" dirty="0" smtClean="0">
                          <a:solidFill>
                            <a:schemeClr val="tx1"/>
                          </a:solidFill>
                          <a:latin typeface="Calibri" panose="020F0502020204030204" pitchFamily="34" charset="0"/>
                        </a:rPr>
                        <a:t>Affected</a:t>
                      </a:r>
                      <a:r>
                        <a:rPr lang="en-US" sz="1300" b="1" baseline="0" dirty="0" smtClean="0">
                          <a:solidFill>
                            <a:schemeClr val="tx1"/>
                          </a:solidFill>
                          <a:latin typeface="Calibri" panose="020F0502020204030204" pitchFamily="34" charset="0"/>
                        </a:rPr>
                        <a:t> Parameters</a:t>
                      </a:r>
                      <a:r>
                        <a:rPr lang="en-US" sz="1300" b="1" dirty="0" smtClean="0">
                          <a:solidFill>
                            <a:schemeClr val="tx1"/>
                          </a:solidFill>
                          <a:latin typeface="Calibri" panose="020F0502020204030204" pitchFamily="34" charset="0"/>
                        </a:rPr>
                        <a:t> :</a:t>
                      </a:r>
                      <a:endParaRPr lang="en-US" sz="1300" b="0" dirty="0" smtClean="0">
                        <a:solidFill>
                          <a:schemeClr val="tx1"/>
                        </a:solidFill>
                        <a:latin typeface="Calibri" panose="020F0502020204030204" pitchFamily="3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pitchFamily="34" charset="0"/>
                        </a:rPr>
                        <a:t>Username, password (POST</a:t>
                      </a:r>
                      <a:r>
                        <a:rPr lang="en-US" sz="1300" b="0" baseline="0" dirty="0" smtClean="0">
                          <a:solidFill>
                            <a:schemeClr val="tx1"/>
                          </a:solidFill>
                          <a:latin typeface="Calibri" panose="020F0502020204030204" pitchFamily="34" charset="0"/>
                        </a:rPr>
                        <a:t> parameters)</a:t>
                      </a:r>
                      <a:endParaRPr lang="en-US" sz="1300" b="0" dirty="0" smtClean="0">
                        <a:solidFill>
                          <a:schemeClr val="tx1"/>
                        </a:solidFill>
                        <a:latin typeface="Calibri" panose="020F0502020204030204" pitchFamily="3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b="1" dirty="0" smtClean="0">
                          <a:solidFill>
                            <a:schemeClr val="tx1"/>
                          </a:solidFill>
                          <a:latin typeface="Calibri" panose="020F0502020204030204" pitchFamily="34" charset="0"/>
                        </a:rPr>
                        <a:t>Payload:</a:t>
                      </a:r>
                    </a:p>
                    <a:p>
                      <a:pPr marL="285750" indent="-285750">
                        <a:buFont typeface="Arial" panose="020B0604020202020204" pitchFamily="34" charset="0"/>
                        <a:buChar char="•"/>
                      </a:pPr>
                      <a:r>
                        <a:rPr lang="en-US" sz="1300" b="0" dirty="0" smtClean="0">
                          <a:solidFill>
                            <a:schemeClr val="tx1"/>
                          </a:solidFill>
                          <a:latin typeface="Calibri" panose="020F0502020204030204" pitchFamily="34" charset="0"/>
                        </a:rPr>
                        <a:t>Username=admin password=sales@123</a:t>
                      </a:r>
                    </a:p>
                    <a:p>
                      <a:pPr marL="285750" indent="-285750">
                        <a:buFont typeface="Arial" panose="020B0604020202020204" pitchFamily="34" charset="0"/>
                        <a:buChar char="•"/>
                      </a:pPr>
                      <a:endParaRPr lang="en-US" sz="1300" b="0" dirty="0">
                        <a:solidFill>
                          <a:schemeClr val="tx1"/>
                        </a:solidFill>
                        <a:latin typeface="Calibri" panose="020F0502020204030204" pitchFamily="3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789182887"/>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smtClean="0"/>
              <a:t>Observation</a:t>
            </a:r>
            <a:endParaRPr lang="en-IN" dirty="0"/>
          </a:p>
        </p:txBody>
      </p:sp>
      <p:sp>
        <p:nvSpPr>
          <p:cNvPr id="3" name="Text Placeholder 2"/>
          <p:cNvSpPr>
            <a:spLocks noGrp="1"/>
          </p:cNvSpPr>
          <p:nvPr>
            <p:ph type="body" idx="1"/>
          </p:nvPr>
        </p:nvSpPr>
        <p:spPr>
          <a:xfrm>
            <a:off x="838200" y="1050870"/>
            <a:ext cx="10515600" cy="4351338"/>
          </a:xfrm>
        </p:spPr>
        <p:txBody>
          <a:bodyPr>
            <a:normAutofit/>
          </a:bodyPr>
          <a:lstStyle/>
          <a:p>
            <a:pPr marL="285750" indent="-285750"/>
            <a:r>
              <a:rPr lang="en-IN" sz="2000" dirty="0" smtClean="0"/>
              <a:t>Navigate to </a:t>
            </a:r>
            <a:r>
              <a:rPr lang="en-US" sz="2000" b="0" i="0" u="none" strike="noStrike" dirty="0" smtClean="0">
                <a:solidFill>
                  <a:schemeClr val="dk1"/>
                </a:solidFill>
                <a:effectLst/>
                <a:latin typeface="Calibri" panose="020F0502020204030204" pitchFamily="34" charset="0"/>
                <a:ea typeface="+mn-ea"/>
                <a:cs typeface="Calibri" panose="020F0502020204030204" pitchFamily="34" charset="0"/>
                <a:sym typeface="Arial"/>
                <a:hlinkClick r:id="rId2"/>
              </a:rPr>
              <a:t>http://url.com/salesdashboard.php</a:t>
            </a:r>
            <a:r>
              <a:rPr lang="en-US" sz="2000" b="0" i="0" u="none" strike="noStrike" dirty="0" smtClean="0">
                <a:solidFill>
                  <a:schemeClr val="dk1"/>
                </a:solidFill>
                <a:effectLst/>
                <a:latin typeface="Calibri" panose="020F0502020204030204" pitchFamily="34" charset="0"/>
                <a:ea typeface="+mn-ea"/>
                <a:cs typeface="Calibri" panose="020F0502020204030204" pitchFamily="34" charset="0"/>
                <a:sym typeface="Arial"/>
              </a:rPr>
              <a:t> You will see sales admin login page</a:t>
            </a:r>
          </a:p>
          <a:p>
            <a:endParaRPr lang="en-IN" sz="2000" dirty="0"/>
          </a:p>
        </p:txBody>
      </p:sp>
      <p:pic>
        <p:nvPicPr>
          <p:cNvPr id="4" name="Picture 3"/>
          <p:cNvPicPr>
            <a:picLocks noChangeAspect="1"/>
          </p:cNvPicPr>
          <p:nvPr/>
        </p:nvPicPr>
        <p:blipFill>
          <a:blip r:embed="rId3"/>
          <a:stretch>
            <a:fillRect/>
          </a:stretch>
        </p:blipFill>
        <p:spPr>
          <a:xfrm>
            <a:off x="1519327" y="1691586"/>
            <a:ext cx="7357613" cy="4381411"/>
          </a:xfrm>
          <a:prstGeom prst="rect">
            <a:avLst/>
          </a:prstGeom>
        </p:spPr>
      </p:pic>
    </p:spTree>
    <p:extLst>
      <p:ext uri="{BB962C8B-B14F-4D97-AF65-F5344CB8AC3E}">
        <p14:creationId xmlns:p14="http://schemas.microsoft.com/office/powerpoint/2010/main" val="170313984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smtClean="0"/>
              <a:t>Observation</a:t>
            </a:r>
            <a:endParaRPr lang="en-IN" dirty="0"/>
          </a:p>
        </p:txBody>
      </p:sp>
      <p:sp>
        <p:nvSpPr>
          <p:cNvPr id="3" name="Text Placeholder 2"/>
          <p:cNvSpPr>
            <a:spLocks noGrp="1"/>
          </p:cNvSpPr>
          <p:nvPr>
            <p:ph type="body" idx="1"/>
          </p:nvPr>
        </p:nvSpPr>
        <p:spPr>
          <a:xfrm>
            <a:off x="838200" y="1050870"/>
            <a:ext cx="10515600" cy="4351338"/>
          </a:xfrm>
        </p:spPr>
        <p:txBody>
          <a:bodyPr>
            <a:normAutofit/>
          </a:bodyPr>
          <a:lstStyle/>
          <a:p>
            <a:r>
              <a:rPr lang="en-IN" sz="2000" dirty="0" smtClean="0"/>
              <a:t>Enter username: admin &amp; password: sales@123. You will get </a:t>
            </a:r>
            <a:r>
              <a:rPr lang="en-IN" sz="2000" dirty="0" err="1" smtClean="0"/>
              <a:t>loggedin</a:t>
            </a:r>
            <a:r>
              <a:rPr lang="en-IN" sz="2000" dirty="0" smtClean="0"/>
              <a:t> to the admin panel </a:t>
            </a:r>
            <a:endParaRPr lang="en-IN" sz="2000" b="1" dirty="0" smtClean="0">
              <a:solidFill>
                <a:srgbClr val="FF0000"/>
              </a:solidFill>
            </a:endParaRPr>
          </a:p>
          <a:p>
            <a:endParaRPr lang="en-IN"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473" y="1681746"/>
            <a:ext cx="8754014" cy="4771332"/>
          </a:xfrm>
          <a:prstGeom prst="rect">
            <a:avLst/>
          </a:prstGeom>
          <a:solidFill>
            <a:schemeClr val="tx1"/>
          </a:solidFill>
          <a:ln>
            <a:solidFill>
              <a:srgbClr val="7A7A7A"/>
            </a:solidFill>
          </a:ln>
        </p:spPr>
      </p:pic>
      <p:sp>
        <p:nvSpPr>
          <p:cNvPr id="8" name="Rectangle 7"/>
          <p:cNvSpPr/>
          <p:nvPr/>
        </p:nvSpPr>
        <p:spPr>
          <a:xfrm>
            <a:off x="2518914" y="2907102"/>
            <a:ext cx="198407" cy="12939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1877684" y="1945111"/>
            <a:ext cx="1426233" cy="43132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2717321" y="1721602"/>
            <a:ext cx="690113" cy="13463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8865079" y="1681747"/>
            <a:ext cx="960408" cy="17448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3819111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Security Status – Extremely Vulnerable</a:t>
            </a:r>
            <a:endParaRPr lang="en-IN" dirty="0"/>
          </a:p>
        </p:txBody>
      </p:sp>
      <p:sp>
        <p:nvSpPr>
          <p:cNvPr id="3" name="Content Placeholder 2"/>
          <p:cNvSpPr>
            <a:spLocks noGrp="1"/>
          </p:cNvSpPr>
          <p:nvPr>
            <p:ph idx="1"/>
          </p:nvPr>
        </p:nvSpPr>
        <p:spPr/>
        <p:txBody>
          <a:bodyPr>
            <a:normAutofit lnSpcReduction="10000"/>
          </a:bodyPr>
          <a:lstStyle/>
          <a:p>
            <a:r>
              <a:rPr lang="en-IN" dirty="0" smtClean="0"/>
              <a:t>Hacker can steal all records in </a:t>
            </a:r>
            <a:r>
              <a:rPr lang="en-IN" dirty="0" err="1" smtClean="0"/>
              <a:t>Internshal</a:t>
            </a:r>
            <a:r>
              <a:rPr lang="en-IN" dirty="0" smtClean="0"/>
              <a:t> databases (</a:t>
            </a:r>
            <a:r>
              <a:rPr lang="en-IN" dirty="0" err="1" smtClean="0"/>
              <a:t>SQLi</a:t>
            </a:r>
            <a:r>
              <a:rPr lang="en-IN" dirty="0" smtClean="0"/>
              <a:t>)</a:t>
            </a:r>
          </a:p>
          <a:p>
            <a:r>
              <a:rPr lang="en-IN" dirty="0" smtClean="0"/>
              <a:t>Hacker can take control of complete server including View, Add, Edit, Delete files and folders (Shell Upload)</a:t>
            </a:r>
          </a:p>
          <a:p>
            <a:r>
              <a:rPr lang="en-IN" dirty="0" smtClean="0"/>
              <a:t>Hacker can change source code of application to host malware, phishing pages or even explicit content (Shell Upload)</a:t>
            </a:r>
          </a:p>
          <a:p>
            <a:r>
              <a:rPr lang="en-IN" dirty="0" smtClean="0"/>
              <a:t>Hacker can inject client side code into applications and trick users by changing how page looks to steal information or spoil the name of </a:t>
            </a:r>
            <a:r>
              <a:rPr lang="en-IN" dirty="0" err="1" smtClean="0"/>
              <a:t>Internshala</a:t>
            </a:r>
            <a:r>
              <a:rPr lang="en-IN" dirty="0" smtClean="0"/>
              <a:t> (XSS)</a:t>
            </a:r>
          </a:p>
          <a:p>
            <a:r>
              <a:rPr lang="en-IN" dirty="0" smtClean="0"/>
              <a:t>Hacker can extract mobile number of all customers using </a:t>
            </a:r>
            <a:r>
              <a:rPr lang="en-IN" dirty="0" err="1" smtClean="0"/>
              <a:t>Userid</a:t>
            </a:r>
            <a:r>
              <a:rPr lang="en-IN" dirty="0" smtClean="0"/>
              <a:t> (IDOR)</a:t>
            </a:r>
          </a:p>
          <a:p>
            <a:endParaRPr lang="en-IN" dirty="0"/>
          </a:p>
        </p:txBody>
      </p:sp>
    </p:spTree>
    <p:extLst>
      <p:ext uri="{BB962C8B-B14F-4D97-AF65-F5344CB8AC3E}">
        <p14:creationId xmlns:p14="http://schemas.microsoft.com/office/powerpoint/2010/main" val="3674953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53858" y="552091"/>
            <a:ext cx="7974481" cy="948905"/>
          </a:xfrm>
        </p:spPr>
        <p:txBody>
          <a:bodyPr>
            <a:normAutofit/>
          </a:bodyPr>
          <a:lstStyle/>
          <a:p>
            <a:r>
              <a:rPr lang="en-IN" dirty="0" smtClean="0"/>
              <a:t>Business Impact – Extremely High</a:t>
            </a:r>
            <a:endParaRPr lang="en-IN" dirty="0"/>
          </a:p>
        </p:txBody>
      </p:sp>
      <p:sp>
        <p:nvSpPr>
          <p:cNvPr id="2" name="Slide Number Placeholder 1"/>
          <p:cNvSpPr>
            <a:spLocks noGrp="1"/>
          </p:cNvSpPr>
          <p:nvPr>
            <p:ph type="sldNum" sz="quarter" idx="2"/>
          </p:nvPr>
        </p:nvSpPr>
        <p:spPr/>
        <p:txBody>
          <a:bodyPr/>
          <a:lstStyle/>
          <a:p>
            <a:pPr lvl="0"/>
            <a:fld id="{86CB4B4D-7CA3-9044-876B-883B54F8677D}" type="slidenum">
              <a:rPr lang="en-US" smtClean="0"/>
              <a:t>20</a:t>
            </a:fld>
            <a:endParaRPr lang="en-US"/>
          </a:p>
        </p:txBody>
      </p:sp>
      <p:sp>
        <p:nvSpPr>
          <p:cNvPr id="5" name="TextBox 4"/>
          <p:cNvSpPr txBox="1"/>
          <p:nvPr/>
        </p:nvSpPr>
        <p:spPr>
          <a:xfrm>
            <a:off x="1109134" y="1767943"/>
            <a:ext cx="8713694" cy="187146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latinLnBrk="1" hangingPunct="0"/>
            <a:r>
              <a:rPr lang="en-US" sz="1452" dirty="0">
                <a:latin typeface="Calibri" panose="020F0502020204030204" pitchFamily="34" charset="0"/>
                <a:cs typeface="Calibri" panose="020F0502020204030204" pitchFamily="34" charset="0"/>
              </a:rPr>
              <a:t>A malicious user can access the Sales Dashboard </a:t>
            </a:r>
            <a:r>
              <a:rPr lang="en-US" sz="1452" dirty="0" smtClean="0">
                <a:latin typeface="Calibri" panose="020F0502020204030204" pitchFamily="34" charset="0"/>
                <a:cs typeface="Calibri" panose="020F0502020204030204" pitchFamily="34" charset="0"/>
              </a:rPr>
              <a:t>which </a:t>
            </a:r>
            <a:r>
              <a:rPr lang="en-US" sz="1452" dirty="0">
                <a:latin typeface="Calibri" panose="020F0502020204030204" pitchFamily="34" charset="0"/>
                <a:cs typeface="Calibri" panose="020F0502020204030204" pitchFamily="34" charset="0"/>
              </a:rPr>
              <a:t>discloses many critical </a:t>
            </a:r>
          </a:p>
          <a:p>
            <a:pPr latinLnBrk="1" hangingPunct="0"/>
            <a:r>
              <a:rPr lang="en-US" sz="1452" dirty="0">
                <a:latin typeface="Calibri" panose="020F0502020204030204" pitchFamily="34" charset="0"/>
                <a:cs typeface="Calibri" panose="020F0502020204030204" pitchFamily="34" charset="0"/>
              </a:rPr>
              <a:t>information of </a:t>
            </a:r>
            <a:r>
              <a:rPr lang="en-US" sz="1452" dirty="0" smtClean="0">
                <a:latin typeface="Calibri" panose="020F0502020204030204" pitchFamily="34" charset="0"/>
                <a:cs typeface="Calibri" panose="020F0502020204030204" pitchFamily="34" charset="0"/>
              </a:rPr>
              <a:t>organization including:</a:t>
            </a:r>
          </a:p>
          <a:p>
            <a:pPr marL="285750" indent="-285750" latinLnBrk="1" hangingPunct="0">
              <a:buFont typeface="Arial" panose="020B0604020202020204" pitchFamily="34" charset="0"/>
              <a:buChar char="•"/>
            </a:pPr>
            <a:r>
              <a:rPr lang="en-US" sz="1452" dirty="0" smtClean="0">
                <a:latin typeface="Calibri" panose="020F0502020204030204" pitchFamily="34" charset="0"/>
                <a:cs typeface="Calibri" panose="020F0502020204030204" pitchFamily="34" charset="0"/>
              </a:rPr>
              <a:t>Sales Trends</a:t>
            </a:r>
          </a:p>
          <a:p>
            <a:pPr marL="285750" indent="-285750" latinLnBrk="1" hangingPunct="0">
              <a:buFont typeface="Arial" panose="020B0604020202020204" pitchFamily="34" charset="0"/>
              <a:buChar char="•"/>
            </a:pPr>
            <a:r>
              <a:rPr lang="en-US" sz="1452" dirty="0" smtClean="0">
                <a:latin typeface="Calibri" panose="020F0502020204030204" pitchFamily="34" charset="0"/>
                <a:cs typeface="Calibri" panose="020F0502020204030204" pitchFamily="34" charset="0"/>
              </a:rPr>
              <a:t>Client information</a:t>
            </a:r>
          </a:p>
          <a:p>
            <a:pPr marL="285750" indent="-285750" latinLnBrk="1" hangingPunct="0">
              <a:buFont typeface="Arial" panose="020B0604020202020204" pitchFamily="34" charset="0"/>
              <a:buChar char="•"/>
            </a:pPr>
            <a:r>
              <a:rPr lang="en-US" sz="1452" dirty="0" smtClean="0">
                <a:latin typeface="Calibri" panose="020F0502020204030204" pitchFamily="34" charset="0"/>
                <a:cs typeface="Calibri" panose="020F0502020204030204" pitchFamily="34" charset="0"/>
              </a:rPr>
              <a:t>Leads information</a:t>
            </a:r>
          </a:p>
          <a:p>
            <a:pPr marL="285750" indent="-285750" latinLnBrk="1" hangingPunct="0">
              <a:buFont typeface="Arial" panose="020B0604020202020204" pitchFamily="34" charset="0"/>
              <a:buChar char="•"/>
            </a:pPr>
            <a:r>
              <a:rPr lang="en-US" sz="1452" dirty="0" smtClean="0">
                <a:latin typeface="Calibri" panose="020F0502020204030204" pitchFamily="34" charset="0"/>
                <a:cs typeface="Calibri" panose="020F0502020204030204" pitchFamily="34" charset="0"/>
              </a:rPr>
              <a:t>Sales </a:t>
            </a:r>
            <a:r>
              <a:rPr lang="en-US" sz="1452" dirty="0" err="1" smtClean="0">
                <a:latin typeface="Calibri" panose="020F0502020204030204" pitchFamily="34" charset="0"/>
                <a:cs typeface="Calibri" panose="020F0502020204030204" pitchFamily="34" charset="0"/>
              </a:rPr>
              <a:t>Calandar</a:t>
            </a:r>
            <a:r>
              <a:rPr lang="en-US" sz="1452" dirty="0" smtClean="0">
                <a:latin typeface="Calibri" panose="020F0502020204030204" pitchFamily="34" charset="0"/>
                <a:cs typeface="Calibri" panose="020F0502020204030204" pitchFamily="34" charset="0"/>
              </a:rPr>
              <a:t> information</a:t>
            </a:r>
          </a:p>
          <a:p>
            <a:pPr marL="285750" indent="-285750" latinLnBrk="1" hangingPunct="0">
              <a:buFont typeface="Arial" panose="020B0604020202020204" pitchFamily="34" charset="0"/>
              <a:buChar char="•"/>
            </a:pPr>
            <a:r>
              <a:rPr lang="en-US" sz="1452" dirty="0" smtClean="0">
                <a:latin typeface="Calibri" panose="020F0502020204030204" pitchFamily="34" charset="0"/>
                <a:cs typeface="Calibri" panose="020F0502020204030204" pitchFamily="34" charset="0"/>
              </a:rPr>
              <a:t>Income and revenue information</a:t>
            </a:r>
          </a:p>
          <a:p>
            <a:pPr marL="285750" indent="-285750" latinLnBrk="1" hangingPunct="0">
              <a:buFont typeface="Arial" panose="020B0604020202020204" pitchFamily="34" charset="0"/>
              <a:buChar char="•"/>
            </a:pPr>
            <a:r>
              <a:rPr lang="en-US" sz="1452" dirty="0" smtClean="0">
                <a:latin typeface="Calibri" panose="020F0502020204030204" pitchFamily="34" charset="0"/>
                <a:cs typeface="Calibri" panose="020F0502020204030204" pitchFamily="34" charset="0"/>
              </a:rPr>
              <a:t>And much more…</a:t>
            </a:r>
            <a:endParaRPr lang="en-US" sz="1452"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3675250"/>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00840" y="0"/>
            <a:ext cx="6153758" cy="1022311"/>
          </a:xfrm>
        </p:spPr>
        <p:txBody>
          <a:bodyPr/>
          <a:lstStyle/>
          <a:p>
            <a:r>
              <a:rPr lang="en-IN" dirty="0" smtClean="0"/>
              <a:t>POC</a:t>
            </a:r>
            <a:endParaRPr lang="en-IN" dirty="0"/>
          </a:p>
        </p:txBody>
      </p:sp>
      <p:sp>
        <p:nvSpPr>
          <p:cNvPr id="2" name="Slide Number Placeholder 1"/>
          <p:cNvSpPr>
            <a:spLocks noGrp="1"/>
          </p:cNvSpPr>
          <p:nvPr>
            <p:ph type="sldNum" sz="quarter" idx="2"/>
          </p:nvPr>
        </p:nvSpPr>
        <p:spPr/>
        <p:txBody>
          <a:bodyPr/>
          <a:lstStyle/>
          <a:p>
            <a:pPr lvl="0"/>
            <a:fld id="{86CB4B4D-7CA3-9044-876B-883B54F8677D}" type="slidenum">
              <a:rPr lang="en-US" smtClean="0"/>
              <a:t>21</a:t>
            </a:fld>
            <a:endParaRPr lang="en-US"/>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4923"/>
          <a:stretch/>
        </p:blipFill>
        <p:spPr>
          <a:xfrm>
            <a:off x="1669996" y="1535502"/>
            <a:ext cx="8575382" cy="4835330"/>
          </a:xfrm>
          <a:prstGeom prst="rect">
            <a:avLst/>
          </a:prstGeom>
          <a:solidFill>
            <a:schemeClr val="tx1"/>
          </a:solidFill>
          <a:ln>
            <a:solidFill>
              <a:srgbClr val="7A7A7A"/>
            </a:solidFill>
          </a:ln>
        </p:spPr>
      </p:pic>
      <p:sp>
        <p:nvSpPr>
          <p:cNvPr id="7" name="Rectangle 6"/>
          <p:cNvSpPr/>
          <p:nvPr/>
        </p:nvSpPr>
        <p:spPr>
          <a:xfrm>
            <a:off x="2861095" y="1539669"/>
            <a:ext cx="356558" cy="2805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4359215" y="1924982"/>
            <a:ext cx="204158" cy="128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7515934" y="1924982"/>
            <a:ext cx="204158" cy="128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4316082" y="4147907"/>
            <a:ext cx="204158" cy="128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7515934" y="4147907"/>
            <a:ext cx="204158" cy="1281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457179"/>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00840" y="0"/>
            <a:ext cx="6153758" cy="1022311"/>
          </a:xfrm>
        </p:spPr>
        <p:txBody>
          <a:bodyPr/>
          <a:lstStyle/>
          <a:p>
            <a:r>
              <a:rPr lang="en-IN" dirty="0" smtClean="0"/>
              <a:t>POC</a:t>
            </a:r>
            <a:endParaRPr lang="en-IN" dirty="0"/>
          </a:p>
        </p:txBody>
      </p:sp>
      <p:sp>
        <p:nvSpPr>
          <p:cNvPr id="2" name="Slide Number Placeholder 1"/>
          <p:cNvSpPr>
            <a:spLocks noGrp="1"/>
          </p:cNvSpPr>
          <p:nvPr>
            <p:ph type="sldNum" sz="quarter" idx="2"/>
          </p:nvPr>
        </p:nvSpPr>
        <p:spPr/>
        <p:txBody>
          <a:bodyPr/>
          <a:lstStyle/>
          <a:p>
            <a:pPr lvl="0"/>
            <a:fld id="{86CB4B4D-7CA3-9044-876B-883B54F8677D}" type="slidenum">
              <a:rPr lang="en-US" smtClean="0"/>
              <a:t>22</a:t>
            </a:fld>
            <a:endParaRPr lang="en-US"/>
          </a:p>
        </p:txBody>
      </p:sp>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t="4326"/>
          <a:stretch/>
        </p:blipFill>
        <p:spPr>
          <a:xfrm>
            <a:off x="1808309" y="1500996"/>
            <a:ext cx="8359452" cy="4773052"/>
          </a:xfrm>
          <a:prstGeom prst="rect">
            <a:avLst/>
          </a:prstGeom>
        </p:spPr>
      </p:pic>
    </p:spTree>
    <p:extLst>
      <p:ext uri="{BB962C8B-B14F-4D97-AF65-F5344CB8AC3E}">
        <p14:creationId xmlns:p14="http://schemas.microsoft.com/office/powerpoint/2010/main" val="1365979263"/>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00840" y="0"/>
            <a:ext cx="6153758" cy="1022311"/>
          </a:xfrm>
        </p:spPr>
        <p:txBody>
          <a:bodyPr/>
          <a:lstStyle/>
          <a:p>
            <a:r>
              <a:rPr lang="en-IN" dirty="0" smtClean="0"/>
              <a:t>POC</a:t>
            </a:r>
            <a:endParaRPr lang="en-IN" dirty="0"/>
          </a:p>
        </p:txBody>
      </p:sp>
      <p:sp>
        <p:nvSpPr>
          <p:cNvPr id="2" name="Slide Number Placeholder 1"/>
          <p:cNvSpPr>
            <a:spLocks noGrp="1"/>
          </p:cNvSpPr>
          <p:nvPr>
            <p:ph type="sldNum" sz="quarter" idx="2"/>
          </p:nvPr>
        </p:nvSpPr>
        <p:spPr/>
        <p:txBody>
          <a:bodyPr/>
          <a:lstStyle/>
          <a:p>
            <a:pPr lvl="0"/>
            <a:fld id="{86CB4B4D-7CA3-9044-876B-883B54F8677D}" type="slidenum">
              <a:rPr lang="en-US" smtClean="0"/>
              <a:t>23</a:t>
            </a:fld>
            <a:endParaRPr lang="en-US"/>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5723"/>
          <a:stretch/>
        </p:blipFill>
        <p:spPr>
          <a:xfrm>
            <a:off x="1739153" y="1371600"/>
            <a:ext cx="8592671" cy="4842420"/>
          </a:xfrm>
          <a:prstGeom prst="rect">
            <a:avLst/>
          </a:prstGeom>
          <a:solidFill>
            <a:srgbClr val="FFFFFF"/>
          </a:solidFill>
          <a:ln>
            <a:solidFill>
              <a:schemeClr val="accent1"/>
            </a:solidFill>
          </a:ln>
        </p:spPr>
      </p:pic>
    </p:spTree>
    <p:extLst>
      <p:ext uri="{BB962C8B-B14F-4D97-AF65-F5344CB8AC3E}">
        <p14:creationId xmlns:p14="http://schemas.microsoft.com/office/powerpoint/2010/main" val="2609455319"/>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00840" y="0"/>
            <a:ext cx="6153758" cy="1022311"/>
          </a:xfrm>
        </p:spPr>
        <p:txBody>
          <a:bodyPr/>
          <a:lstStyle/>
          <a:p>
            <a:r>
              <a:rPr lang="en-IN" dirty="0" smtClean="0"/>
              <a:t>POC</a:t>
            </a:r>
            <a:endParaRPr lang="en-IN" dirty="0"/>
          </a:p>
        </p:txBody>
      </p:sp>
      <p:sp>
        <p:nvSpPr>
          <p:cNvPr id="2" name="Slide Number Placeholder 1"/>
          <p:cNvSpPr>
            <a:spLocks noGrp="1"/>
          </p:cNvSpPr>
          <p:nvPr>
            <p:ph type="sldNum" sz="quarter" idx="2"/>
          </p:nvPr>
        </p:nvSpPr>
        <p:spPr/>
        <p:txBody>
          <a:bodyPr/>
          <a:lstStyle/>
          <a:p>
            <a:pPr lvl="0"/>
            <a:fld id="{86CB4B4D-7CA3-9044-876B-883B54F8677D}" type="slidenum">
              <a:rPr lang="en-US" smtClean="0"/>
              <a:t>24</a:t>
            </a:fld>
            <a:endParaRPr lang="en-US"/>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t="5598"/>
          <a:stretch/>
        </p:blipFill>
        <p:spPr>
          <a:xfrm>
            <a:off x="1739153" y="1449238"/>
            <a:ext cx="8273651" cy="5098633"/>
          </a:xfrm>
          <a:prstGeom prst="rect">
            <a:avLst/>
          </a:prstGeom>
          <a:solidFill>
            <a:schemeClr val="tx1"/>
          </a:solidFill>
          <a:ln>
            <a:solidFill>
              <a:schemeClr val="accent1"/>
            </a:solidFill>
          </a:ln>
        </p:spPr>
      </p:pic>
    </p:spTree>
    <p:extLst>
      <p:ext uri="{BB962C8B-B14F-4D97-AF65-F5344CB8AC3E}">
        <p14:creationId xmlns:p14="http://schemas.microsoft.com/office/powerpoint/2010/main" val="2256127660"/>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Recommendation</a:t>
            </a:r>
            <a:endParaRPr lang="en-IN" dirty="0"/>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a:t>
            </a:r>
          </a:p>
          <a:p>
            <a:pPr lvl="1"/>
            <a:r>
              <a:rPr lang="en-IN" sz="2000" dirty="0" smtClean="0"/>
              <a:t>Use a strong password 8 character or more in length with </a:t>
            </a:r>
            <a:r>
              <a:rPr lang="en-IN" sz="2000" dirty="0" err="1" smtClean="0"/>
              <a:t>alphanumerics</a:t>
            </a:r>
            <a:r>
              <a:rPr lang="en-IN" sz="2000" dirty="0" smtClean="0"/>
              <a:t> and symbols</a:t>
            </a:r>
          </a:p>
          <a:p>
            <a:pPr lvl="1"/>
            <a:r>
              <a:rPr lang="en-IN" sz="2000" dirty="0" smtClean="0"/>
              <a:t>It should not contain personal/guessable information</a:t>
            </a:r>
          </a:p>
          <a:p>
            <a:pPr lvl="1"/>
            <a:r>
              <a:rPr lang="en-IN" sz="2000" dirty="0" smtClean="0"/>
              <a:t>Do not reuse passwords</a:t>
            </a:r>
          </a:p>
          <a:p>
            <a:pPr lvl="1"/>
            <a:r>
              <a:rPr lang="en-IN" sz="2000" dirty="0" smtClean="0"/>
              <a:t>Disable default accounts and users</a:t>
            </a:r>
          </a:p>
          <a:p>
            <a:pPr lvl="1"/>
            <a:r>
              <a:rPr lang="en-IN" sz="2000" dirty="0" smtClean="0"/>
              <a:t>Change all passwords to strong unique passwords</a:t>
            </a:r>
          </a:p>
          <a:p>
            <a:pPr lvl="1"/>
            <a:endParaRPr lang="en-IN" sz="2000" dirty="0" smtClean="0"/>
          </a:p>
          <a:p>
            <a:pPr lvl="1"/>
            <a:endParaRPr lang="en-IN" sz="2000" dirty="0" smtClean="0"/>
          </a:p>
          <a:p>
            <a:pPr lvl="1"/>
            <a:endParaRPr lang="en-IN" sz="2000" dirty="0"/>
          </a:p>
        </p:txBody>
      </p:sp>
      <p:sp>
        <p:nvSpPr>
          <p:cNvPr id="4" name="Rectangle 3"/>
          <p:cNvSpPr/>
          <p:nvPr/>
        </p:nvSpPr>
        <p:spPr>
          <a:xfrm>
            <a:off x="838200" y="4960513"/>
            <a:ext cx="11353800" cy="1200329"/>
          </a:xfrm>
          <a:prstGeom prst="rect">
            <a:avLst/>
          </a:prstGeom>
        </p:spPr>
        <p:txBody>
          <a:bodyPr wrap="square">
            <a:spAutoFit/>
          </a:bodyPr>
          <a:lstStyle/>
          <a:p>
            <a:r>
              <a:rPr lang="en-IN" i="1" dirty="0" smtClean="0"/>
              <a:t>https://www.owasp.org/index.php/Testing_for_weak_password_change_or_reset_functionalities_(OTG-AUTHN-009)</a:t>
            </a:r>
          </a:p>
          <a:p>
            <a:r>
              <a:rPr lang="en-IN" i="1" dirty="0" smtClean="0"/>
              <a:t>https://www.owasp.org/index.php/Default_Passwords</a:t>
            </a:r>
          </a:p>
          <a:p>
            <a:r>
              <a:rPr lang="en-IN" i="1" dirty="0" smtClean="0"/>
              <a:t>https://www.us-cert.gov/ncas/alerts/TA13-175A</a:t>
            </a:r>
          </a:p>
          <a:p>
            <a:endParaRPr lang="en-IN" i="1" dirty="0"/>
          </a:p>
        </p:txBody>
      </p:sp>
      <p:sp>
        <p:nvSpPr>
          <p:cNvPr id="5" name="Title 1"/>
          <p:cNvSpPr txBox="1">
            <a:spLocks/>
          </p:cNvSpPr>
          <p:nvPr/>
        </p:nvSpPr>
        <p:spPr>
          <a:xfrm>
            <a:off x="838200" y="35367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smtClean="0"/>
              <a:t>References:</a:t>
            </a:r>
            <a:endParaRPr lang="en-IN" dirty="0"/>
          </a:p>
        </p:txBody>
      </p:sp>
    </p:spTree>
    <p:extLst>
      <p:ext uri="{BB962C8B-B14F-4D97-AF65-F5344CB8AC3E}">
        <p14:creationId xmlns:p14="http://schemas.microsoft.com/office/powerpoint/2010/main" val="3382631388"/>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t>26</a:t>
            </a:fld>
            <a:endParaRPr lang="uk-UA"/>
          </a:p>
        </p:txBody>
      </p:sp>
      <p:sp>
        <p:nvSpPr>
          <p:cNvPr id="3" name="Title 2"/>
          <p:cNvSpPr>
            <a:spLocks noGrp="1"/>
          </p:cNvSpPr>
          <p:nvPr>
            <p:ph type="title"/>
          </p:nvPr>
        </p:nvSpPr>
        <p:spPr/>
        <p:txBody>
          <a:bodyPr/>
          <a:lstStyle/>
          <a:p>
            <a:r>
              <a:rPr lang="en-IN" dirty="0" smtClean="0"/>
              <a:t>3. Account Takeover Using OTP Bypass</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3957480216"/>
              </p:ext>
            </p:extLst>
          </p:nvPr>
        </p:nvGraphicFramePr>
        <p:xfrm>
          <a:off x="1732123" y="1283865"/>
          <a:ext cx="8109380" cy="2821776"/>
        </p:xfrm>
        <a:graphic>
          <a:graphicData uri="http://schemas.openxmlformats.org/drawingml/2006/table">
            <a:tbl>
              <a:tblPr firstRow="1" bandRow="1">
                <a:tableStyleId>{5C22544A-7EE6-4342-B048-85BDC9FD1C3A}</a:tableStyleId>
              </a:tblPr>
              <a:tblGrid>
                <a:gridCol w="1413562">
                  <a:extLst>
                    <a:ext uri="{9D8B030D-6E8A-4147-A177-3AD203B41FA5}">
                      <a16:colId xmlns="" xmlns:a16="http://schemas.microsoft.com/office/drawing/2014/main" val="20000"/>
                    </a:ext>
                  </a:extLst>
                </a:gridCol>
                <a:gridCol w="6695818">
                  <a:extLst>
                    <a:ext uri="{9D8B030D-6E8A-4147-A177-3AD203B41FA5}">
                      <a16:colId xmlns="" xmlns:a16="http://schemas.microsoft.com/office/drawing/2014/main" val="20001"/>
                    </a:ext>
                  </a:extLst>
                </a:gridCol>
              </a:tblGrid>
              <a:tr h="415137">
                <a:tc>
                  <a:txBody>
                    <a:bodyPr/>
                    <a:lstStyle/>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406639">
                <a:tc>
                  <a:txBody>
                    <a:bodyPr/>
                    <a:lstStyle/>
                    <a:p>
                      <a:pPr algn="ctr"/>
                      <a:r>
                        <a:rPr lang="en-IN" sz="1600" dirty="0" smtClean="0">
                          <a:solidFill>
                            <a:srgbClr val="FFFFFF"/>
                          </a:solidFill>
                          <a:latin typeface="Calibri" panose="020F0502020204030204" pitchFamily="34" charset="0"/>
                        </a:rPr>
                        <a:t>Account Takeover Using OTP Bypass </a:t>
                      </a:r>
                      <a:r>
                        <a:rPr lang="en-US" sz="1300" dirty="0" smtClean="0">
                          <a:solidFill>
                            <a:srgbClr val="FFFFFF"/>
                          </a:solidFill>
                          <a:latin typeface="Calibri" panose="020F0502020204030204" pitchFamily="34" charset="0"/>
                        </a:rPr>
                        <a:t>(Critical)</a:t>
                      </a:r>
                      <a:endParaRPr lang="en-US" sz="1300" dirty="0">
                        <a:solidFill>
                          <a:srgbClr val="FFFFFF"/>
                        </a:solidFill>
                        <a:latin typeface="Calibri" panose="020F0502020204030204" pitchFamily="3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sz="1300" dirty="0" smtClean="0">
                          <a:solidFill>
                            <a:schemeClr val="tx1"/>
                          </a:solidFill>
                          <a:latin typeface="Calibri" panose="020F0502020204030204" pitchFamily="34" charset="0"/>
                        </a:rPr>
                        <a:t> </a:t>
                      </a:r>
                      <a:endParaRPr lang="en-US" sz="1300" dirty="0">
                        <a:solidFill>
                          <a:schemeClr val="tx1"/>
                        </a:solidFill>
                        <a:latin typeface="Calibri" panose="020F0502020204030204" pitchFamily="34" charset="0"/>
                      </a:endParaRPr>
                    </a:p>
                    <a:p>
                      <a:r>
                        <a:rPr lang="en-US" sz="1300" baseline="0" dirty="0" smtClean="0">
                          <a:solidFill>
                            <a:schemeClr val="tx1"/>
                          </a:solidFill>
                          <a:latin typeface="Calibri" panose="020F0502020204030204" pitchFamily="34" charset="0"/>
                        </a:rPr>
                        <a:t>The below mentioned login page allows login via OTP which can be </a:t>
                      </a:r>
                      <a:r>
                        <a:rPr lang="en-US" sz="1300" baseline="0" dirty="0" err="1" smtClean="0">
                          <a:solidFill>
                            <a:schemeClr val="tx1"/>
                          </a:solidFill>
                          <a:latin typeface="Calibri" panose="020F0502020204030204" pitchFamily="34" charset="0"/>
                        </a:rPr>
                        <a:t>bruteforced</a:t>
                      </a:r>
                      <a:endParaRPr lang="en-US" sz="1300" dirty="0" smtClean="0">
                        <a:solidFill>
                          <a:schemeClr val="tx1"/>
                        </a:solidFill>
                        <a:latin typeface="Calibri" panose="020F0502020204030204" pitchFamily="34" charset="0"/>
                        <a:cs typeface="Calibri" panose="020F0502020204030204" pitchFamily="34" charset="0"/>
                      </a:endParaRPr>
                    </a:p>
                    <a:p>
                      <a:endParaRPr lang="en-US" sz="1300" dirty="0" smtClean="0">
                        <a:solidFill>
                          <a:schemeClr val="tx1"/>
                        </a:solidFill>
                        <a:latin typeface="Calibri" panose="020F0502020204030204" pitchFamily="34" charset="0"/>
                      </a:endParaRPr>
                    </a:p>
                    <a:p>
                      <a:r>
                        <a:rPr lang="en-US" sz="1300" b="1" dirty="0" smtClean="0">
                          <a:solidFill>
                            <a:schemeClr val="tx1"/>
                          </a:solidFill>
                          <a:latin typeface="Calibri" panose="020F0502020204030204" pitchFamily="34" charset="0"/>
                        </a:rPr>
                        <a:t>Affected URL :</a:t>
                      </a:r>
                      <a:endParaRPr lang="en-US" sz="1300" b="0" i="0" u="none" strike="noStrike" dirty="0" smtClean="0">
                        <a:solidFill>
                          <a:schemeClr val="tx1"/>
                        </a:solidFill>
                        <a:effectLst/>
                        <a:latin typeface="Calibri" panose="020F0502020204030204" pitchFamily="34" charset="0"/>
                        <a:ea typeface="+mn-ea"/>
                        <a:cs typeface="+mn-cs"/>
                        <a:sym typeface="Arial"/>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pitchFamily="34" charset="0"/>
                          <a:ea typeface="+mn-ea"/>
                          <a:cs typeface="Calibri" panose="020F0502020204030204" pitchFamily="34" charset="0"/>
                          <a:sym typeface="Arial"/>
                        </a:rPr>
                        <a:t>http://url.com/login_via_OTP.php</a:t>
                      </a:r>
                    </a:p>
                    <a:p>
                      <a:pPr marL="285750" indent="-285750">
                        <a:buFont typeface="Arial" panose="020B0604020202020204" pitchFamily="34" charset="0"/>
                        <a:buChar char="•"/>
                      </a:pPr>
                      <a:endParaRPr lang="en-US" sz="1300" b="0" dirty="0" smtClean="0">
                        <a:solidFill>
                          <a:schemeClr val="tx1"/>
                        </a:solidFill>
                        <a:latin typeface="Calibri" panose="020F0502020204030204" pitchFamily="3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b="1" dirty="0" smtClean="0">
                          <a:solidFill>
                            <a:schemeClr val="tx1"/>
                          </a:solidFill>
                          <a:latin typeface="Calibri" panose="020F0502020204030204" pitchFamily="34" charset="0"/>
                        </a:rPr>
                        <a:t>Affected</a:t>
                      </a:r>
                      <a:r>
                        <a:rPr lang="en-US" sz="1300" b="1" baseline="0" dirty="0" smtClean="0">
                          <a:solidFill>
                            <a:schemeClr val="tx1"/>
                          </a:solidFill>
                          <a:latin typeface="Calibri" panose="020F0502020204030204" pitchFamily="34" charset="0"/>
                        </a:rPr>
                        <a:t> Parameters</a:t>
                      </a:r>
                      <a:r>
                        <a:rPr lang="en-US" sz="1300" b="1" dirty="0" smtClean="0">
                          <a:solidFill>
                            <a:schemeClr val="tx1"/>
                          </a:solidFill>
                          <a:latin typeface="Calibri" panose="020F0502020204030204" pitchFamily="34" charset="0"/>
                        </a:rPr>
                        <a:t> :</a:t>
                      </a:r>
                      <a:endParaRPr lang="en-US" sz="1300" b="0" dirty="0" smtClean="0">
                        <a:solidFill>
                          <a:schemeClr val="tx1"/>
                        </a:solidFill>
                        <a:latin typeface="Calibri" panose="020F0502020204030204" pitchFamily="3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pitchFamily="34" charset="0"/>
                        </a:rPr>
                        <a:t>OTP (POST</a:t>
                      </a:r>
                      <a:r>
                        <a:rPr lang="en-US" sz="1300" b="0" baseline="0" dirty="0" smtClean="0">
                          <a:solidFill>
                            <a:schemeClr val="tx1"/>
                          </a:solidFill>
                          <a:latin typeface="Calibri" panose="020F0502020204030204" pitchFamily="34" charset="0"/>
                        </a:rPr>
                        <a:t> parameters)</a:t>
                      </a:r>
                      <a:endParaRPr lang="en-US" sz="1300" b="0" dirty="0" smtClean="0">
                        <a:solidFill>
                          <a:schemeClr val="tx1"/>
                        </a:solidFill>
                        <a:latin typeface="Calibri" panose="020F0502020204030204" pitchFamily="3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pitchFamily="34" charset="0"/>
                      </a:endParaRPr>
                    </a:p>
                    <a:p>
                      <a:pPr marL="285750" indent="-285750">
                        <a:buFont typeface="Arial" panose="020B0604020202020204" pitchFamily="34" charset="0"/>
                        <a:buChar char="•"/>
                      </a:pPr>
                      <a:endParaRPr lang="en-US" sz="1300" b="0" dirty="0">
                        <a:solidFill>
                          <a:schemeClr val="tx1"/>
                        </a:solidFill>
                        <a:latin typeface="Calibri" panose="020F0502020204030204" pitchFamily="3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2999987293"/>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t>27</a:t>
            </a:fld>
            <a:endParaRPr lang="uk-UA"/>
          </a:p>
        </p:txBody>
      </p:sp>
      <p:sp>
        <p:nvSpPr>
          <p:cNvPr id="3" name="Title 2"/>
          <p:cNvSpPr>
            <a:spLocks noGrp="1"/>
          </p:cNvSpPr>
          <p:nvPr>
            <p:ph type="title"/>
          </p:nvPr>
        </p:nvSpPr>
        <p:spPr/>
        <p:txBody>
          <a:bodyPr/>
          <a:lstStyle/>
          <a:p>
            <a:r>
              <a:rPr lang="en-IN" dirty="0" smtClean="0"/>
              <a:t>3. Account Takeover Using OTP Bypass</a:t>
            </a:r>
            <a:endParaRPr lang="en-IN" dirty="0"/>
          </a:p>
        </p:txBody>
      </p:sp>
      <p:graphicFrame>
        <p:nvGraphicFramePr>
          <p:cNvPr id="6" name="Table 5"/>
          <p:cNvGraphicFramePr>
            <a:graphicFrameLocks noGrp="1"/>
          </p:cNvGraphicFramePr>
          <p:nvPr>
            <p:extLst/>
          </p:nvPr>
        </p:nvGraphicFramePr>
        <p:xfrm>
          <a:off x="1732123" y="1283865"/>
          <a:ext cx="8109380" cy="2821776"/>
        </p:xfrm>
        <a:graphic>
          <a:graphicData uri="http://schemas.openxmlformats.org/drawingml/2006/table">
            <a:tbl>
              <a:tblPr firstRow="1" bandRow="1">
                <a:tableStyleId>{5C22544A-7EE6-4342-B048-85BDC9FD1C3A}</a:tableStyleId>
              </a:tblPr>
              <a:tblGrid>
                <a:gridCol w="1413562">
                  <a:extLst>
                    <a:ext uri="{9D8B030D-6E8A-4147-A177-3AD203B41FA5}">
                      <a16:colId xmlns="" xmlns:a16="http://schemas.microsoft.com/office/drawing/2014/main" val="20000"/>
                    </a:ext>
                  </a:extLst>
                </a:gridCol>
                <a:gridCol w="6695818">
                  <a:extLst>
                    <a:ext uri="{9D8B030D-6E8A-4147-A177-3AD203B41FA5}">
                      <a16:colId xmlns="" xmlns:a16="http://schemas.microsoft.com/office/drawing/2014/main" val="20001"/>
                    </a:ext>
                  </a:extLst>
                </a:gridCol>
              </a:tblGrid>
              <a:tr h="415137">
                <a:tc>
                  <a:txBody>
                    <a:bodyPr/>
                    <a:lstStyle/>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406639">
                <a:tc>
                  <a:txBody>
                    <a:bodyPr/>
                    <a:lstStyle/>
                    <a:p>
                      <a:pPr algn="ctr"/>
                      <a:r>
                        <a:rPr lang="en-IN" sz="1600" dirty="0" smtClean="0">
                          <a:solidFill>
                            <a:srgbClr val="FFFFFF"/>
                          </a:solidFill>
                          <a:latin typeface="Calibri" panose="020F0502020204030204" pitchFamily="34" charset="0"/>
                        </a:rPr>
                        <a:t>Account Takeover Using OTP Bypass </a:t>
                      </a:r>
                      <a:r>
                        <a:rPr lang="en-US" sz="1300" dirty="0" smtClean="0">
                          <a:solidFill>
                            <a:srgbClr val="FFFFFF"/>
                          </a:solidFill>
                          <a:latin typeface="Calibri" panose="020F0502020204030204" pitchFamily="34" charset="0"/>
                        </a:rPr>
                        <a:t>(Critical)</a:t>
                      </a:r>
                      <a:endParaRPr lang="en-US" sz="1300" dirty="0">
                        <a:solidFill>
                          <a:srgbClr val="FFFFFF"/>
                        </a:solidFill>
                        <a:latin typeface="Calibri" panose="020F0502020204030204" pitchFamily="3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sz="1300" dirty="0" smtClean="0">
                          <a:solidFill>
                            <a:schemeClr val="tx1"/>
                          </a:solidFill>
                          <a:latin typeface="Calibri" panose="020F0502020204030204" pitchFamily="34" charset="0"/>
                        </a:rPr>
                        <a:t> </a:t>
                      </a:r>
                      <a:endParaRPr lang="en-US" sz="1300" dirty="0">
                        <a:solidFill>
                          <a:schemeClr val="tx1"/>
                        </a:solidFill>
                        <a:latin typeface="Calibri" panose="020F0502020204030204" pitchFamily="34" charset="0"/>
                      </a:endParaRPr>
                    </a:p>
                    <a:p>
                      <a:r>
                        <a:rPr lang="en-US" sz="1300" baseline="0" dirty="0" smtClean="0">
                          <a:solidFill>
                            <a:schemeClr val="tx1"/>
                          </a:solidFill>
                          <a:latin typeface="Calibri" panose="020F0502020204030204" pitchFamily="34" charset="0"/>
                        </a:rPr>
                        <a:t>Similar issue is observed on the below mentioned login pages too</a:t>
                      </a:r>
                      <a:endParaRPr lang="en-US" sz="1300" dirty="0" smtClean="0">
                        <a:solidFill>
                          <a:schemeClr val="tx1"/>
                        </a:solidFill>
                        <a:latin typeface="Calibri" panose="020F0502020204030204" pitchFamily="34" charset="0"/>
                        <a:cs typeface="Calibri" panose="020F0502020204030204" pitchFamily="34" charset="0"/>
                      </a:endParaRPr>
                    </a:p>
                    <a:p>
                      <a:endParaRPr lang="en-US" sz="1300" dirty="0" smtClean="0">
                        <a:solidFill>
                          <a:schemeClr val="tx1"/>
                        </a:solidFill>
                        <a:latin typeface="Calibri" panose="020F0502020204030204" pitchFamily="34" charset="0"/>
                      </a:endParaRPr>
                    </a:p>
                    <a:p>
                      <a:r>
                        <a:rPr lang="en-US" sz="1300" b="1" dirty="0" smtClean="0">
                          <a:solidFill>
                            <a:schemeClr val="tx1"/>
                          </a:solidFill>
                          <a:latin typeface="Calibri" panose="020F0502020204030204" pitchFamily="34" charset="0"/>
                        </a:rPr>
                        <a:t>Affected URL :</a:t>
                      </a:r>
                      <a:endParaRPr lang="en-US" sz="1300" b="0" i="0" u="none" strike="noStrike" dirty="0" smtClean="0">
                        <a:solidFill>
                          <a:schemeClr val="tx1"/>
                        </a:solidFill>
                        <a:effectLst/>
                        <a:latin typeface="Calibri" panose="020F0502020204030204" pitchFamily="34" charset="0"/>
                        <a:ea typeface="+mn-ea"/>
                        <a:cs typeface="+mn-cs"/>
                        <a:sym typeface="Arial"/>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pitchFamily="34" charset="0"/>
                          <a:ea typeface="+mn-ea"/>
                          <a:cs typeface="Calibri" panose="020F0502020204030204" pitchFamily="34" charset="0"/>
                          <a:sym typeface="Arial"/>
                        </a:rPr>
                        <a:t>http://url.com/admin/login_via_OTP.php</a:t>
                      </a:r>
                    </a:p>
                    <a:p>
                      <a:pPr marL="285750" indent="-285750">
                        <a:buFont typeface="Arial" panose="020B0604020202020204" pitchFamily="34" charset="0"/>
                        <a:buChar char="•"/>
                      </a:pPr>
                      <a:endParaRPr lang="en-US" sz="1300" b="0" dirty="0" smtClean="0">
                        <a:solidFill>
                          <a:schemeClr val="tx1"/>
                        </a:solidFill>
                        <a:latin typeface="Calibri" panose="020F0502020204030204" pitchFamily="3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b="1" dirty="0" smtClean="0">
                          <a:solidFill>
                            <a:schemeClr val="tx1"/>
                          </a:solidFill>
                          <a:latin typeface="Calibri" panose="020F0502020204030204" pitchFamily="34" charset="0"/>
                        </a:rPr>
                        <a:t>Affected</a:t>
                      </a:r>
                      <a:r>
                        <a:rPr lang="en-US" sz="1300" b="1" baseline="0" dirty="0" smtClean="0">
                          <a:solidFill>
                            <a:schemeClr val="tx1"/>
                          </a:solidFill>
                          <a:latin typeface="Calibri" panose="020F0502020204030204" pitchFamily="34" charset="0"/>
                        </a:rPr>
                        <a:t> Parameters</a:t>
                      </a:r>
                      <a:r>
                        <a:rPr lang="en-US" sz="1300" b="1" dirty="0" smtClean="0">
                          <a:solidFill>
                            <a:schemeClr val="tx1"/>
                          </a:solidFill>
                          <a:latin typeface="Calibri" panose="020F0502020204030204" pitchFamily="34" charset="0"/>
                        </a:rPr>
                        <a:t> :</a:t>
                      </a:r>
                      <a:endParaRPr lang="en-US" sz="1300" b="0" dirty="0" smtClean="0">
                        <a:solidFill>
                          <a:schemeClr val="tx1"/>
                        </a:solidFill>
                        <a:latin typeface="Calibri" panose="020F0502020204030204" pitchFamily="3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pitchFamily="34" charset="0"/>
                        </a:rPr>
                        <a:t>code (POST</a:t>
                      </a:r>
                      <a:r>
                        <a:rPr lang="en-US" sz="1300" b="0" baseline="0" dirty="0" smtClean="0">
                          <a:solidFill>
                            <a:schemeClr val="tx1"/>
                          </a:solidFill>
                          <a:latin typeface="Calibri" panose="020F0502020204030204" pitchFamily="34" charset="0"/>
                        </a:rPr>
                        <a:t> parameters)</a:t>
                      </a:r>
                      <a:endParaRPr lang="en-US" sz="1300" b="0" dirty="0" smtClean="0">
                        <a:solidFill>
                          <a:schemeClr val="tx1"/>
                        </a:solidFill>
                        <a:latin typeface="Calibri" panose="020F0502020204030204" pitchFamily="3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pitchFamily="34" charset="0"/>
                      </a:endParaRPr>
                    </a:p>
                    <a:p>
                      <a:pPr marL="285750" indent="-285750">
                        <a:buFont typeface="Arial" panose="020B0604020202020204" pitchFamily="34" charset="0"/>
                        <a:buChar char="•"/>
                      </a:pPr>
                      <a:endParaRPr lang="en-US" sz="1300" b="0" dirty="0">
                        <a:solidFill>
                          <a:schemeClr val="tx1"/>
                        </a:solidFill>
                        <a:latin typeface="Calibri" panose="020F0502020204030204" pitchFamily="3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420312853"/>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smtClean="0"/>
              <a:t>Observation</a:t>
            </a:r>
            <a:endParaRPr lang="en-IN" dirty="0"/>
          </a:p>
        </p:txBody>
      </p:sp>
      <p:sp>
        <p:nvSpPr>
          <p:cNvPr id="3" name="Text Placeholder 2"/>
          <p:cNvSpPr>
            <a:spLocks noGrp="1"/>
          </p:cNvSpPr>
          <p:nvPr>
            <p:ph type="body" idx="1"/>
          </p:nvPr>
        </p:nvSpPr>
        <p:spPr>
          <a:xfrm>
            <a:off x="838200" y="1050870"/>
            <a:ext cx="10515600" cy="4351338"/>
          </a:xfrm>
        </p:spPr>
        <p:txBody>
          <a:bodyPr>
            <a:normAutofit/>
          </a:bodyPr>
          <a:lstStyle/>
          <a:p>
            <a:pPr marL="285750" indent="-285750"/>
            <a:r>
              <a:rPr lang="en-IN" sz="2000" dirty="0" smtClean="0"/>
              <a:t>Navigate to </a:t>
            </a:r>
            <a:r>
              <a:rPr lang="en-US" sz="2000" b="0" i="0" u="none" strike="noStrike" dirty="0" smtClean="0">
                <a:solidFill>
                  <a:schemeClr val="dk1"/>
                </a:solidFill>
                <a:effectLst/>
                <a:latin typeface="Calibri" panose="020F0502020204030204" pitchFamily="34" charset="0"/>
                <a:ea typeface="+mn-ea"/>
                <a:cs typeface="Calibri" panose="020F0502020204030204" pitchFamily="34" charset="0"/>
                <a:sym typeface="Arial"/>
                <a:hlinkClick r:id="rId2"/>
              </a:rPr>
              <a:t>http://url.com/login_via_OTP.php</a:t>
            </a:r>
            <a:r>
              <a:rPr lang="en-US" sz="2000" b="0" i="0" u="none" strike="noStrike" dirty="0" smtClean="0">
                <a:solidFill>
                  <a:schemeClr val="dk1"/>
                </a:solidFill>
                <a:effectLst/>
                <a:latin typeface="Calibri" panose="020F0502020204030204" pitchFamily="34" charset="0"/>
                <a:ea typeface="+mn-ea"/>
                <a:cs typeface="Calibri" panose="020F0502020204030204" pitchFamily="34" charset="0"/>
                <a:sym typeface="Arial"/>
              </a:rPr>
              <a:t> You will see user login page via OTP. Enter victim’s mobile number while capturing requests in a local proxy and click Get OTP</a:t>
            </a:r>
          </a:p>
          <a:p>
            <a:endParaRPr lang="en-IN" sz="2000" dirty="0"/>
          </a:p>
        </p:txBody>
      </p:sp>
      <p:pic>
        <p:nvPicPr>
          <p:cNvPr id="9" name="Picture 8"/>
          <p:cNvPicPr>
            <a:picLocks noChangeAspect="1"/>
          </p:cNvPicPr>
          <p:nvPr/>
        </p:nvPicPr>
        <p:blipFill>
          <a:blip r:embed="rId3"/>
          <a:stretch>
            <a:fillRect/>
          </a:stretch>
        </p:blipFill>
        <p:spPr>
          <a:xfrm>
            <a:off x="2484351" y="2165216"/>
            <a:ext cx="5858365" cy="2596565"/>
          </a:xfrm>
          <a:prstGeom prst="rect">
            <a:avLst/>
          </a:prstGeom>
        </p:spPr>
      </p:pic>
      <p:sp>
        <p:nvSpPr>
          <p:cNvPr id="7" name="Rectangle 6"/>
          <p:cNvSpPr/>
          <p:nvPr/>
        </p:nvSpPr>
        <p:spPr>
          <a:xfrm>
            <a:off x="5105399" y="3364563"/>
            <a:ext cx="406880" cy="12913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31268589"/>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984220" y="1582201"/>
            <a:ext cx="7984138" cy="3973209"/>
          </a:xfrm>
          <a:prstGeom prst="rect">
            <a:avLst/>
          </a:prstGeom>
        </p:spPr>
      </p:pic>
      <p:sp>
        <p:nvSpPr>
          <p:cNvPr id="2" name="Title 1"/>
          <p:cNvSpPr>
            <a:spLocks noGrp="1"/>
          </p:cNvSpPr>
          <p:nvPr>
            <p:ph type="title"/>
          </p:nvPr>
        </p:nvSpPr>
        <p:spPr>
          <a:xfrm>
            <a:off x="838200" y="0"/>
            <a:ext cx="10515600" cy="1325563"/>
          </a:xfrm>
        </p:spPr>
        <p:txBody>
          <a:bodyPr/>
          <a:lstStyle/>
          <a:p>
            <a:r>
              <a:rPr lang="en-IN" dirty="0" smtClean="0"/>
              <a:t>Observation</a:t>
            </a:r>
            <a:endParaRPr lang="en-IN" dirty="0"/>
          </a:p>
        </p:txBody>
      </p:sp>
      <p:sp>
        <p:nvSpPr>
          <p:cNvPr id="3" name="Text Placeholder 2"/>
          <p:cNvSpPr>
            <a:spLocks noGrp="1"/>
          </p:cNvSpPr>
          <p:nvPr>
            <p:ph type="body" idx="1"/>
          </p:nvPr>
        </p:nvSpPr>
        <p:spPr>
          <a:xfrm>
            <a:off x="838200" y="1050870"/>
            <a:ext cx="10515600" cy="4351338"/>
          </a:xfrm>
        </p:spPr>
        <p:txBody>
          <a:bodyPr>
            <a:normAutofit/>
          </a:bodyPr>
          <a:lstStyle/>
          <a:p>
            <a:r>
              <a:rPr lang="en-IN" sz="2000" dirty="0" smtClean="0"/>
              <a:t>Following request will be generated containing OTP parameter. </a:t>
            </a:r>
            <a:endParaRPr lang="en-IN" sz="2000" b="1" dirty="0" smtClean="0">
              <a:solidFill>
                <a:srgbClr val="FF0000"/>
              </a:solidFill>
            </a:endParaRPr>
          </a:p>
          <a:p>
            <a:endParaRPr lang="en-IN" sz="2000" dirty="0"/>
          </a:p>
        </p:txBody>
      </p:sp>
      <p:sp>
        <p:nvSpPr>
          <p:cNvPr id="13" name="Rectangle 12"/>
          <p:cNvSpPr/>
          <p:nvPr/>
        </p:nvSpPr>
        <p:spPr>
          <a:xfrm>
            <a:off x="2647052" y="5199964"/>
            <a:ext cx="777636" cy="12098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3873261" y="5128237"/>
            <a:ext cx="1500996" cy="2739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3020328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Vulnerability Statistics</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34326421"/>
              </p:ext>
            </p:extLst>
          </p:nvPr>
        </p:nvGraphicFramePr>
        <p:xfrm>
          <a:off x="1838325" y="1825623"/>
          <a:ext cx="2419350" cy="1393826"/>
        </p:xfrm>
        <a:graphic>
          <a:graphicData uri="http://schemas.openxmlformats.org/drawingml/2006/table">
            <a:tbl>
              <a:tblPr firstRow="1" bandRow="1">
                <a:tableStyleId>{5C22544A-7EE6-4342-B048-85BDC9FD1C3A}</a:tableStyleId>
              </a:tblPr>
              <a:tblGrid>
                <a:gridCol w="2419350"/>
              </a:tblGrid>
              <a:tr h="696913">
                <a:tc>
                  <a:txBody>
                    <a:bodyPr/>
                    <a:lstStyle/>
                    <a:p>
                      <a:pPr algn="ctr"/>
                      <a:r>
                        <a:rPr lang="en-IN" dirty="0" smtClean="0"/>
                        <a:t>Critical</a:t>
                      </a:r>
                      <a:endParaRPr lang="en-IN" dirty="0"/>
                    </a:p>
                  </a:txBody>
                  <a:tcPr>
                    <a:solidFill>
                      <a:srgbClr val="C00000"/>
                    </a:solidFill>
                  </a:tcPr>
                </a:tc>
              </a:tr>
              <a:tr h="696913">
                <a:tc>
                  <a:txBody>
                    <a:bodyPr/>
                    <a:lstStyle/>
                    <a:p>
                      <a:pPr algn="ctr"/>
                      <a:r>
                        <a:rPr lang="en-IN" dirty="0" smtClean="0"/>
                        <a:t>17</a:t>
                      </a:r>
                      <a:endParaRPr lang="en-IN" dirty="0"/>
                    </a:p>
                  </a:txBody>
                  <a:tcPr/>
                </a:tc>
              </a:tr>
            </a:tbl>
          </a:graphicData>
        </a:graphic>
      </p:graphicFrame>
      <p:graphicFrame>
        <p:nvGraphicFramePr>
          <p:cNvPr id="6" name="Content Placeholder 4"/>
          <p:cNvGraphicFramePr>
            <a:graphicFrameLocks/>
          </p:cNvGraphicFramePr>
          <p:nvPr>
            <p:extLst>
              <p:ext uri="{D42A27DB-BD31-4B8C-83A1-F6EECF244321}">
                <p14:modId xmlns:p14="http://schemas.microsoft.com/office/powerpoint/2010/main" val="3892016560"/>
              </p:ext>
            </p:extLst>
          </p:nvPr>
        </p:nvGraphicFramePr>
        <p:xfrm>
          <a:off x="4886325" y="1825623"/>
          <a:ext cx="2419350" cy="1393826"/>
        </p:xfrm>
        <a:graphic>
          <a:graphicData uri="http://schemas.openxmlformats.org/drawingml/2006/table">
            <a:tbl>
              <a:tblPr firstRow="1" bandRow="1">
                <a:tableStyleId>{5C22544A-7EE6-4342-B048-85BDC9FD1C3A}</a:tableStyleId>
              </a:tblPr>
              <a:tblGrid>
                <a:gridCol w="2419350"/>
              </a:tblGrid>
              <a:tr h="696913">
                <a:tc>
                  <a:txBody>
                    <a:bodyPr/>
                    <a:lstStyle/>
                    <a:p>
                      <a:pPr algn="ctr"/>
                      <a:r>
                        <a:rPr lang="en-IN" dirty="0" smtClean="0"/>
                        <a:t>Severe</a:t>
                      </a:r>
                      <a:endParaRPr lang="en-IN" dirty="0"/>
                    </a:p>
                  </a:txBody>
                  <a:tcPr>
                    <a:solidFill>
                      <a:srgbClr val="FF9900"/>
                    </a:solidFill>
                  </a:tcPr>
                </a:tc>
              </a:tr>
              <a:tr h="696913">
                <a:tc>
                  <a:txBody>
                    <a:bodyPr/>
                    <a:lstStyle/>
                    <a:p>
                      <a:pPr algn="ctr"/>
                      <a:r>
                        <a:rPr lang="en-IN" dirty="0" smtClean="0"/>
                        <a:t>15</a:t>
                      </a:r>
                      <a:endParaRPr lang="en-IN" dirty="0"/>
                    </a:p>
                  </a:txBody>
                  <a:tcPr/>
                </a:tc>
              </a:tr>
            </a:tbl>
          </a:graphicData>
        </a:graphic>
      </p:graphicFrame>
      <p:graphicFrame>
        <p:nvGraphicFramePr>
          <p:cNvPr id="7" name="Content Placeholder 4"/>
          <p:cNvGraphicFramePr>
            <a:graphicFrameLocks/>
          </p:cNvGraphicFramePr>
          <p:nvPr>
            <p:extLst>
              <p:ext uri="{D42A27DB-BD31-4B8C-83A1-F6EECF244321}">
                <p14:modId xmlns:p14="http://schemas.microsoft.com/office/powerpoint/2010/main" val="2605879669"/>
              </p:ext>
            </p:extLst>
          </p:nvPr>
        </p:nvGraphicFramePr>
        <p:xfrm>
          <a:off x="7934325" y="1825623"/>
          <a:ext cx="2419350" cy="1393826"/>
        </p:xfrm>
        <a:graphic>
          <a:graphicData uri="http://schemas.openxmlformats.org/drawingml/2006/table">
            <a:tbl>
              <a:tblPr firstRow="1" bandRow="1">
                <a:tableStyleId>{5C22544A-7EE6-4342-B048-85BDC9FD1C3A}</a:tableStyleId>
              </a:tblPr>
              <a:tblGrid>
                <a:gridCol w="2419350"/>
              </a:tblGrid>
              <a:tr h="696913">
                <a:tc>
                  <a:txBody>
                    <a:bodyPr/>
                    <a:lstStyle/>
                    <a:p>
                      <a:pPr algn="ctr"/>
                      <a:r>
                        <a:rPr lang="en-IN" dirty="0" smtClean="0">
                          <a:solidFill>
                            <a:schemeClr val="tx1"/>
                          </a:solidFill>
                        </a:rPr>
                        <a:t>Moderate</a:t>
                      </a:r>
                      <a:endParaRPr lang="en-IN" dirty="0">
                        <a:solidFill>
                          <a:schemeClr val="tx1"/>
                        </a:solidFill>
                      </a:endParaRPr>
                    </a:p>
                  </a:txBody>
                  <a:tcPr>
                    <a:solidFill>
                      <a:srgbClr val="FFFF00"/>
                    </a:solidFill>
                  </a:tcPr>
                </a:tc>
              </a:tr>
              <a:tr h="696913">
                <a:tc>
                  <a:txBody>
                    <a:bodyPr/>
                    <a:lstStyle/>
                    <a:p>
                      <a:pPr algn="ctr"/>
                      <a:r>
                        <a:rPr lang="en-IN" dirty="0" smtClean="0"/>
                        <a:t>2</a:t>
                      </a:r>
                      <a:endParaRPr lang="en-IN" dirty="0"/>
                    </a:p>
                  </a:txBody>
                  <a:tcPr/>
                </a:tc>
              </a:tr>
            </a:tbl>
          </a:graphicData>
        </a:graphic>
      </p:graphicFrame>
      <p:graphicFrame>
        <p:nvGraphicFramePr>
          <p:cNvPr id="9" name="Content Placeholder 4"/>
          <p:cNvGraphicFramePr>
            <a:graphicFrameLocks/>
          </p:cNvGraphicFramePr>
          <p:nvPr>
            <p:extLst>
              <p:ext uri="{D42A27DB-BD31-4B8C-83A1-F6EECF244321}">
                <p14:modId xmlns:p14="http://schemas.microsoft.com/office/powerpoint/2010/main" val="3447185065"/>
              </p:ext>
            </p:extLst>
          </p:nvPr>
        </p:nvGraphicFramePr>
        <p:xfrm>
          <a:off x="4886325" y="3978273"/>
          <a:ext cx="2419350" cy="1393826"/>
        </p:xfrm>
        <a:graphic>
          <a:graphicData uri="http://schemas.openxmlformats.org/drawingml/2006/table">
            <a:tbl>
              <a:tblPr firstRow="1" bandRow="1">
                <a:tableStyleId>{5C22544A-7EE6-4342-B048-85BDC9FD1C3A}</a:tableStyleId>
              </a:tblPr>
              <a:tblGrid>
                <a:gridCol w="2419350"/>
              </a:tblGrid>
              <a:tr h="696913">
                <a:tc>
                  <a:txBody>
                    <a:bodyPr/>
                    <a:lstStyle/>
                    <a:p>
                      <a:pPr algn="ctr"/>
                      <a:r>
                        <a:rPr lang="en-IN" dirty="0" smtClean="0"/>
                        <a:t>Low</a:t>
                      </a:r>
                      <a:endParaRPr lang="en-IN" dirty="0"/>
                    </a:p>
                  </a:txBody>
                  <a:tcPr>
                    <a:solidFill>
                      <a:srgbClr val="92D050"/>
                    </a:solidFill>
                  </a:tcPr>
                </a:tc>
              </a:tr>
              <a:tr h="696913">
                <a:tc>
                  <a:txBody>
                    <a:bodyPr/>
                    <a:lstStyle/>
                    <a:p>
                      <a:pPr algn="ctr"/>
                      <a:r>
                        <a:rPr lang="en-IN" dirty="0" smtClean="0"/>
                        <a:t>2</a:t>
                      </a:r>
                      <a:endParaRPr lang="en-IN" dirty="0"/>
                    </a:p>
                  </a:txBody>
                  <a:tcPr/>
                </a:tc>
              </a:tr>
            </a:tbl>
          </a:graphicData>
        </a:graphic>
      </p:graphicFrame>
    </p:spTree>
    <p:extLst>
      <p:ext uri="{BB962C8B-B14F-4D97-AF65-F5344CB8AC3E}">
        <p14:creationId xmlns:p14="http://schemas.microsoft.com/office/powerpoint/2010/main" val="26408866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242204" y="2229573"/>
            <a:ext cx="7828254" cy="2523582"/>
          </a:xfrm>
          <a:prstGeom prst="rect">
            <a:avLst/>
          </a:prstGeom>
        </p:spPr>
      </p:pic>
      <p:sp>
        <p:nvSpPr>
          <p:cNvPr id="2" name="Title 1"/>
          <p:cNvSpPr>
            <a:spLocks noGrp="1"/>
          </p:cNvSpPr>
          <p:nvPr>
            <p:ph type="title"/>
          </p:nvPr>
        </p:nvSpPr>
        <p:spPr>
          <a:xfrm>
            <a:off x="838200" y="0"/>
            <a:ext cx="10515600" cy="1325563"/>
          </a:xfrm>
        </p:spPr>
        <p:txBody>
          <a:bodyPr/>
          <a:lstStyle/>
          <a:p>
            <a:r>
              <a:rPr lang="en-IN" dirty="0" smtClean="0"/>
              <a:t>Observation</a:t>
            </a:r>
            <a:endParaRPr lang="en-IN" dirty="0"/>
          </a:p>
        </p:txBody>
      </p:sp>
      <p:sp>
        <p:nvSpPr>
          <p:cNvPr id="3" name="Text Placeholder 2"/>
          <p:cNvSpPr>
            <a:spLocks noGrp="1"/>
          </p:cNvSpPr>
          <p:nvPr>
            <p:ph type="body" idx="1"/>
          </p:nvPr>
        </p:nvSpPr>
        <p:spPr>
          <a:xfrm>
            <a:off x="838200" y="1315695"/>
            <a:ext cx="10515600" cy="4351338"/>
          </a:xfrm>
        </p:spPr>
        <p:txBody>
          <a:bodyPr>
            <a:normAutofit/>
          </a:bodyPr>
          <a:lstStyle/>
          <a:p>
            <a:r>
              <a:rPr lang="en-IN" sz="2000" dirty="0" smtClean="0"/>
              <a:t>We shoot the request with all possible combinations of 4 Digit OTPs and upon a successful hit, we get a response containing user details. We can use the same OTP then to login.</a:t>
            </a:r>
            <a:endParaRPr lang="en-IN" sz="2000" b="1" dirty="0" smtClean="0">
              <a:solidFill>
                <a:srgbClr val="FF0000"/>
              </a:solidFill>
            </a:endParaRPr>
          </a:p>
          <a:p>
            <a:endParaRPr lang="en-IN" sz="2000" dirty="0"/>
          </a:p>
        </p:txBody>
      </p:sp>
      <p:sp>
        <p:nvSpPr>
          <p:cNvPr id="8" name="Rectangle 7"/>
          <p:cNvSpPr/>
          <p:nvPr/>
        </p:nvSpPr>
        <p:spPr>
          <a:xfrm>
            <a:off x="7213301" y="4243984"/>
            <a:ext cx="1102564" cy="18136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6174937"/>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53858" y="552091"/>
            <a:ext cx="7974481" cy="948905"/>
          </a:xfrm>
        </p:spPr>
        <p:txBody>
          <a:bodyPr>
            <a:normAutofit/>
          </a:bodyPr>
          <a:lstStyle/>
          <a:p>
            <a:r>
              <a:rPr lang="en-IN" dirty="0" smtClean="0"/>
              <a:t>Business Impact – Extremely High</a:t>
            </a:r>
            <a:endParaRPr lang="en-IN" dirty="0"/>
          </a:p>
        </p:txBody>
      </p:sp>
      <p:sp>
        <p:nvSpPr>
          <p:cNvPr id="2" name="Slide Number Placeholder 1"/>
          <p:cNvSpPr>
            <a:spLocks noGrp="1"/>
          </p:cNvSpPr>
          <p:nvPr>
            <p:ph type="sldNum" sz="quarter" idx="2"/>
          </p:nvPr>
        </p:nvSpPr>
        <p:spPr/>
        <p:txBody>
          <a:bodyPr/>
          <a:lstStyle/>
          <a:p>
            <a:pPr lvl="0"/>
            <a:fld id="{86CB4B4D-7CA3-9044-876B-883B54F8677D}" type="slidenum">
              <a:rPr lang="en-US" smtClean="0"/>
              <a:t>31</a:t>
            </a:fld>
            <a:endParaRPr lang="en-US"/>
          </a:p>
        </p:txBody>
      </p:sp>
      <p:sp>
        <p:nvSpPr>
          <p:cNvPr id="5" name="TextBox 4"/>
          <p:cNvSpPr txBox="1"/>
          <p:nvPr/>
        </p:nvSpPr>
        <p:spPr>
          <a:xfrm>
            <a:off x="1109134" y="1767943"/>
            <a:ext cx="8713694" cy="97763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latinLnBrk="1" hangingPunct="0"/>
            <a:r>
              <a:rPr lang="en-US" sz="1452" dirty="0">
                <a:latin typeface="Calibri" panose="020F0502020204030204" pitchFamily="34" charset="0"/>
                <a:cs typeface="Calibri" panose="020F0502020204030204" pitchFamily="34" charset="0"/>
              </a:rPr>
              <a:t>A malicious </a:t>
            </a:r>
            <a:r>
              <a:rPr lang="en-US" sz="1452" dirty="0" smtClean="0">
                <a:latin typeface="Calibri" panose="020F0502020204030204" pitchFamily="34" charset="0"/>
                <a:cs typeface="Calibri" panose="020F0502020204030204" pitchFamily="34" charset="0"/>
              </a:rPr>
              <a:t>hacker can gain complete access to any account just by knowing the registered phone number. This leads to complete compromise of personal user data of every customer. </a:t>
            </a:r>
          </a:p>
          <a:p>
            <a:pPr latinLnBrk="1" hangingPunct="0"/>
            <a:r>
              <a:rPr lang="en-US" sz="1452" dirty="0" smtClean="0">
                <a:latin typeface="Calibri" panose="020F0502020204030204" pitchFamily="34" charset="0"/>
                <a:cs typeface="Calibri" panose="020F0502020204030204" pitchFamily="34" charset="0"/>
              </a:rPr>
              <a:t>Attacker once logs in can then carry out actions on behalf of the victim which could lead to serious financial loss to him/her.</a:t>
            </a:r>
            <a:endParaRPr lang="en-US" sz="1452" dirty="0">
              <a:latin typeface="Calibri" panose="020F0502020204030204" pitchFamily="34" charset="0"/>
              <a:cs typeface="Calibri" panose="020F0502020204030204" pitchFamily="34" charset="0"/>
            </a:endParaRPr>
          </a:p>
        </p:txBody>
      </p:sp>
      <p:pic>
        <p:nvPicPr>
          <p:cNvPr id="9" name="Picture 8"/>
          <p:cNvPicPr>
            <a:picLocks noChangeAspect="1"/>
          </p:cNvPicPr>
          <p:nvPr/>
        </p:nvPicPr>
        <p:blipFill>
          <a:blip r:embed="rId2"/>
          <a:stretch>
            <a:fillRect/>
          </a:stretch>
        </p:blipFill>
        <p:spPr>
          <a:xfrm>
            <a:off x="1376901" y="2873944"/>
            <a:ext cx="7781925" cy="2714625"/>
          </a:xfrm>
          <a:prstGeom prst="rect">
            <a:avLst/>
          </a:prstGeom>
        </p:spPr>
      </p:pic>
    </p:spTree>
    <p:extLst>
      <p:ext uri="{BB962C8B-B14F-4D97-AF65-F5344CB8AC3E}">
        <p14:creationId xmlns:p14="http://schemas.microsoft.com/office/powerpoint/2010/main" val="2169815419"/>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Recommendation</a:t>
            </a:r>
            <a:endParaRPr lang="en-IN" dirty="0"/>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a:t>
            </a:r>
          </a:p>
          <a:p>
            <a:pPr lvl="1"/>
            <a:r>
              <a:rPr lang="en-IN" sz="2000" dirty="0" smtClean="0"/>
              <a:t>Use proper </a:t>
            </a:r>
            <a:r>
              <a:rPr lang="en-IN" sz="2000" dirty="0" err="1" smtClean="0"/>
              <a:t>ratelimiting</a:t>
            </a:r>
            <a:r>
              <a:rPr lang="en-IN" sz="2000" dirty="0" smtClean="0"/>
              <a:t> checks on the no of OTP checking and Generation requests</a:t>
            </a:r>
          </a:p>
          <a:p>
            <a:pPr lvl="1"/>
            <a:r>
              <a:rPr lang="en-IN" sz="2000" dirty="0" smtClean="0"/>
              <a:t>Implement anti-bot measures such as </a:t>
            </a:r>
            <a:r>
              <a:rPr lang="en-IN" sz="2000" dirty="0" err="1" smtClean="0"/>
              <a:t>ReCAPTCHA</a:t>
            </a:r>
            <a:r>
              <a:rPr lang="en-IN" sz="2000" dirty="0" smtClean="0"/>
              <a:t> after multiple incorrect attempts</a:t>
            </a:r>
          </a:p>
          <a:p>
            <a:pPr lvl="1"/>
            <a:r>
              <a:rPr lang="en-IN" sz="2000" dirty="0" smtClean="0"/>
              <a:t>OTP should expire after certain amount of time like 2 minutes</a:t>
            </a:r>
          </a:p>
          <a:p>
            <a:pPr lvl="1"/>
            <a:r>
              <a:rPr lang="en-IN" sz="2000" dirty="0" smtClean="0"/>
              <a:t>OTP should be </a:t>
            </a:r>
            <a:r>
              <a:rPr lang="en-IN" sz="2000" dirty="0" err="1" smtClean="0"/>
              <a:t>atleast</a:t>
            </a:r>
            <a:r>
              <a:rPr lang="en-IN" sz="2000" dirty="0" smtClean="0"/>
              <a:t> 6 digit and alpha numeric for more security</a:t>
            </a:r>
          </a:p>
          <a:p>
            <a:pPr lvl="1"/>
            <a:endParaRPr lang="en-IN" sz="2000" dirty="0" smtClean="0"/>
          </a:p>
          <a:p>
            <a:pPr lvl="1"/>
            <a:endParaRPr lang="en-IN" sz="2000" dirty="0" smtClean="0"/>
          </a:p>
          <a:p>
            <a:pPr lvl="1"/>
            <a:endParaRPr lang="en-IN" sz="2000" dirty="0"/>
          </a:p>
        </p:txBody>
      </p:sp>
      <p:sp>
        <p:nvSpPr>
          <p:cNvPr id="4" name="Rectangle 3"/>
          <p:cNvSpPr/>
          <p:nvPr/>
        </p:nvSpPr>
        <p:spPr>
          <a:xfrm>
            <a:off x="838200" y="4960513"/>
            <a:ext cx="11353800" cy="923330"/>
          </a:xfrm>
          <a:prstGeom prst="rect">
            <a:avLst/>
          </a:prstGeom>
        </p:spPr>
        <p:txBody>
          <a:bodyPr wrap="square">
            <a:spAutoFit/>
          </a:bodyPr>
          <a:lstStyle/>
          <a:p>
            <a:r>
              <a:rPr lang="en-US" i="1" dirty="0" smtClean="0">
                <a:latin typeface="Calibri" panose="020F0502020204030204" pitchFamily="34" charset="0"/>
                <a:cs typeface="Calibri" panose="020F0502020204030204" pitchFamily="34" charset="0"/>
              </a:rPr>
              <a:t>https://www.owasp.org/index.php/Testing_Multiple_Factors_Authentication_(OWASP-AT-009</a:t>
            </a:r>
            <a:r>
              <a:rPr lang="en-IN" i="1" dirty="0" smtClean="0">
                <a:latin typeface="Calibri" panose="020F0502020204030204" pitchFamily="34" charset="0"/>
                <a:cs typeface="Calibri" panose="020F0502020204030204" pitchFamily="34" charset="0"/>
              </a:rPr>
              <a:t>)</a:t>
            </a:r>
          </a:p>
          <a:p>
            <a:r>
              <a:rPr lang="en-US" i="1" dirty="0" smtClean="0">
                <a:latin typeface="Calibri" panose="020F0502020204030204" pitchFamily="34" charset="0"/>
                <a:cs typeface="Calibri" panose="020F0502020204030204" pitchFamily="34" charset="0"/>
              </a:rPr>
              <a:t>https://www.owasp.org/index.php/Blocking_Brute_Force_Attacks</a:t>
            </a:r>
          </a:p>
          <a:p>
            <a:endParaRPr lang="en-IN" i="1" dirty="0"/>
          </a:p>
        </p:txBody>
      </p:sp>
      <p:sp>
        <p:nvSpPr>
          <p:cNvPr id="5" name="Title 1"/>
          <p:cNvSpPr txBox="1">
            <a:spLocks/>
          </p:cNvSpPr>
          <p:nvPr/>
        </p:nvSpPr>
        <p:spPr>
          <a:xfrm>
            <a:off x="838200" y="35367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smtClean="0"/>
              <a:t>References:</a:t>
            </a:r>
            <a:endParaRPr lang="en-IN" dirty="0"/>
          </a:p>
        </p:txBody>
      </p:sp>
    </p:spTree>
    <p:extLst>
      <p:ext uri="{BB962C8B-B14F-4D97-AF65-F5344CB8AC3E}">
        <p14:creationId xmlns:p14="http://schemas.microsoft.com/office/powerpoint/2010/main" val="361621836"/>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t>33</a:t>
            </a:fld>
            <a:endParaRPr lang="uk-UA"/>
          </a:p>
        </p:txBody>
      </p:sp>
      <p:sp>
        <p:nvSpPr>
          <p:cNvPr id="3" name="Title 2"/>
          <p:cNvSpPr>
            <a:spLocks noGrp="1"/>
          </p:cNvSpPr>
          <p:nvPr>
            <p:ph type="title"/>
          </p:nvPr>
        </p:nvSpPr>
        <p:spPr/>
        <p:txBody>
          <a:bodyPr/>
          <a:lstStyle/>
          <a:p>
            <a:r>
              <a:rPr lang="en-IN" dirty="0"/>
              <a:t>4</a:t>
            </a:r>
            <a:r>
              <a:rPr lang="en-IN" dirty="0" smtClean="0"/>
              <a:t>. Unauthorised Access to Customer Details</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252672723"/>
              </p:ext>
            </p:extLst>
          </p:nvPr>
        </p:nvGraphicFramePr>
        <p:xfrm>
          <a:off x="1732123" y="1283865"/>
          <a:ext cx="8109380" cy="2875565"/>
        </p:xfrm>
        <a:graphic>
          <a:graphicData uri="http://schemas.openxmlformats.org/drawingml/2006/table">
            <a:tbl>
              <a:tblPr firstRow="1" bandRow="1">
                <a:tableStyleId>{5C22544A-7EE6-4342-B048-85BDC9FD1C3A}</a:tableStyleId>
              </a:tblPr>
              <a:tblGrid>
                <a:gridCol w="1413562">
                  <a:extLst>
                    <a:ext uri="{9D8B030D-6E8A-4147-A177-3AD203B41FA5}">
                      <a16:colId xmlns="" xmlns:a16="http://schemas.microsoft.com/office/drawing/2014/main" val="20000"/>
                    </a:ext>
                  </a:extLst>
                </a:gridCol>
                <a:gridCol w="6695818">
                  <a:extLst>
                    <a:ext uri="{9D8B030D-6E8A-4147-A177-3AD203B41FA5}">
                      <a16:colId xmlns="" xmlns:a16="http://schemas.microsoft.com/office/drawing/2014/main" val="20001"/>
                    </a:ext>
                  </a:extLst>
                </a:gridCol>
              </a:tblGrid>
              <a:tr h="415137">
                <a:tc>
                  <a:txBody>
                    <a:bodyPr/>
                    <a:lstStyle/>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406639">
                <a:tc>
                  <a:txBody>
                    <a:bodyPr/>
                    <a:lstStyle/>
                    <a:p>
                      <a:pPr algn="ctr"/>
                      <a:r>
                        <a:rPr lang="en-IN" sz="1600" dirty="0" smtClean="0">
                          <a:solidFill>
                            <a:srgbClr val="FFFFFF"/>
                          </a:solidFill>
                          <a:latin typeface="Calibri" panose="020F0502020204030204" pitchFamily="34" charset="0"/>
                        </a:rPr>
                        <a:t>Unauthorised Access to Customer Details </a:t>
                      </a:r>
                      <a:br>
                        <a:rPr lang="en-IN" sz="1600" dirty="0" smtClean="0">
                          <a:solidFill>
                            <a:srgbClr val="FFFFFF"/>
                          </a:solidFill>
                          <a:latin typeface="Calibri" panose="020F0502020204030204" pitchFamily="34" charset="0"/>
                        </a:rPr>
                      </a:br>
                      <a:r>
                        <a:rPr lang="en-US" sz="1300" dirty="0" smtClean="0">
                          <a:solidFill>
                            <a:srgbClr val="FFFFFF"/>
                          </a:solidFill>
                          <a:latin typeface="Calibri" panose="020F0502020204030204" pitchFamily="34" charset="0"/>
                        </a:rPr>
                        <a:t>(Critical)</a:t>
                      </a:r>
                      <a:endParaRPr lang="en-US" sz="1300" dirty="0">
                        <a:solidFill>
                          <a:srgbClr val="FFFFFF"/>
                        </a:solidFill>
                        <a:latin typeface="Calibri" panose="020F0502020204030204" pitchFamily="3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sz="1300" dirty="0" smtClean="0">
                          <a:solidFill>
                            <a:schemeClr val="tx1"/>
                          </a:solidFill>
                          <a:latin typeface="Calibri" panose="020F0502020204030204" pitchFamily="34" charset="0"/>
                        </a:rPr>
                        <a:t> </a:t>
                      </a:r>
                      <a:endParaRPr lang="en-US" sz="1300" dirty="0">
                        <a:solidFill>
                          <a:schemeClr val="tx1"/>
                        </a:solidFill>
                        <a:latin typeface="Calibri" panose="020F0502020204030204" pitchFamily="34" charset="0"/>
                      </a:endParaRPr>
                    </a:p>
                    <a:p>
                      <a:r>
                        <a:rPr lang="en-US" sz="1300" baseline="0" dirty="0" smtClean="0">
                          <a:solidFill>
                            <a:schemeClr val="tx1"/>
                          </a:solidFill>
                          <a:latin typeface="Calibri" panose="020F0502020204030204" pitchFamily="34" charset="0"/>
                        </a:rPr>
                        <a:t>The Show My Bill module suffers from an Insecure Direct Object Reference (IDOR) that allows attacker get access to </a:t>
                      </a:r>
                      <a:r>
                        <a:rPr lang="en-US" sz="1300" baseline="0" dirty="0" err="1" smtClean="0">
                          <a:solidFill>
                            <a:schemeClr val="tx1"/>
                          </a:solidFill>
                          <a:latin typeface="Calibri" panose="020F0502020204030204" pitchFamily="34" charset="0"/>
                        </a:rPr>
                        <a:t>anyones</a:t>
                      </a:r>
                      <a:r>
                        <a:rPr lang="en-US" sz="1300" baseline="0" dirty="0" smtClean="0">
                          <a:solidFill>
                            <a:schemeClr val="tx1"/>
                          </a:solidFill>
                          <a:latin typeface="Calibri" panose="020F0502020204030204" pitchFamily="34" charset="0"/>
                        </a:rPr>
                        <a:t> Bill details</a:t>
                      </a:r>
                      <a:endParaRPr lang="en-US" sz="1300" dirty="0" smtClean="0">
                        <a:solidFill>
                          <a:schemeClr val="tx1"/>
                        </a:solidFill>
                        <a:latin typeface="Calibri" panose="020F0502020204030204" pitchFamily="34" charset="0"/>
                        <a:cs typeface="Calibri" panose="020F0502020204030204" pitchFamily="34" charset="0"/>
                      </a:endParaRPr>
                    </a:p>
                    <a:p>
                      <a:endParaRPr lang="en-US" sz="1300" dirty="0" smtClean="0">
                        <a:solidFill>
                          <a:schemeClr val="tx1"/>
                        </a:solidFill>
                        <a:latin typeface="Calibri" panose="020F0502020204030204" pitchFamily="34" charset="0"/>
                      </a:endParaRPr>
                    </a:p>
                    <a:p>
                      <a:r>
                        <a:rPr lang="en-US" sz="1300" b="1" dirty="0" smtClean="0">
                          <a:solidFill>
                            <a:schemeClr val="tx1"/>
                          </a:solidFill>
                          <a:latin typeface="Calibri" panose="020F0502020204030204" pitchFamily="34" charset="0"/>
                        </a:rPr>
                        <a:t>Affected URL :</a:t>
                      </a:r>
                      <a:endParaRPr lang="en-US" sz="1300" b="0" i="0" u="none" strike="noStrike" dirty="0" smtClean="0">
                        <a:solidFill>
                          <a:schemeClr val="tx1"/>
                        </a:solidFill>
                        <a:effectLst/>
                        <a:latin typeface="Calibri" panose="020F0502020204030204" pitchFamily="34" charset="0"/>
                        <a:ea typeface="+mn-ea"/>
                        <a:cs typeface="+mn-cs"/>
                        <a:sym typeface="Arial"/>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pitchFamily="34" charset="0"/>
                          <a:ea typeface="+mn-ea"/>
                          <a:cs typeface="Calibri" panose="020F0502020204030204" pitchFamily="34" charset="0"/>
                          <a:sym typeface="Arial"/>
                        </a:rPr>
                        <a:t>http://hackingenv.internshala.com/Insecure-Direct-Object-Reference/GET-Based-IDOR-in-URL-Variant-1/bill.php</a:t>
                      </a:r>
                    </a:p>
                    <a:p>
                      <a:pPr marL="285750" indent="-285750">
                        <a:buFont typeface="Arial" panose="020B0604020202020204" pitchFamily="34" charset="0"/>
                        <a:buChar char="•"/>
                      </a:pPr>
                      <a:endParaRPr lang="en-US" sz="1300" b="0" dirty="0" smtClean="0">
                        <a:solidFill>
                          <a:schemeClr val="tx1"/>
                        </a:solidFill>
                        <a:latin typeface="Calibri" panose="020F0502020204030204" pitchFamily="3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b="1" dirty="0" smtClean="0">
                          <a:solidFill>
                            <a:schemeClr val="tx1"/>
                          </a:solidFill>
                          <a:latin typeface="Calibri" panose="020F0502020204030204" pitchFamily="34" charset="0"/>
                        </a:rPr>
                        <a:t>Affected</a:t>
                      </a:r>
                      <a:r>
                        <a:rPr lang="en-US" sz="1300" b="1" baseline="0" dirty="0" smtClean="0">
                          <a:solidFill>
                            <a:schemeClr val="tx1"/>
                          </a:solidFill>
                          <a:latin typeface="Calibri" panose="020F0502020204030204" pitchFamily="34" charset="0"/>
                        </a:rPr>
                        <a:t> Parameters</a:t>
                      </a:r>
                      <a:r>
                        <a:rPr lang="en-US" sz="1300" b="1" dirty="0" smtClean="0">
                          <a:solidFill>
                            <a:schemeClr val="tx1"/>
                          </a:solidFill>
                          <a:latin typeface="Calibri" panose="020F0502020204030204" pitchFamily="34" charset="0"/>
                        </a:rPr>
                        <a:t> :</a:t>
                      </a:r>
                      <a:endParaRPr lang="en-US" sz="1300" b="0" dirty="0" smtClean="0">
                        <a:solidFill>
                          <a:schemeClr val="tx1"/>
                        </a:solidFill>
                        <a:latin typeface="Calibri" panose="020F0502020204030204" pitchFamily="34" charset="0"/>
                      </a:endParaRPr>
                    </a:p>
                    <a:p>
                      <a:pPr marL="285750" indent="-285750">
                        <a:buFont typeface="Arial" panose="020B0604020202020204" pitchFamily="34" charset="0"/>
                        <a:buChar char="•"/>
                      </a:pPr>
                      <a:r>
                        <a:rPr lang="en-US" sz="1300" b="0" dirty="0" err="1" smtClean="0">
                          <a:solidFill>
                            <a:schemeClr val="tx1"/>
                          </a:solidFill>
                          <a:latin typeface="Calibri" panose="020F0502020204030204" pitchFamily="34" charset="0"/>
                        </a:rPr>
                        <a:t>user_id</a:t>
                      </a:r>
                      <a:r>
                        <a:rPr lang="en-US" sz="1300" b="0" dirty="0" smtClean="0">
                          <a:solidFill>
                            <a:schemeClr val="tx1"/>
                          </a:solidFill>
                          <a:latin typeface="Calibri" panose="020F0502020204030204" pitchFamily="34" charset="0"/>
                        </a:rPr>
                        <a:t> (GET</a:t>
                      </a:r>
                      <a:r>
                        <a:rPr lang="en-US" sz="1300" b="0" baseline="0" dirty="0" smtClean="0">
                          <a:solidFill>
                            <a:schemeClr val="tx1"/>
                          </a:solidFill>
                          <a:latin typeface="Calibri" panose="020F0502020204030204" pitchFamily="34" charset="0"/>
                        </a:rPr>
                        <a:t> parameters)</a:t>
                      </a:r>
                      <a:endParaRPr lang="en-US" sz="1300" b="0" dirty="0" smtClean="0">
                        <a:solidFill>
                          <a:schemeClr val="tx1"/>
                        </a:solidFill>
                        <a:latin typeface="Calibri" panose="020F0502020204030204" pitchFamily="3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pitchFamily="34" charset="0"/>
                      </a:endParaRPr>
                    </a:p>
                    <a:p>
                      <a:pPr marL="285750" indent="-285750">
                        <a:buFont typeface="Arial" panose="020B0604020202020204" pitchFamily="34" charset="0"/>
                        <a:buChar char="•"/>
                      </a:pPr>
                      <a:endParaRPr lang="en-US" sz="1300" b="0" dirty="0">
                        <a:solidFill>
                          <a:schemeClr val="tx1"/>
                        </a:solidFill>
                        <a:latin typeface="Calibri" panose="020F0502020204030204" pitchFamily="3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694461526"/>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t>34</a:t>
            </a:fld>
            <a:endParaRPr lang="uk-UA"/>
          </a:p>
        </p:txBody>
      </p:sp>
      <p:sp>
        <p:nvSpPr>
          <p:cNvPr id="3" name="Title 2"/>
          <p:cNvSpPr>
            <a:spLocks noGrp="1"/>
          </p:cNvSpPr>
          <p:nvPr>
            <p:ph type="title"/>
          </p:nvPr>
        </p:nvSpPr>
        <p:spPr/>
        <p:txBody>
          <a:bodyPr/>
          <a:lstStyle/>
          <a:p>
            <a:r>
              <a:rPr lang="en-IN" dirty="0"/>
              <a:t>4</a:t>
            </a:r>
            <a:r>
              <a:rPr lang="en-IN" dirty="0" smtClean="0"/>
              <a:t>. Unauthorised Access to Customer Details</a:t>
            </a:r>
            <a:endParaRPr lang="en-IN" dirty="0"/>
          </a:p>
        </p:txBody>
      </p:sp>
      <p:graphicFrame>
        <p:nvGraphicFramePr>
          <p:cNvPr id="6" name="Table 5"/>
          <p:cNvGraphicFramePr>
            <a:graphicFrameLocks noGrp="1"/>
          </p:cNvGraphicFramePr>
          <p:nvPr>
            <p:extLst/>
          </p:nvPr>
        </p:nvGraphicFramePr>
        <p:xfrm>
          <a:off x="1732123" y="1283865"/>
          <a:ext cx="7402352" cy="5107352"/>
        </p:xfrm>
        <a:graphic>
          <a:graphicData uri="http://schemas.openxmlformats.org/drawingml/2006/table">
            <a:tbl>
              <a:tblPr firstRow="1" bandRow="1">
                <a:tableStyleId>{5C22544A-7EE6-4342-B048-85BDC9FD1C3A}</a:tableStyleId>
              </a:tblPr>
              <a:tblGrid>
                <a:gridCol w="1290319">
                  <a:extLst>
                    <a:ext uri="{9D8B030D-6E8A-4147-A177-3AD203B41FA5}">
                      <a16:colId xmlns="" xmlns:a16="http://schemas.microsoft.com/office/drawing/2014/main" val="20000"/>
                    </a:ext>
                  </a:extLst>
                </a:gridCol>
                <a:gridCol w="6112033">
                  <a:extLst>
                    <a:ext uri="{9D8B030D-6E8A-4147-A177-3AD203B41FA5}">
                      <a16:colId xmlns="" xmlns:a16="http://schemas.microsoft.com/office/drawing/2014/main" val="20001"/>
                    </a:ext>
                  </a:extLst>
                </a:gridCol>
              </a:tblGrid>
              <a:tr h="330444">
                <a:tc>
                  <a:txBody>
                    <a:bodyPr/>
                    <a:lstStyle/>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4481691">
                <a:tc>
                  <a:txBody>
                    <a:bodyPr/>
                    <a:lstStyle/>
                    <a:p>
                      <a:pPr algn="ctr"/>
                      <a:r>
                        <a:rPr lang="en-IN" sz="1200" dirty="0" smtClean="0">
                          <a:solidFill>
                            <a:srgbClr val="FFFFFF"/>
                          </a:solidFill>
                          <a:latin typeface="Calibri" panose="020F0502020204030204" pitchFamily="34" charset="0"/>
                        </a:rPr>
                        <a:t>Unauthorised Access to Customer Details </a:t>
                      </a:r>
                      <a:br>
                        <a:rPr lang="en-IN" sz="1200" dirty="0" smtClean="0">
                          <a:solidFill>
                            <a:srgbClr val="FFFFFF"/>
                          </a:solidFill>
                          <a:latin typeface="Calibri" panose="020F0502020204030204" pitchFamily="34" charset="0"/>
                        </a:rPr>
                      </a:br>
                      <a:r>
                        <a:rPr lang="en-US" sz="1100" dirty="0" smtClean="0">
                          <a:solidFill>
                            <a:srgbClr val="FFFFFF"/>
                          </a:solidFill>
                          <a:latin typeface="Calibri" panose="020F0502020204030204" pitchFamily="34" charset="0"/>
                        </a:rPr>
                        <a:t>(Critical)</a:t>
                      </a:r>
                      <a:endParaRPr lang="en-US" sz="1100" dirty="0">
                        <a:solidFill>
                          <a:srgbClr val="FFFFFF"/>
                        </a:solidFill>
                        <a:latin typeface="Calibri" panose="020F0502020204030204" pitchFamily="3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sz="1100" dirty="0" smtClean="0">
                          <a:solidFill>
                            <a:schemeClr val="tx1"/>
                          </a:solidFill>
                          <a:latin typeface="Calibri" panose="020F0502020204030204" pitchFamily="34" charset="0"/>
                        </a:rPr>
                        <a:t> </a:t>
                      </a:r>
                      <a:endParaRPr lang="en-US" sz="1100" dirty="0">
                        <a:solidFill>
                          <a:schemeClr val="tx1"/>
                        </a:solidFill>
                        <a:latin typeface="Calibri" panose="020F0502020204030204" pitchFamily="34" charset="0"/>
                      </a:endParaRPr>
                    </a:p>
                    <a:p>
                      <a:r>
                        <a:rPr lang="en-US" sz="1100" baseline="0" dirty="0" smtClean="0">
                          <a:solidFill>
                            <a:schemeClr val="tx1"/>
                          </a:solidFill>
                          <a:latin typeface="Calibri" panose="020F0502020204030204" pitchFamily="34" charset="0"/>
                        </a:rPr>
                        <a:t>Similar issue is found on below modules too</a:t>
                      </a:r>
                      <a:endParaRPr lang="en-US" sz="1100" dirty="0" smtClean="0">
                        <a:solidFill>
                          <a:schemeClr val="tx1"/>
                        </a:solidFill>
                        <a:latin typeface="Calibri" panose="020F0502020204030204" pitchFamily="34" charset="0"/>
                        <a:cs typeface="Calibri" panose="020F0502020204030204" pitchFamily="34" charset="0"/>
                      </a:endParaRPr>
                    </a:p>
                    <a:p>
                      <a:endParaRPr lang="en-US" sz="1100" dirty="0" smtClean="0">
                        <a:solidFill>
                          <a:schemeClr val="tx1"/>
                        </a:solidFill>
                        <a:latin typeface="Calibri" panose="020F0502020204030204" pitchFamily="34" charset="0"/>
                      </a:endParaRPr>
                    </a:p>
                    <a:p>
                      <a:r>
                        <a:rPr lang="en-US" sz="1100" b="1" dirty="0" smtClean="0">
                          <a:solidFill>
                            <a:schemeClr val="tx1"/>
                          </a:solidFill>
                          <a:latin typeface="Calibri" panose="020F0502020204030204" pitchFamily="34" charset="0"/>
                        </a:rPr>
                        <a:t>Affected URL :</a:t>
                      </a:r>
                      <a:endParaRPr lang="en-US" sz="1100" b="0" i="0" u="none" strike="noStrike" dirty="0" smtClean="0">
                        <a:solidFill>
                          <a:schemeClr val="tx1"/>
                        </a:solidFill>
                        <a:effectLst/>
                        <a:latin typeface="Calibri" panose="020F0502020204030204" pitchFamily="34" charset="0"/>
                        <a:ea typeface="+mn-ea"/>
                        <a:cs typeface="+mn-cs"/>
                        <a:sym typeface="Arial"/>
                      </a:endParaRPr>
                    </a:p>
                    <a:p>
                      <a:pPr marL="285750" indent="-285750">
                        <a:buFont typeface="Arial" panose="020B0604020202020204" pitchFamily="34" charset="0"/>
                        <a:buChar char="•"/>
                      </a:pPr>
                      <a:r>
                        <a:rPr lang="en-US" sz="1100" b="0" i="0" u="none" strike="noStrike" dirty="0" smtClean="0">
                          <a:solidFill>
                            <a:schemeClr val="dk1"/>
                          </a:solidFill>
                          <a:effectLst/>
                          <a:latin typeface="Calibri" panose="020F0502020204030204" pitchFamily="34" charset="0"/>
                          <a:ea typeface="+mn-ea"/>
                          <a:cs typeface="Calibri" panose="020F0502020204030204" pitchFamily="34" charset="0"/>
                          <a:sym typeface="Arial"/>
                        </a:rPr>
                        <a:t>http://url/invoice.php</a:t>
                      </a:r>
                    </a:p>
                    <a:p>
                      <a:pPr marL="285750" indent="-285750">
                        <a:buFont typeface="Arial" panose="020B0604020202020204" pitchFamily="34" charset="0"/>
                        <a:buChar char="•"/>
                      </a:pPr>
                      <a:endParaRPr lang="en-US" sz="1100" b="0" dirty="0" smtClean="0">
                        <a:solidFill>
                          <a:schemeClr val="tx1"/>
                        </a:solidFill>
                        <a:latin typeface="Calibri" panose="020F0502020204030204" pitchFamily="3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1" dirty="0" smtClean="0">
                          <a:solidFill>
                            <a:schemeClr val="tx1"/>
                          </a:solidFill>
                          <a:latin typeface="Calibri" panose="020F0502020204030204" pitchFamily="34" charset="0"/>
                        </a:rPr>
                        <a:t>Affected</a:t>
                      </a:r>
                      <a:r>
                        <a:rPr lang="en-US" sz="1100" b="1" baseline="0" dirty="0" smtClean="0">
                          <a:solidFill>
                            <a:schemeClr val="tx1"/>
                          </a:solidFill>
                          <a:latin typeface="Calibri" panose="020F0502020204030204" pitchFamily="34" charset="0"/>
                        </a:rPr>
                        <a:t> Parameters</a:t>
                      </a:r>
                      <a:r>
                        <a:rPr lang="en-US" sz="1100" b="1" dirty="0" smtClean="0">
                          <a:solidFill>
                            <a:schemeClr val="tx1"/>
                          </a:solidFill>
                          <a:latin typeface="Calibri" panose="020F0502020204030204" pitchFamily="34" charset="0"/>
                        </a:rPr>
                        <a:t> :</a:t>
                      </a:r>
                      <a:endParaRPr lang="en-US" sz="1100" b="0" dirty="0" smtClean="0">
                        <a:solidFill>
                          <a:schemeClr val="tx1"/>
                        </a:solidFill>
                        <a:latin typeface="Calibri" panose="020F0502020204030204" pitchFamily="34" charset="0"/>
                      </a:endParaRPr>
                    </a:p>
                    <a:p>
                      <a:pPr marL="285750" indent="-285750">
                        <a:buFont typeface="Arial" panose="020B0604020202020204" pitchFamily="34" charset="0"/>
                        <a:buChar char="•"/>
                      </a:pPr>
                      <a:r>
                        <a:rPr lang="en-US" sz="1100" b="0" dirty="0" err="1" smtClean="0">
                          <a:solidFill>
                            <a:schemeClr val="tx1"/>
                          </a:solidFill>
                          <a:latin typeface="Calibri" panose="020F0502020204030204" pitchFamily="34" charset="0"/>
                        </a:rPr>
                        <a:t>invoice_id</a:t>
                      </a:r>
                      <a:r>
                        <a:rPr lang="en-US" sz="1100" b="0" dirty="0" smtClean="0">
                          <a:solidFill>
                            <a:schemeClr val="tx1"/>
                          </a:solidFill>
                          <a:latin typeface="Calibri" panose="020F0502020204030204" pitchFamily="34" charset="0"/>
                        </a:rPr>
                        <a:t> (GET</a:t>
                      </a:r>
                      <a:r>
                        <a:rPr lang="en-US" sz="1100" b="0" baseline="0" dirty="0" smtClean="0">
                          <a:solidFill>
                            <a:schemeClr val="tx1"/>
                          </a:solidFill>
                          <a:latin typeface="Calibri" panose="020F0502020204030204" pitchFamily="34" charset="0"/>
                        </a:rPr>
                        <a:t> parameter)</a:t>
                      </a:r>
                      <a:endParaRPr lang="en-US" sz="1100" b="0" dirty="0" smtClean="0">
                        <a:solidFill>
                          <a:schemeClr val="tx1"/>
                        </a:solidFill>
                        <a:latin typeface="Calibri" panose="020F0502020204030204" pitchFamily="34" charset="0"/>
                      </a:endParaRPr>
                    </a:p>
                    <a:p>
                      <a:pPr marL="0" indent="0">
                        <a:buFont typeface="Arial" panose="020B0604020202020204" pitchFamily="34" charset="0"/>
                        <a:buNone/>
                      </a:pPr>
                      <a:endParaRPr lang="en-US" sz="1100" b="0" dirty="0" smtClean="0">
                        <a:solidFill>
                          <a:schemeClr val="tx1"/>
                        </a:solidFill>
                        <a:latin typeface="Calibri" panose="020F0502020204030204" pitchFamily="34" charset="0"/>
                      </a:endParaRPr>
                    </a:p>
                    <a:p>
                      <a:r>
                        <a:rPr lang="en-US" sz="1100" b="1" dirty="0" smtClean="0">
                          <a:solidFill>
                            <a:schemeClr val="tx1"/>
                          </a:solidFill>
                          <a:latin typeface="Calibri" panose="020F0502020204030204" pitchFamily="34" charset="0"/>
                        </a:rPr>
                        <a:t>Affected URL :</a:t>
                      </a:r>
                      <a:endParaRPr lang="en-US" sz="1100" b="0" i="0" u="none" strike="noStrike" dirty="0" smtClean="0">
                        <a:solidFill>
                          <a:schemeClr val="tx1"/>
                        </a:solidFill>
                        <a:effectLst/>
                        <a:latin typeface="Calibri" panose="020F0502020204030204" pitchFamily="34" charset="0"/>
                        <a:ea typeface="+mn-ea"/>
                        <a:cs typeface="+mn-cs"/>
                        <a:sym typeface="Arial"/>
                      </a:endParaRPr>
                    </a:p>
                    <a:p>
                      <a:pPr marL="285750" indent="-285750">
                        <a:buFont typeface="Arial" panose="020B0604020202020204" pitchFamily="34" charset="0"/>
                        <a:buChar char="•"/>
                      </a:pPr>
                      <a:r>
                        <a:rPr lang="en-US" sz="1100" b="0" i="0" u="none" strike="noStrike" dirty="0" smtClean="0">
                          <a:solidFill>
                            <a:schemeClr val="dk1"/>
                          </a:solidFill>
                          <a:effectLst/>
                          <a:latin typeface="Calibri" panose="020F0502020204030204" pitchFamily="34" charset="0"/>
                          <a:ea typeface="+mn-ea"/>
                          <a:cs typeface="Calibri" panose="020F0502020204030204" pitchFamily="34" charset="0"/>
                          <a:sym typeface="Arial"/>
                        </a:rPr>
                        <a:t>http://url/call_history.php</a:t>
                      </a:r>
                    </a:p>
                    <a:p>
                      <a:pPr marL="285750" indent="-285750">
                        <a:buFont typeface="Arial" panose="020B0604020202020204" pitchFamily="34" charset="0"/>
                        <a:buChar char="•"/>
                      </a:pPr>
                      <a:endParaRPr lang="en-US" sz="1100" b="0" dirty="0" smtClean="0">
                        <a:solidFill>
                          <a:schemeClr val="tx1"/>
                        </a:solidFill>
                        <a:latin typeface="Calibri" panose="020F0502020204030204" pitchFamily="3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1" dirty="0" smtClean="0">
                          <a:solidFill>
                            <a:schemeClr val="tx1"/>
                          </a:solidFill>
                          <a:latin typeface="Calibri" panose="020F0502020204030204" pitchFamily="34" charset="0"/>
                        </a:rPr>
                        <a:t>Affected</a:t>
                      </a:r>
                      <a:r>
                        <a:rPr lang="en-US" sz="1100" b="1" baseline="0" dirty="0" smtClean="0">
                          <a:solidFill>
                            <a:schemeClr val="tx1"/>
                          </a:solidFill>
                          <a:latin typeface="Calibri" panose="020F0502020204030204" pitchFamily="34" charset="0"/>
                        </a:rPr>
                        <a:t> Parameters</a:t>
                      </a:r>
                      <a:r>
                        <a:rPr lang="en-US" sz="1100" b="1" dirty="0" smtClean="0">
                          <a:solidFill>
                            <a:schemeClr val="tx1"/>
                          </a:solidFill>
                          <a:latin typeface="Calibri" panose="020F0502020204030204" pitchFamily="34" charset="0"/>
                        </a:rPr>
                        <a:t> :</a:t>
                      </a:r>
                      <a:endParaRPr lang="en-US" sz="1100" b="0" dirty="0" smtClean="0">
                        <a:solidFill>
                          <a:schemeClr val="tx1"/>
                        </a:solidFill>
                        <a:latin typeface="Calibri" panose="020F0502020204030204" pitchFamily="34" charset="0"/>
                      </a:endParaRPr>
                    </a:p>
                    <a:p>
                      <a:pPr marL="285750" indent="-285750">
                        <a:buFont typeface="Arial" panose="020B0604020202020204" pitchFamily="34" charset="0"/>
                        <a:buChar char="•"/>
                      </a:pPr>
                      <a:r>
                        <a:rPr lang="en-US" sz="1100" b="0" dirty="0" err="1" smtClean="0">
                          <a:solidFill>
                            <a:schemeClr val="tx1"/>
                          </a:solidFill>
                          <a:latin typeface="Calibri" panose="020F0502020204030204" pitchFamily="34" charset="0"/>
                        </a:rPr>
                        <a:t>mobile_no</a:t>
                      </a:r>
                      <a:r>
                        <a:rPr lang="en-US" sz="1100" b="0" dirty="0" smtClean="0">
                          <a:solidFill>
                            <a:schemeClr val="tx1"/>
                          </a:solidFill>
                          <a:latin typeface="Calibri" panose="020F0502020204030204" pitchFamily="34" charset="0"/>
                        </a:rPr>
                        <a:t> (POST </a:t>
                      </a:r>
                      <a:r>
                        <a:rPr lang="en-US" sz="1100" b="0" baseline="0" dirty="0" smtClean="0">
                          <a:solidFill>
                            <a:schemeClr val="tx1"/>
                          </a:solidFill>
                          <a:latin typeface="Calibri" panose="020F0502020204030204" pitchFamily="34" charset="0"/>
                        </a:rPr>
                        <a:t>parameter)</a:t>
                      </a:r>
                      <a:endParaRPr lang="en-US" sz="1100" b="0" dirty="0" smtClean="0">
                        <a:solidFill>
                          <a:schemeClr val="tx1"/>
                        </a:solidFill>
                        <a:latin typeface="Calibri" panose="020F0502020204030204" pitchFamily="34" charset="0"/>
                      </a:endParaRPr>
                    </a:p>
                    <a:p>
                      <a:pPr marL="0" indent="0">
                        <a:buFont typeface="Arial" panose="020B0604020202020204" pitchFamily="34" charset="0"/>
                        <a:buNone/>
                      </a:pPr>
                      <a:endParaRPr lang="en-US" sz="1100" b="0" dirty="0" smtClean="0">
                        <a:solidFill>
                          <a:schemeClr val="tx1"/>
                        </a:solidFill>
                        <a:latin typeface="Calibri" panose="020F0502020204030204" pitchFamily="34" charset="0"/>
                      </a:endParaRPr>
                    </a:p>
                    <a:p>
                      <a:r>
                        <a:rPr lang="en-US" sz="1100" b="1" dirty="0" smtClean="0">
                          <a:solidFill>
                            <a:schemeClr val="tx1"/>
                          </a:solidFill>
                          <a:latin typeface="Calibri" panose="020F0502020204030204" pitchFamily="34" charset="0"/>
                        </a:rPr>
                        <a:t>Affected URL :</a:t>
                      </a:r>
                      <a:endParaRPr lang="en-US" sz="1100" b="0" i="0" u="none" strike="noStrike" dirty="0" smtClean="0">
                        <a:solidFill>
                          <a:schemeClr val="tx1"/>
                        </a:solidFill>
                        <a:effectLst/>
                        <a:latin typeface="Calibri" panose="020F0502020204030204" pitchFamily="34" charset="0"/>
                        <a:ea typeface="+mn-ea"/>
                        <a:cs typeface="+mn-cs"/>
                        <a:sym typeface="Arial"/>
                      </a:endParaRPr>
                    </a:p>
                    <a:p>
                      <a:pPr marL="285750" indent="-285750">
                        <a:buFont typeface="Arial" panose="020B0604020202020204" pitchFamily="34" charset="0"/>
                        <a:buChar char="•"/>
                      </a:pPr>
                      <a:r>
                        <a:rPr lang="en-US" sz="1100" b="0" i="0" u="none" strike="noStrike" dirty="0" smtClean="0">
                          <a:solidFill>
                            <a:schemeClr val="dk1"/>
                          </a:solidFill>
                          <a:effectLst/>
                          <a:latin typeface="Calibri" panose="020F0502020204030204" pitchFamily="34" charset="0"/>
                          <a:ea typeface="+mn-ea"/>
                          <a:cs typeface="Calibri" panose="020F0502020204030204" pitchFamily="34" charset="0"/>
                          <a:sym typeface="Arial"/>
                        </a:rPr>
                        <a:t>http://url/recharge.php</a:t>
                      </a:r>
                    </a:p>
                    <a:p>
                      <a:pPr marL="285750" indent="-285750">
                        <a:buFont typeface="Arial" panose="020B0604020202020204" pitchFamily="34" charset="0"/>
                        <a:buChar char="•"/>
                      </a:pPr>
                      <a:endParaRPr lang="en-US" sz="1100" b="0" dirty="0" smtClean="0">
                        <a:solidFill>
                          <a:schemeClr val="tx1"/>
                        </a:solidFill>
                        <a:latin typeface="Calibri" panose="020F0502020204030204" pitchFamily="3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1" dirty="0" smtClean="0">
                          <a:solidFill>
                            <a:schemeClr val="tx1"/>
                          </a:solidFill>
                          <a:latin typeface="Calibri" panose="020F0502020204030204" pitchFamily="34" charset="0"/>
                        </a:rPr>
                        <a:t>Affected</a:t>
                      </a:r>
                      <a:r>
                        <a:rPr lang="en-US" sz="1100" b="1" baseline="0" dirty="0" smtClean="0">
                          <a:solidFill>
                            <a:schemeClr val="tx1"/>
                          </a:solidFill>
                          <a:latin typeface="Calibri" panose="020F0502020204030204" pitchFamily="34" charset="0"/>
                        </a:rPr>
                        <a:t> Parameters</a:t>
                      </a:r>
                      <a:r>
                        <a:rPr lang="en-US" sz="1100" b="1" dirty="0" smtClean="0">
                          <a:solidFill>
                            <a:schemeClr val="tx1"/>
                          </a:solidFill>
                          <a:latin typeface="Calibri" panose="020F0502020204030204" pitchFamily="34" charset="0"/>
                        </a:rPr>
                        <a:t> :</a:t>
                      </a:r>
                      <a:endParaRPr lang="en-US" sz="1100" b="0" dirty="0" smtClean="0">
                        <a:solidFill>
                          <a:schemeClr val="tx1"/>
                        </a:solidFill>
                        <a:latin typeface="Calibri" panose="020F0502020204030204" pitchFamily="34" charset="0"/>
                      </a:endParaRPr>
                    </a:p>
                    <a:p>
                      <a:pPr marL="285750" indent="-285750">
                        <a:buFont typeface="Arial" panose="020B0604020202020204" pitchFamily="34" charset="0"/>
                        <a:buChar char="•"/>
                      </a:pPr>
                      <a:r>
                        <a:rPr lang="en-US" sz="1100" b="0" dirty="0" err="1" smtClean="0">
                          <a:solidFill>
                            <a:schemeClr val="tx1"/>
                          </a:solidFill>
                          <a:latin typeface="Calibri" panose="020F0502020204030204" pitchFamily="34" charset="0"/>
                        </a:rPr>
                        <a:t>from_accountno</a:t>
                      </a:r>
                      <a:r>
                        <a:rPr lang="en-US" sz="1100" b="0" dirty="0" smtClean="0">
                          <a:solidFill>
                            <a:schemeClr val="tx1"/>
                          </a:solidFill>
                          <a:latin typeface="Calibri" panose="020F0502020204030204" pitchFamily="34" charset="0"/>
                        </a:rPr>
                        <a:t> (POST</a:t>
                      </a:r>
                      <a:r>
                        <a:rPr lang="en-US" sz="1100" b="0" baseline="0" dirty="0" smtClean="0">
                          <a:solidFill>
                            <a:schemeClr val="tx1"/>
                          </a:solidFill>
                          <a:latin typeface="Calibri" panose="020F0502020204030204" pitchFamily="34" charset="0"/>
                        </a:rPr>
                        <a:t> parameter)</a:t>
                      </a:r>
                      <a:endParaRPr lang="en-US" sz="1100" b="0" dirty="0" smtClean="0">
                        <a:solidFill>
                          <a:schemeClr val="tx1"/>
                        </a:solidFill>
                        <a:latin typeface="Calibri" panose="020F0502020204030204" pitchFamily="34" charset="0"/>
                      </a:endParaRPr>
                    </a:p>
                    <a:p>
                      <a:pPr marL="0" indent="0">
                        <a:buFont typeface="Arial" panose="020B0604020202020204" pitchFamily="34" charset="0"/>
                        <a:buNone/>
                      </a:pPr>
                      <a:endParaRPr lang="en-US" sz="1100" b="0" dirty="0" smtClean="0">
                        <a:solidFill>
                          <a:schemeClr val="tx1"/>
                        </a:solidFill>
                        <a:latin typeface="Calibri" panose="020F0502020204030204" pitchFamily="34" charset="0"/>
                      </a:endParaRPr>
                    </a:p>
                    <a:p>
                      <a:r>
                        <a:rPr lang="en-US" sz="1100" b="1" dirty="0" smtClean="0">
                          <a:solidFill>
                            <a:schemeClr val="tx1"/>
                          </a:solidFill>
                          <a:latin typeface="Calibri" panose="020F0502020204030204" pitchFamily="34" charset="0"/>
                        </a:rPr>
                        <a:t>Affected URL :</a:t>
                      </a:r>
                      <a:endParaRPr lang="en-US" sz="1100" b="0" i="0" u="none" strike="noStrike" dirty="0" smtClean="0">
                        <a:solidFill>
                          <a:schemeClr val="tx1"/>
                        </a:solidFill>
                        <a:effectLst/>
                        <a:latin typeface="Calibri" panose="020F0502020204030204" pitchFamily="34" charset="0"/>
                        <a:ea typeface="+mn-ea"/>
                        <a:cs typeface="+mn-cs"/>
                        <a:sym typeface="Arial"/>
                      </a:endParaRPr>
                    </a:p>
                    <a:p>
                      <a:pPr marL="285750" indent="-285750">
                        <a:buFont typeface="Arial" panose="020B0604020202020204" pitchFamily="34" charset="0"/>
                        <a:buChar char="•"/>
                      </a:pPr>
                      <a:r>
                        <a:rPr lang="en-US" sz="1100" b="0" i="0" u="none" strike="noStrike" dirty="0" smtClean="0">
                          <a:solidFill>
                            <a:schemeClr val="dk1"/>
                          </a:solidFill>
                          <a:effectLst/>
                          <a:latin typeface="Calibri" panose="020F0502020204030204" pitchFamily="34" charset="0"/>
                          <a:ea typeface="+mn-ea"/>
                          <a:cs typeface="Calibri" panose="020F0502020204030204" pitchFamily="34" charset="0"/>
                          <a:sym typeface="Arial"/>
                        </a:rPr>
                        <a:t>http://url/sms_history.php</a:t>
                      </a:r>
                    </a:p>
                    <a:p>
                      <a:pPr marL="285750" indent="-285750">
                        <a:buFont typeface="Arial" panose="020B0604020202020204" pitchFamily="34" charset="0"/>
                        <a:buChar char="•"/>
                      </a:pPr>
                      <a:endParaRPr lang="en-US" sz="1100" b="0" dirty="0" smtClean="0">
                        <a:solidFill>
                          <a:schemeClr val="tx1"/>
                        </a:solidFill>
                        <a:latin typeface="Calibri" panose="020F0502020204030204" pitchFamily="3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1" dirty="0" smtClean="0">
                          <a:solidFill>
                            <a:schemeClr val="tx1"/>
                          </a:solidFill>
                          <a:latin typeface="Calibri" panose="020F0502020204030204" pitchFamily="34" charset="0"/>
                        </a:rPr>
                        <a:t>Affected</a:t>
                      </a:r>
                      <a:r>
                        <a:rPr lang="en-US" sz="1100" b="1" baseline="0" dirty="0" smtClean="0">
                          <a:solidFill>
                            <a:schemeClr val="tx1"/>
                          </a:solidFill>
                          <a:latin typeface="Calibri" panose="020F0502020204030204" pitchFamily="34" charset="0"/>
                        </a:rPr>
                        <a:t> Parameters</a:t>
                      </a:r>
                      <a:r>
                        <a:rPr lang="en-US" sz="1100" b="1" dirty="0" smtClean="0">
                          <a:solidFill>
                            <a:schemeClr val="tx1"/>
                          </a:solidFill>
                          <a:latin typeface="Calibri" panose="020F0502020204030204" pitchFamily="34" charset="0"/>
                        </a:rPr>
                        <a:t> :</a:t>
                      </a:r>
                      <a:endParaRPr lang="en-US" sz="1100" b="0" dirty="0" smtClean="0">
                        <a:solidFill>
                          <a:schemeClr val="tx1"/>
                        </a:solidFill>
                        <a:latin typeface="Calibri" panose="020F0502020204030204" pitchFamily="34" charset="0"/>
                      </a:endParaRPr>
                    </a:p>
                    <a:p>
                      <a:pPr marL="285750" indent="-285750">
                        <a:buFont typeface="Arial" panose="020B0604020202020204" pitchFamily="34" charset="0"/>
                        <a:buChar char="•"/>
                      </a:pPr>
                      <a:r>
                        <a:rPr lang="en-US" sz="1100" b="0" dirty="0" err="1" smtClean="0">
                          <a:solidFill>
                            <a:schemeClr val="tx1"/>
                          </a:solidFill>
                          <a:latin typeface="Calibri" panose="020F0502020204030204" pitchFamily="34" charset="0"/>
                        </a:rPr>
                        <a:t>mobile_no</a:t>
                      </a:r>
                      <a:r>
                        <a:rPr lang="en-US" sz="1100" b="0" dirty="0" smtClean="0">
                          <a:solidFill>
                            <a:schemeClr val="tx1"/>
                          </a:solidFill>
                          <a:latin typeface="Calibri" panose="020F0502020204030204" pitchFamily="34" charset="0"/>
                        </a:rPr>
                        <a:t>(GET</a:t>
                      </a:r>
                      <a:r>
                        <a:rPr lang="en-US" sz="1100" b="0" baseline="0" dirty="0" smtClean="0">
                          <a:solidFill>
                            <a:schemeClr val="tx1"/>
                          </a:solidFill>
                          <a:latin typeface="Calibri" panose="020F0502020204030204" pitchFamily="34" charset="0"/>
                        </a:rPr>
                        <a:t> parameter)</a:t>
                      </a:r>
                      <a:endParaRPr lang="en-US" sz="1100" b="0" dirty="0" smtClean="0">
                        <a:solidFill>
                          <a:schemeClr val="tx1"/>
                        </a:solidFill>
                        <a:latin typeface="Calibri" panose="020F0502020204030204" pitchFamily="34" charset="0"/>
                      </a:endParaRPr>
                    </a:p>
                    <a:p>
                      <a:pPr marL="0" indent="0">
                        <a:buFont typeface="Arial" panose="020B0604020202020204" pitchFamily="34" charset="0"/>
                        <a:buNone/>
                      </a:pPr>
                      <a:endParaRPr lang="en-US" sz="1100" b="0" dirty="0" smtClean="0">
                        <a:solidFill>
                          <a:schemeClr val="tx1"/>
                        </a:solidFill>
                        <a:latin typeface="Calibri" panose="020F0502020204030204" pitchFamily="34" charset="0"/>
                      </a:endParaRPr>
                    </a:p>
                    <a:p>
                      <a:pPr marL="285750" indent="-285750">
                        <a:buFont typeface="Arial" panose="020B0604020202020204" pitchFamily="34" charset="0"/>
                        <a:buChar char="•"/>
                      </a:pPr>
                      <a:endParaRPr lang="en-US" sz="1100" b="0" dirty="0">
                        <a:solidFill>
                          <a:schemeClr val="tx1"/>
                        </a:solidFill>
                        <a:latin typeface="Calibri" panose="020F0502020204030204" pitchFamily="3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072077579"/>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smtClean="0"/>
              <a:t>Observation</a:t>
            </a:r>
            <a:endParaRPr lang="en-IN" dirty="0"/>
          </a:p>
        </p:txBody>
      </p:sp>
      <p:sp>
        <p:nvSpPr>
          <p:cNvPr id="3" name="Text Placeholder 2"/>
          <p:cNvSpPr>
            <a:spLocks noGrp="1"/>
          </p:cNvSpPr>
          <p:nvPr>
            <p:ph type="body" idx="1"/>
          </p:nvPr>
        </p:nvSpPr>
        <p:spPr>
          <a:xfrm>
            <a:off x="838200" y="1050870"/>
            <a:ext cx="10515600" cy="4351338"/>
          </a:xfrm>
        </p:spPr>
        <p:txBody>
          <a:bodyPr>
            <a:normAutofit/>
          </a:bodyPr>
          <a:lstStyle/>
          <a:p>
            <a:pPr marL="285750" indent="-285750"/>
            <a:r>
              <a:rPr lang="en-IN" sz="2000" dirty="0" smtClean="0"/>
              <a:t>Login to your account and navigate to </a:t>
            </a:r>
            <a:r>
              <a:rPr lang="en-US" sz="2000" b="0" i="0" u="none" strike="noStrike" dirty="0" smtClean="0">
                <a:solidFill>
                  <a:schemeClr val="dk1"/>
                </a:solidFill>
                <a:effectLst/>
                <a:latin typeface="Calibri" panose="020F0502020204030204" pitchFamily="34" charset="0"/>
                <a:ea typeface="+mn-ea"/>
                <a:cs typeface="Calibri" panose="020F0502020204030204" pitchFamily="34" charset="0"/>
                <a:sym typeface="Arial"/>
              </a:rPr>
              <a:t>Bill page on </a:t>
            </a:r>
            <a:r>
              <a:rPr lang="en-US" sz="2000" b="0" i="0" u="none" strike="noStrike" dirty="0" smtClean="0">
                <a:solidFill>
                  <a:schemeClr val="dk1"/>
                </a:solidFill>
                <a:effectLst/>
                <a:latin typeface="Calibri" panose="020F0502020204030204" pitchFamily="34" charset="0"/>
                <a:ea typeface="+mn-ea"/>
                <a:cs typeface="Calibri" panose="020F0502020204030204" pitchFamily="34" charset="0"/>
                <a:sym typeface="Arial"/>
                <a:hlinkClick r:id="rId2"/>
              </a:rPr>
              <a:t>http://hackingenv.internshala.com/Insecure-Direct-Object-Reference/GET-Based-IDOR-in-URL-Variant-1/</a:t>
            </a:r>
            <a:r>
              <a:rPr lang="en-US" sz="2000" b="0" i="0" u="none" strike="noStrike" dirty="0" smtClean="0">
                <a:solidFill>
                  <a:schemeClr val="dk1"/>
                </a:solidFill>
                <a:effectLst/>
                <a:latin typeface="Calibri" panose="020F0502020204030204" pitchFamily="34" charset="0"/>
                <a:ea typeface="+mn-ea"/>
                <a:cs typeface="Calibri" panose="020F0502020204030204" pitchFamily="34" charset="0"/>
                <a:sym typeface="Arial"/>
              </a:rPr>
              <a:t> and click on Show My Bill button</a:t>
            </a:r>
          </a:p>
          <a:p>
            <a:endParaRPr lang="en-IN" sz="2000" dirty="0"/>
          </a:p>
        </p:txBody>
      </p:sp>
      <p:pic>
        <p:nvPicPr>
          <p:cNvPr id="4" name="Picture 3"/>
          <p:cNvPicPr>
            <a:picLocks noChangeAspect="1"/>
          </p:cNvPicPr>
          <p:nvPr/>
        </p:nvPicPr>
        <p:blipFill>
          <a:blip r:embed="rId3"/>
          <a:stretch>
            <a:fillRect/>
          </a:stretch>
        </p:blipFill>
        <p:spPr>
          <a:xfrm>
            <a:off x="1345630" y="1927465"/>
            <a:ext cx="8646719" cy="3912619"/>
          </a:xfrm>
          <a:prstGeom prst="rect">
            <a:avLst/>
          </a:prstGeom>
        </p:spPr>
      </p:pic>
    </p:spTree>
    <p:extLst>
      <p:ext uri="{BB962C8B-B14F-4D97-AF65-F5344CB8AC3E}">
        <p14:creationId xmlns:p14="http://schemas.microsoft.com/office/powerpoint/2010/main" val="1149958531"/>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050870"/>
            <a:ext cx="10515600" cy="4351338"/>
          </a:xfrm>
        </p:spPr>
        <p:txBody>
          <a:bodyPr>
            <a:normAutofit/>
          </a:bodyPr>
          <a:lstStyle/>
          <a:p>
            <a:r>
              <a:rPr lang="en-IN" sz="2000" dirty="0" smtClean="0"/>
              <a:t>Your bill will be shown to you like below. Notice the URL: </a:t>
            </a:r>
            <a:r>
              <a:rPr lang="en-IN" sz="2000" dirty="0" smtClean="0">
                <a:hlinkClick r:id="rId2"/>
              </a:rPr>
              <a:t>http://hackingenv.internshala.com/Insecure-Direct-Object-Reference/GET-Based-IDOR-in-URL-Variant-1/bill.php?user_id=1438</a:t>
            </a:r>
            <a:endParaRPr lang="en-IN" sz="2000" dirty="0" smtClean="0"/>
          </a:p>
          <a:p>
            <a:r>
              <a:rPr lang="en-IN" sz="2000" dirty="0" smtClean="0"/>
              <a:t>It contains </a:t>
            </a:r>
            <a:r>
              <a:rPr lang="en-IN" sz="2000" dirty="0" err="1" smtClean="0"/>
              <a:t>user_id</a:t>
            </a:r>
            <a:r>
              <a:rPr lang="en-IN" sz="2000" dirty="0" smtClean="0"/>
              <a:t> of our user and we get bill details of our user’s </a:t>
            </a:r>
            <a:r>
              <a:rPr lang="en-IN" sz="2000" b="1" dirty="0" smtClean="0"/>
              <a:t>mobile number: 9876855654</a:t>
            </a:r>
          </a:p>
          <a:p>
            <a:endParaRPr lang="en-IN" sz="2000" dirty="0"/>
          </a:p>
        </p:txBody>
      </p:sp>
      <p:sp>
        <p:nvSpPr>
          <p:cNvPr id="2" name="Title 1"/>
          <p:cNvSpPr>
            <a:spLocks noGrp="1"/>
          </p:cNvSpPr>
          <p:nvPr>
            <p:ph type="title"/>
          </p:nvPr>
        </p:nvSpPr>
        <p:spPr>
          <a:xfrm>
            <a:off x="838200" y="0"/>
            <a:ext cx="10515600" cy="1325563"/>
          </a:xfrm>
        </p:spPr>
        <p:txBody>
          <a:bodyPr/>
          <a:lstStyle/>
          <a:p>
            <a:r>
              <a:rPr lang="en-IN" dirty="0" smtClean="0"/>
              <a:t>Observation</a:t>
            </a:r>
            <a:endParaRPr lang="en-IN" dirty="0"/>
          </a:p>
        </p:txBody>
      </p:sp>
      <p:pic>
        <p:nvPicPr>
          <p:cNvPr id="7" name="Picture 6"/>
          <p:cNvPicPr>
            <a:picLocks noChangeAspect="1"/>
          </p:cNvPicPr>
          <p:nvPr/>
        </p:nvPicPr>
        <p:blipFill>
          <a:blip r:embed="rId3"/>
          <a:stretch>
            <a:fillRect/>
          </a:stretch>
        </p:blipFill>
        <p:spPr>
          <a:xfrm>
            <a:off x="1119277" y="2538842"/>
            <a:ext cx="7136201" cy="4111586"/>
          </a:xfrm>
          <a:prstGeom prst="rect">
            <a:avLst/>
          </a:prstGeom>
        </p:spPr>
      </p:pic>
      <p:sp>
        <p:nvSpPr>
          <p:cNvPr id="11" name="Rectangle 10"/>
          <p:cNvSpPr/>
          <p:nvPr/>
        </p:nvSpPr>
        <p:spPr>
          <a:xfrm>
            <a:off x="4270076" y="4531627"/>
            <a:ext cx="1086928" cy="41993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32931781"/>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315695"/>
            <a:ext cx="10515600" cy="4351338"/>
          </a:xfrm>
        </p:spPr>
        <p:txBody>
          <a:bodyPr>
            <a:normAutofit/>
          </a:bodyPr>
          <a:lstStyle/>
          <a:p>
            <a:r>
              <a:rPr lang="en-IN" sz="2000" dirty="0" smtClean="0"/>
              <a:t>We change this </a:t>
            </a:r>
            <a:r>
              <a:rPr lang="en-IN" sz="2000" dirty="0" err="1" smtClean="0"/>
              <a:t>user_id</a:t>
            </a:r>
            <a:r>
              <a:rPr lang="en-IN" sz="2000" dirty="0" smtClean="0"/>
              <a:t> from 1438 to 1439 and we get bill information of a different user with </a:t>
            </a:r>
            <a:r>
              <a:rPr lang="en-IN" sz="2000" b="1" dirty="0" smtClean="0"/>
              <a:t>mobile number: 9976543119 </a:t>
            </a:r>
            <a:endParaRPr lang="en-IN" sz="2000" b="1" dirty="0"/>
          </a:p>
        </p:txBody>
      </p:sp>
      <p:sp>
        <p:nvSpPr>
          <p:cNvPr id="2" name="Title 1"/>
          <p:cNvSpPr>
            <a:spLocks noGrp="1"/>
          </p:cNvSpPr>
          <p:nvPr>
            <p:ph type="title"/>
          </p:nvPr>
        </p:nvSpPr>
        <p:spPr>
          <a:xfrm>
            <a:off x="838200" y="0"/>
            <a:ext cx="10515600" cy="1325563"/>
          </a:xfrm>
        </p:spPr>
        <p:txBody>
          <a:bodyPr/>
          <a:lstStyle/>
          <a:p>
            <a:r>
              <a:rPr lang="en-IN" dirty="0" smtClean="0"/>
              <a:t>Observation</a:t>
            </a:r>
            <a:endParaRPr lang="en-IN" dirty="0"/>
          </a:p>
        </p:txBody>
      </p:sp>
      <p:pic>
        <p:nvPicPr>
          <p:cNvPr id="4" name="Picture 3"/>
          <p:cNvPicPr>
            <a:picLocks noChangeAspect="1"/>
          </p:cNvPicPr>
          <p:nvPr/>
        </p:nvPicPr>
        <p:blipFill>
          <a:blip r:embed="rId2"/>
          <a:stretch>
            <a:fillRect/>
          </a:stretch>
        </p:blipFill>
        <p:spPr>
          <a:xfrm>
            <a:off x="1885143" y="2312809"/>
            <a:ext cx="6749899" cy="4433441"/>
          </a:xfrm>
          <a:prstGeom prst="rect">
            <a:avLst/>
          </a:prstGeom>
        </p:spPr>
      </p:pic>
      <p:sp>
        <p:nvSpPr>
          <p:cNvPr id="6" name="Rectangle 5"/>
          <p:cNvSpPr/>
          <p:nvPr/>
        </p:nvSpPr>
        <p:spPr>
          <a:xfrm>
            <a:off x="4710023" y="4529529"/>
            <a:ext cx="1475117" cy="55795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357668" y="2311240"/>
            <a:ext cx="1078303" cy="3300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8572781"/>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36273" y="552091"/>
            <a:ext cx="7974481" cy="948905"/>
          </a:xfrm>
        </p:spPr>
        <p:txBody>
          <a:bodyPr>
            <a:normAutofit/>
          </a:bodyPr>
          <a:lstStyle/>
          <a:p>
            <a:r>
              <a:rPr lang="en-IN" dirty="0" smtClean="0"/>
              <a:t>Business Impact – Extremely High</a:t>
            </a:r>
            <a:endParaRPr lang="en-IN" dirty="0"/>
          </a:p>
        </p:txBody>
      </p:sp>
      <p:sp>
        <p:nvSpPr>
          <p:cNvPr id="2" name="Slide Number Placeholder 1"/>
          <p:cNvSpPr>
            <a:spLocks noGrp="1"/>
          </p:cNvSpPr>
          <p:nvPr>
            <p:ph type="sldNum" sz="quarter" idx="2"/>
          </p:nvPr>
        </p:nvSpPr>
        <p:spPr/>
        <p:txBody>
          <a:bodyPr/>
          <a:lstStyle/>
          <a:p>
            <a:pPr lvl="0"/>
            <a:fld id="{86CB4B4D-7CA3-9044-876B-883B54F8677D}" type="slidenum">
              <a:rPr lang="en-US" smtClean="0"/>
              <a:t>38</a:t>
            </a:fld>
            <a:endParaRPr lang="en-US"/>
          </a:p>
        </p:txBody>
      </p:sp>
      <p:sp>
        <p:nvSpPr>
          <p:cNvPr id="5" name="TextBox 4"/>
          <p:cNvSpPr txBox="1"/>
          <p:nvPr/>
        </p:nvSpPr>
        <p:spPr>
          <a:xfrm>
            <a:off x="548417" y="1518249"/>
            <a:ext cx="8713694" cy="410605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latinLnBrk="1" hangingPunct="0"/>
            <a:r>
              <a:rPr lang="en-US" sz="1452" dirty="0" smtClean="0">
                <a:latin typeface="Calibri" panose="020F0502020204030204" pitchFamily="34" charset="0"/>
                <a:cs typeface="Calibri" panose="020F0502020204030204" pitchFamily="34" charset="0"/>
              </a:rPr>
              <a:t>A malicious hacker can read bill information of any user just by knowing the User ID. This discloses critical billing information of users including:</a:t>
            </a:r>
          </a:p>
          <a:p>
            <a:pPr marL="285750" indent="-285750" latinLnBrk="1" hangingPunct="0">
              <a:buFont typeface="Arial" panose="020B0604020202020204" pitchFamily="34" charset="0"/>
              <a:buChar char="•"/>
            </a:pPr>
            <a:r>
              <a:rPr lang="en-US" sz="1452" dirty="0" smtClean="0">
                <a:latin typeface="Calibri" panose="020F0502020204030204" pitchFamily="34" charset="0"/>
                <a:cs typeface="Calibri" panose="020F0502020204030204" pitchFamily="34" charset="0"/>
              </a:rPr>
              <a:t>Mobile Number</a:t>
            </a:r>
          </a:p>
          <a:p>
            <a:pPr marL="285750" indent="-285750" latinLnBrk="1" hangingPunct="0">
              <a:buFont typeface="Arial" panose="020B0604020202020204" pitchFamily="34" charset="0"/>
              <a:buChar char="•"/>
            </a:pPr>
            <a:r>
              <a:rPr lang="en-US" sz="1452" dirty="0" smtClean="0">
                <a:latin typeface="Calibri" panose="020F0502020204030204" pitchFamily="34" charset="0"/>
                <a:cs typeface="Calibri" panose="020F0502020204030204" pitchFamily="34" charset="0"/>
              </a:rPr>
              <a:t>Bill Number</a:t>
            </a:r>
          </a:p>
          <a:p>
            <a:pPr marL="285750" indent="-285750" latinLnBrk="1" hangingPunct="0">
              <a:buFont typeface="Arial" panose="020B0604020202020204" pitchFamily="34" charset="0"/>
              <a:buChar char="•"/>
            </a:pPr>
            <a:r>
              <a:rPr lang="en-US" sz="1452" dirty="0" smtClean="0">
                <a:latin typeface="Calibri" panose="020F0502020204030204" pitchFamily="34" charset="0"/>
                <a:cs typeface="Calibri" panose="020F0502020204030204" pitchFamily="34" charset="0"/>
              </a:rPr>
              <a:t>Billing Period</a:t>
            </a:r>
          </a:p>
          <a:p>
            <a:pPr marL="285750" indent="-285750" latinLnBrk="1" hangingPunct="0">
              <a:buFont typeface="Arial" panose="020B0604020202020204" pitchFamily="34" charset="0"/>
              <a:buChar char="•"/>
            </a:pPr>
            <a:r>
              <a:rPr lang="en-US" sz="1452" dirty="0" smtClean="0">
                <a:latin typeface="Calibri" panose="020F0502020204030204" pitchFamily="34" charset="0"/>
                <a:cs typeface="Calibri" panose="020F0502020204030204" pitchFamily="34" charset="0"/>
              </a:rPr>
              <a:t>Bill Amount and Breakdown</a:t>
            </a:r>
          </a:p>
          <a:p>
            <a:pPr marL="285750" indent="-285750" latinLnBrk="1" hangingPunct="0">
              <a:buFont typeface="Arial" panose="020B0604020202020204" pitchFamily="34" charset="0"/>
              <a:buChar char="•"/>
            </a:pPr>
            <a:endParaRPr lang="en-US" sz="1452" dirty="0" smtClean="0">
              <a:latin typeface="Calibri" panose="020F0502020204030204" pitchFamily="34" charset="0"/>
              <a:cs typeface="Calibri" panose="020F0502020204030204" pitchFamily="34" charset="0"/>
            </a:endParaRPr>
          </a:p>
          <a:p>
            <a:pPr latinLnBrk="1" hangingPunct="0"/>
            <a:r>
              <a:rPr lang="en-US" sz="1452" dirty="0" smtClean="0">
                <a:latin typeface="Calibri" panose="020F0502020204030204" pitchFamily="34" charset="0"/>
                <a:cs typeface="Calibri" panose="020F0502020204030204" pitchFamily="34" charset="0"/>
              </a:rPr>
              <a:t>This can be used by malicious hackers to carry out targeted phishing attacks on the users and the information can also be sold to competitors/</a:t>
            </a:r>
            <a:r>
              <a:rPr lang="en-US" sz="1452" dirty="0" err="1" smtClean="0">
                <a:latin typeface="Calibri" panose="020F0502020204030204" pitchFamily="34" charset="0"/>
                <a:cs typeface="Calibri" panose="020F0502020204030204" pitchFamily="34" charset="0"/>
              </a:rPr>
              <a:t>blackmarket</a:t>
            </a:r>
            <a:r>
              <a:rPr lang="en-US" sz="1452" dirty="0" smtClean="0">
                <a:latin typeface="Calibri" panose="020F0502020204030204" pitchFamily="34" charset="0"/>
                <a:cs typeface="Calibri" panose="020F0502020204030204" pitchFamily="34" charset="0"/>
              </a:rPr>
              <a:t>.</a:t>
            </a:r>
          </a:p>
          <a:p>
            <a:pPr latinLnBrk="1" hangingPunct="0"/>
            <a:endParaRPr lang="en-US" sz="1452" dirty="0">
              <a:latin typeface="Calibri" panose="020F0502020204030204" pitchFamily="34" charset="0"/>
              <a:cs typeface="Calibri" panose="020F0502020204030204" pitchFamily="34" charset="0"/>
            </a:endParaRPr>
          </a:p>
          <a:p>
            <a:pPr latinLnBrk="1" hangingPunct="0"/>
            <a:r>
              <a:rPr lang="en-US" sz="1452" dirty="0" smtClean="0">
                <a:latin typeface="Calibri" panose="020F0502020204030204" pitchFamily="34" charset="0"/>
                <a:cs typeface="Calibri" panose="020F0502020204030204" pitchFamily="34" charset="0"/>
              </a:rPr>
              <a:t>More over, as there is no </a:t>
            </a:r>
            <a:r>
              <a:rPr lang="en-US" sz="1452" dirty="0" err="1" smtClean="0">
                <a:latin typeface="Calibri" panose="020F0502020204030204" pitchFamily="34" charset="0"/>
                <a:cs typeface="Calibri" panose="020F0502020204030204" pitchFamily="34" charset="0"/>
              </a:rPr>
              <a:t>ratelimiting</a:t>
            </a:r>
            <a:r>
              <a:rPr lang="en-US" sz="1452" dirty="0" smtClean="0">
                <a:latin typeface="Calibri" panose="020F0502020204030204" pitchFamily="34" charset="0"/>
                <a:cs typeface="Calibri" panose="020F0502020204030204" pitchFamily="34" charset="0"/>
              </a:rPr>
              <a:t> checks, attacker can </a:t>
            </a:r>
            <a:r>
              <a:rPr lang="en-US" sz="1452" dirty="0" err="1" smtClean="0">
                <a:latin typeface="Calibri" panose="020F0502020204030204" pitchFamily="34" charset="0"/>
                <a:cs typeface="Calibri" panose="020F0502020204030204" pitchFamily="34" charset="0"/>
              </a:rPr>
              <a:t>bruteforce</a:t>
            </a:r>
            <a:r>
              <a:rPr lang="en-US" sz="1452" dirty="0" smtClean="0">
                <a:latin typeface="Calibri" panose="020F0502020204030204" pitchFamily="34" charset="0"/>
                <a:cs typeface="Calibri" panose="020F0502020204030204" pitchFamily="34" charset="0"/>
              </a:rPr>
              <a:t> the </a:t>
            </a:r>
            <a:r>
              <a:rPr lang="en-US" sz="1452" dirty="0" err="1" smtClean="0">
                <a:latin typeface="Calibri" panose="020F0502020204030204" pitchFamily="34" charset="0"/>
                <a:cs typeface="Calibri" panose="020F0502020204030204" pitchFamily="34" charset="0"/>
              </a:rPr>
              <a:t>user_id</a:t>
            </a:r>
            <a:r>
              <a:rPr lang="en-US" sz="1452" dirty="0" smtClean="0">
                <a:latin typeface="Calibri" panose="020F0502020204030204" pitchFamily="34" charset="0"/>
                <a:cs typeface="Calibri" panose="020F0502020204030204" pitchFamily="34" charset="0"/>
              </a:rPr>
              <a:t> for all possible values and get bill information of each and every user of the organization resulting is a massive information leakage.</a:t>
            </a:r>
          </a:p>
          <a:p>
            <a:pPr latinLnBrk="1" hangingPunct="0"/>
            <a:endParaRPr lang="en-US" sz="1452" dirty="0">
              <a:latin typeface="Calibri" panose="020F0502020204030204" pitchFamily="34" charset="0"/>
              <a:cs typeface="Calibri" panose="020F0502020204030204" pitchFamily="34" charset="0"/>
            </a:endParaRPr>
          </a:p>
          <a:p>
            <a:pPr latinLnBrk="1" hangingPunct="0"/>
            <a:r>
              <a:rPr lang="en-US" sz="1452" dirty="0" smtClean="0">
                <a:latin typeface="Calibri" panose="020F0502020204030204" pitchFamily="34" charset="0"/>
                <a:cs typeface="Calibri" panose="020F0502020204030204" pitchFamily="34" charset="0"/>
              </a:rPr>
              <a:t>Other IDORs on the application are leaking much more information including Payment details, call history and even allow attacker to recharge his mobile number deducting money from any one else’s account which can be used to steal money from users.</a:t>
            </a:r>
          </a:p>
          <a:p>
            <a:pPr latinLnBrk="1" hangingPunct="0"/>
            <a:endParaRPr lang="en-US" sz="1452" dirty="0">
              <a:latin typeface="Calibri" panose="020F0502020204030204" pitchFamily="34" charset="0"/>
              <a:cs typeface="Calibri" panose="020F0502020204030204" pitchFamily="34" charset="0"/>
            </a:endParaRPr>
          </a:p>
          <a:p>
            <a:pPr latinLnBrk="1" hangingPunct="0"/>
            <a:r>
              <a:rPr lang="en-US" sz="1452" dirty="0" smtClean="0">
                <a:latin typeface="Calibri" panose="020F0502020204030204" pitchFamily="34" charset="0"/>
                <a:cs typeface="Calibri" panose="020F0502020204030204" pitchFamily="34" charset="0"/>
              </a:rPr>
              <a:t>As a </a:t>
            </a:r>
            <a:r>
              <a:rPr lang="en-US" sz="1452" dirty="0" err="1" smtClean="0">
                <a:latin typeface="Calibri" panose="020F0502020204030204" pitchFamily="34" charset="0"/>
                <a:cs typeface="Calibri" panose="020F0502020204030204" pitchFamily="34" charset="0"/>
              </a:rPr>
              <a:t>PoC</a:t>
            </a:r>
            <a:r>
              <a:rPr lang="en-US" sz="1452" dirty="0" smtClean="0">
                <a:latin typeface="Calibri" panose="020F0502020204030204" pitchFamily="34" charset="0"/>
                <a:cs typeface="Calibri" panose="020F0502020204030204" pitchFamily="34" charset="0"/>
              </a:rPr>
              <a:t>, Bill details of 100 users are dumped in the attached excel file below:</a:t>
            </a:r>
            <a:endParaRPr lang="en-US" sz="1452" dirty="0">
              <a:latin typeface="Calibri" panose="020F0502020204030204" pitchFamily="34" charset="0"/>
              <a:cs typeface="Calibri" panose="020F0502020204030204"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829446622"/>
              </p:ext>
            </p:extLst>
          </p:nvPr>
        </p:nvGraphicFramePr>
        <p:xfrm>
          <a:off x="2857500" y="5641553"/>
          <a:ext cx="1215167" cy="1052723"/>
        </p:xfrm>
        <a:graphic>
          <a:graphicData uri="http://schemas.openxmlformats.org/presentationml/2006/ole">
            <mc:AlternateContent xmlns:mc="http://schemas.openxmlformats.org/markup-compatibility/2006">
              <mc:Choice xmlns:v="urn:schemas-microsoft-com:vml" Requires="v">
                <p:oleObj spid="_x0000_s2055" name="Worksheet" showAsIcon="1" r:id="rId3" imgW="914400" imgH="792360" progId="Excel.Sheet.8">
                  <p:embed/>
                </p:oleObj>
              </mc:Choice>
              <mc:Fallback>
                <p:oleObj name="Worksheet" showAsIcon="1" r:id="rId3" imgW="914400" imgH="792360" progId="Excel.Sheet.8">
                  <p:embed/>
                  <p:pic>
                    <p:nvPicPr>
                      <p:cNvPr id="0" name=""/>
                      <p:cNvPicPr/>
                      <p:nvPr/>
                    </p:nvPicPr>
                    <p:blipFill>
                      <a:blip r:embed="rId4"/>
                      <a:stretch>
                        <a:fillRect/>
                      </a:stretch>
                    </p:blipFill>
                    <p:spPr>
                      <a:xfrm>
                        <a:off x="2857500" y="5641553"/>
                        <a:ext cx="1215167" cy="1052723"/>
                      </a:xfrm>
                      <a:prstGeom prst="rect">
                        <a:avLst/>
                      </a:prstGeom>
                    </p:spPr>
                  </p:pic>
                </p:oleObj>
              </mc:Fallback>
            </mc:AlternateContent>
          </a:graphicData>
        </a:graphic>
      </p:graphicFrame>
    </p:spTree>
    <p:extLst>
      <p:ext uri="{BB962C8B-B14F-4D97-AF65-F5344CB8AC3E}">
        <p14:creationId xmlns:p14="http://schemas.microsoft.com/office/powerpoint/2010/main" val="1691338429"/>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Recommendation</a:t>
            </a:r>
            <a:endParaRPr lang="en-IN" dirty="0"/>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a:t>
            </a:r>
          </a:p>
          <a:p>
            <a:pPr lvl="1"/>
            <a:r>
              <a:rPr lang="en-IN" sz="2000" dirty="0" smtClean="0"/>
              <a:t>Implement proper authentication and authorisation checks to make sure that the user has permission to the data he/she is requesting</a:t>
            </a:r>
          </a:p>
          <a:p>
            <a:pPr lvl="1"/>
            <a:r>
              <a:rPr lang="en-IN" sz="2000" dirty="0" smtClean="0"/>
              <a:t>Use proper </a:t>
            </a:r>
            <a:r>
              <a:rPr lang="en-IN" sz="2000" dirty="0" err="1" smtClean="0"/>
              <a:t>ratelimiting</a:t>
            </a:r>
            <a:r>
              <a:rPr lang="en-IN" sz="2000" dirty="0" smtClean="0"/>
              <a:t> checks on the number of request comes from a single user in a small amount of time</a:t>
            </a:r>
          </a:p>
          <a:p>
            <a:pPr lvl="1"/>
            <a:r>
              <a:rPr lang="en-IN" sz="2000" dirty="0" smtClean="0"/>
              <a:t>Make sure each user can only see his/her data only.</a:t>
            </a:r>
          </a:p>
          <a:p>
            <a:pPr lvl="1"/>
            <a:endParaRPr lang="en-IN" sz="2000" dirty="0" smtClean="0"/>
          </a:p>
          <a:p>
            <a:pPr lvl="1"/>
            <a:endParaRPr lang="en-IN" sz="2000" dirty="0" smtClean="0"/>
          </a:p>
          <a:p>
            <a:pPr lvl="1"/>
            <a:endParaRPr lang="en-IN" sz="2000" dirty="0"/>
          </a:p>
        </p:txBody>
      </p:sp>
      <p:sp>
        <p:nvSpPr>
          <p:cNvPr id="4" name="Rectangle 3"/>
          <p:cNvSpPr/>
          <p:nvPr/>
        </p:nvSpPr>
        <p:spPr>
          <a:xfrm>
            <a:off x="838200" y="4960513"/>
            <a:ext cx="11353800" cy="923330"/>
          </a:xfrm>
          <a:prstGeom prst="rect">
            <a:avLst/>
          </a:prstGeom>
        </p:spPr>
        <p:txBody>
          <a:bodyPr wrap="square">
            <a:spAutoFit/>
          </a:bodyPr>
          <a:lstStyle/>
          <a:p>
            <a:r>
              <a:rPr lang="en-IN" i="1" dirty="0" smtClean="0">
                <a:latin typeface="Calibri" charset="0"/>
                <a:ea typeface="Calibri" charset="0"/>
                <a:cs typeface="Calibri" charset="0"/>
              </a:rPr>
              <a:t>https://www.owasp.org/index.php/Insecure_Configuration_Management</a:t>
            </a:r>
          </a:p>
          <a:p>
            <a:r>
              <a:rPr lang="en-IN" i="1" dirty="0" smtClean="0">
                <a:latin typeface="Calibri" charset="0"/>
                <a:ea typeface="Calibri" charset="0"/>
                <a:cs typeface="Calibri" charset="0"/>
              </a:rPr>
              <a:t>https://www.owasp.org/index.php/Top_10_2013-A4-Insecure_Direct_Object_References</a:t>
            </a:r>
          </a:p>
          <a:p>
            <a:endParaRPr lang="en-IN" i="1" dirty="0"/>
          </a:p>
        </p:txBody>
      </p:sp>
      <p:sp>
        <p:nvSpPr>
          <p:cNvPr id="5" name="Title 1"/>
          <p:cNvSpPr txBox="1">
            <a:spLocks/>
          </p:cNvSpPr>
          <p:nvPr/>
        </p:nvSpPr>
        <p:spPr>
          <a:xfrm>
            <a:off x="838200" y="35367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smtClean="0"/>
              <a:t>References:</a:t>
            </a:r>
            <a:endParaRPr lang="en-IN" dirty="0"/>
          </a:p>
        </p:txBody>
      </p:sp>
    </p:spTree>
    <p:extLst>
      <p:ext uri="{BB962C8B-B14F-4D97-AF65-F5344CB8AC3E}">
        <p14:creationId xmlns:p14="http://schemas.microsoft.com/office/powerpoint/2010/main" val="381331582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t>4</a:t>
            </a:fld>
            <a:endParaRPr lang="uk-UA"/>
          </a:p>
        </p:txBody>
      </p:sp>
      <p:graphicFrame>
        <p:nvGraphicFramePr>
          <p:cNvPr id="5" name="Table 4"/>
          <p:cNvGraphicFramePr>
            <a:graphicFrameLocks noGrp="1"/>
          </p:cNvGraphicFramePr>
          <p:nvPr>
            <p:extLst>
              <p:ext uri="{D42A27DB-BD31-4B8C-83A1-F6EECF244321}">
                <p14:modId xmlns:p14="http://schemas.microsoft.com/office/powerpoint/2010/main" val="543767221"/>
              </p:ext>
            </p:extLst>
          </p:nvPr>
        </p:nvGraphicFramePr>
        <p:xfrm>
          <a:off x="1574961" y="1815672"/>
          <a:ext cx="7676349" cy="3273401"/>
        </p:xfrm>
        <a:graphic>
          <a:graphicData uri="http://schemas.openxmlformats.org/drawingml/2006/table">
            <a:tbl>
              <a:tblPr firstRow="1" bandRow="1">
                <a:tableStyleId>{5C22544A-7EE6-4342-B048-85BDC9FD1C3A}</a:tableStyleId>
              </a:tblPr>
              <a:tblGrid>
                <a:gridCol w="487336">
                  <a:extLst>
                    <a:ext uri="{9D8B030D-6E8A-4147-A177-3AD203B41FA5}">
                      <a16:colId xmlns="" xmlns:a16="http://schemas.microsoft.com/office/drawing/2014/main" val="20000"/>
                    </a:ext>
                  </a:extLst>
                </a:gridCol>
                <a:gridCol w="1034102">
                  <a:extLst>
                    <a:ext uri="{9D8B030D-6E8A-4147-A177-3AD203B41FA5}">
                      <a16:colId xmlns="" xmlns:a16="http://schemas.microsoft.com/office/drawing/2014/main" val="20001"/>
                    </a:ext>
                  </a:extLst>
                </a:gridCol>
                <a:gridCol w="5186724">
                  <a:extLst>
                    <a:ext uri="{9D8B030D-6E8A-4147-A177-3AD203B41FA5}">
                      <a16:colId xmlns="" xmlns:a16="http://schemas.microsoft.com/office/drawing/2014/main" val="20003"/>
                    </a:ext>
                  </a:extLst>
                </a:gridCol>
                <a:gridCol w="968187">
                  <a:extLst>
                    <a:ext uri="{9D8B030D-6E8A-4147-A177-3AD203B41FA5}">
                      <a16:colId xmlns="" xmlns:a16="http://schemas.microsoft.com/office/drawing/2014/main" val="20004"/>
                    </a:ext>
                  </a:extLst>
                </a:gridCol>
              </a:tblGrid>
              <a:tr h="580913">
                <a:tc>
                  <a:txBody>
                    <a:bodyPr/>
                    <a:lstStyle/>
                    <a:p>
                      <a:pPr algn="ctr"/>
                      <a:r>
                        <a:rPr lang="en-US" sz="1600" dirty="0">
                          <a:latin typeface="Calibri" panose="020F0502020204030204" pitchFamily="34" charset="0"/>
                        </a:rPr>
                        <a:t>No</a:t>
                      </a:r>
                    </a:p>
                  </a:txBody>
                  <a:tcPr marL="82988" marR="82988" marT="41494" marB="41494" anchor="ctr">
                    <a:solidFill>
                      <a:schemeClr val="tx1"/>
                    </a:solidFill>
                  </a:tcPr>
                </a:tc>
                <a:tc>
                  <a:txBody>
                    <a:bodyPr/>
                    <a:lstStyle/>
                    <a:p>
                      <a:pPr algn="ctr"/>
                      <a:r>
                        <a:rPr lang="en-US" sz="1600" dirty="0">
                          <a:latin typeface="Calibri" panose="020F0502020204030204" pitchFamily="34" charset="0"/>
                        </a:rPr>
                        <a:t>Severity</a:t>
                      </a:r>
                    </a:p>
                  </a:txBody>
                  <a:tcPr marL="82988" marR="82988" marT="41494" marB="41494" anchor="ctr">
                    <a:solidFill>
                      <a:schemeClr val="tx1"/>
                    </a:solidFill>
                  </a:tcPr>
                </a:tc>
                <a:tc>
                  <a:txBody>
                    <a:bodyPr/>
                    <a:lstStyle/>
                    <a:p>
                      <a:pPr algn="ctr"/>
                      <a:r>
                        <a:rPr lang="en-US" sz="1600" dirty="0">
                          <a:latin typeface="Calibri" panose="020F0502020204030204" pitchFamily="34" charset="0"/>
                        </a:rPr>
                        <a:t>Vulnerability</a:t>
                      </a:r>
                    </a:p>
                  </a:txBody>
                  <a:tcPr marL="82988" marR="82988" marT="41494" marB="41494" anchor="ctr">
                    <a:solidFill>
                      <a:schemeClr val="tx1"/>
                    </a:solidFill>
                  </a:tcPr>
                </a:tc>
                <a:tc>
                  <a:txBody>
                    <a:bodyPr/>
                    <a:lstStyle/>
                    <a:p>
                      <a:pPr algn="ctr"/>
                      <a:r>
                        <a:rPr lang="en-US" sz="1600" dirty="0" smtClean="0">
                          <a:latin typeface="Calibri" panose="020F0502020204030204" pitchFamily="34" charset="0"/>
                        </a:rPr>
                        <a:t>Count</a:t>
                      </a:r>
                      <a:endParaRPr lang="en-US" sz="1600" dirty="0">
                        <a:latin typeface="Calibri" panose="020F0502020204030204" pitchFamily="34" charset="0"/>
                      </a:endParaRPr>
                    </a:p>
                  </a:txBody>
                  <a:tcPr marL="82988" marR="82988" marT="41494" marB="41494" anchor="ctr">
                    <a:solidFill>
                      <a:schemeClr val="tx1"/>
                    </a:solidFill>
                  </a:tcPr>
                </a:tc>
                <a:extLst>
                  <a:ext uri="{0D108BD9-81ED-4DB2-BD59-A6C34878D82A}">
                    <a16:rowId xmlns="" xmlns:a16="http://schemas.microsoft.com/office/drawing/2014/main" val="10000"/>
                  </a:ext>
                </a:extLst>
              </a:tr>
              <a:tr h="336561">
                <a:tc>
                  <a:txBody>
                    <a:bodyPr/>
                    <a:lstStyle/>
                    <a:p>
                      <a:pPr algn="ctr"/>
                      <a:r>
                        <a:rPr lang="en-US" sz="1300" b="0" dirty="0">
                          <a:latin typeface="Calibri" panose="020F0502020204030204" pitchFamily="34" charset="0"/>
                        </a:rPr>
                        <a:t>1</a:t>
                      </a:r>
                    </a:p>
                  </a:txBody>
                  <a:tcPr marL="82988" marR="82988" marT="41494" marB="41494"/>
                </a:tc>
                <a:tc>
                  <a:txBody>
                    <a:bodyPr/>
                    <a:lstStyle/>
                    <a:p>
                      <a:pPr algn="ctr"/>
                      <a:r>
                        <a:rPr lang="en-US" sz="1300" b="0" dirty="0" smtClean="0">
                          <a:latin typeface="Calibri" panose="020F0502020204030204" pitchFamily="34" charset="0"/>
                        </a:rPr>
                        <a:t>Critical</a:t>
                      </a:r>
                      <a:endParaRPr lang="en-US" sz="1300" b="0" dirty="0">
                        <a:latin typeface="Calibri" panose="020F0502020204030204" pitchFamily="34" charset="0"/>
                      </a:endParaRPr>
                    </a:p>
                  </a:txBody>
                  <a:tcPr marL="82988" marR="82988" marT="41494" marB="41494"/>
                </a:tc>
                <a:tc>
                  <a:txBody>
                    <a:bodyPr/>
                    <a:lstStyle/>
                    <a:p>
                      <a:r>
                        <a:rPr lang="en-US" sz="1300" b="0" dirty="0" smtClean="0">
                          <a:latin typeface="Calibri" panose="020F0502020204030204" pitchFamily="34" charset="0"/>
                        </a:rPr>
                        <a:t>SQL Injection</a:t>
                      </a:r>
                      <a:endParaRPr lang="en-US" sz="1300" b="0" dirty="0">
                        <a:latin typeface="Calibri" panose="020F0502020204030204" pitchFamily="34" charset="0"/>
                      </a:endParaRPr>
                    </a:p>
                  </a:txBody>
                  <a:tcPr marL="82988" marR="82988" marT="41494" marB="41494"/>
                </a:tc>
                <a:tc>
                  <a:txBody>
                    <a:bodyPr/>
                    <a:lstStyle/>
                    <a:p>
                      <a:pPr algn="ctr"/>
                      <a:r>
                        <a:rPr lang="en-US" sz="1300" b="0" dirty="0" smtClean="0">
                          <a:latin typeface="Calibri" panose="020F0502020204030204" pitchFamily="34" charset="0"/>
                        </a:rPr>
                        <a:t>8</a:t>
                      </a:r>
                    </a:p>
                  </a:txBody>
                  <a:tcPr marL="82988" marR="82988" marT="41494" marB="41494"/>
                </a:tc>
              </a:tr>
              <a:tr h="336561">
                <a:tc>
                  <a:txBody>
                    <a:bodyPr/>
                    <a:lstStyle/>
                    <a:p>
                      <a:pPr algn="ctr" eaLnBrk="1" hangingPunct="1"/>
                      <a:r>
                        <a:rPr lang="en-US" sz="1300" b="0" dirty="0" smtClean="0">
                          <a:solidFill>
                            <a:schemeClr val="dk1"/>
                          </a:solidFill>
                          <a:latin typeface="Calibri" panose="020F0502020204030204" pitchFamily="34" charset="0"/>
                          <a:ea typeface="+mn-ea"/>
                          <a:cs typeface="+mn-cs"/>
                          <a:sym typeface="Arial"/>
                        </a:rPr>
                        <a:t>2</a:t>
                      </a:r>
                      <a:endParaRPr lang="en-US" sz="1300" b="0" dirty="0">
                        <a:solidFill>
                          <a:schemeClr val="dk1"/>
                        </a:solidFill>
                        <a:latin typeface="Calibri" panose="020F0502020204030204" pitchFamily="34" charset="0"/>
                        <a:ea typeface="+mn-ea"/>
                        <a:cs typeface="+mn-cs"/>
                        <a:sym typeface="Arial"/>
                      </a:endParaRPr>
                    </a:p>
                  </a:txBody>
                  <a:tcPr marL="82988" marR="82988" marT="41494" marB="41494"/>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300" b="0" dirty="0" smtClean="0">
                          <a:solidFill>
                            <a:schemeClr val="dk1"/>
                          </a:solidFill>
                          <a:latin typeface="Calibri" panose="020F0502020204030204" pitchFamily="34" charset="0"/>
                          <a:ea typeface="+mn-ea"/>
                          <a:cs typeface="+mn-cs"/>
                          <a:sym typeface="Arial"/>
                        </a:rPr>
                        <a:t>Critical</a:t>
                      </a:r>
                    </a:p>
                  </a:txBody>
                  <a:tcPr marL="82988" marR="82988" marT="41494" marB="41494"/>
                </a:tc>
                <a:tc>
                  <a:txBody>
                    <a:bodyPr/>
                    <a:lstStyle/>
                    <a:p>
                      <a:pPr eaLnBrk="1" hangingPunct="1"/>
                      <a:r>
                        <a:rPr lang="en-US" sz="1300" b="0" dirty="0" smtClean="0">
                          <a:solidFill>
                            <a:schemeClr val="dk1"/>
                          </a:solidFill>
                          <a:latin typeface="Calibri" panose="020F0502020204030204" pitchFamily="34" charset="0"/>
                          <a:ea typeface="+mn-ea"/>
                          <a:cs typeface="+mn-cs"/>
                          <a:sym typeface="Arial"/>
                        </a:rPr>
                        <a:t>Access to sales dashboard</a:t>
                      </a:r>
                      <a:endParaRPr lang="en-US" sz="1300" b="0" dirty="0">
                        <a:solidFill>
                          <a:schemeClr val="dk1"/>
                        </a:solidFill>
                        <a:latin typeface="Calibri" panose="020F0502020204030204" pitchFamily="34" charset="0"/>
                        <a:ea typeface="+mn-ea"/>
                        <a:cs typeface="+mn-cs"/>
                        <a:sym typeface="Arial"/>
                      </a:endParaRPr>
                    </a:p>
                  </a:txBody>
                  <a:tcPr marL="82988" marR="82988" marT="41494" marB="41494"/>
                </a:tc>
                <a:tc>
                  <a:txBody>
                    <a:bodyPr/>
                    <a:lstStyle/>
                    <a:p>
                      <a:pPr algn="ctr"/>
                      <a:r>
                        <a:rPr lang="en-US" sz="1300" b="0" dirty="0" smtClean="0">
                          <a:latin typeface="Calibri" panose="020F0502020204030204" pitchFamily="34" charset="0"/>
                        </a:rPr>
                        <a:t>1</a:t>
                      </a:r>
                    </a:p>
                  </a:txBody>
                  <a:tcPr marL="82988" marR="82988" marT="41494" marB="41494"/>
                </a:tc>
              </a:tr>
              <a:tr h="336561">
                <a:tc>
                  <a:txBody>
                    <a:bodyPr/>
                    <a:lstStyle/>
                    <a:p>
                      <a:pPr algn="ctr" eaLnBrk="1" hangingPunct="1"/>
                      <a:r>
                        <a:rPr lang="en-US" sz="1300" b="0" dirty="0" smtClean="0">
                          <a:solidFill>
                            <a:schemeClr val="dk1"/>
                          </a:solidFill>
                          <a:latin typeface="Calibri" panose="020F0502020204030204" pitchFamily="34" charset="0"/>
                          <a:ea typeface="+mn-ea"/>
                          <a:cs typeface="+mn-cs"/>
                          <a:sym typeface="Arial"/>
                        </a:rPr>
                        <a:t>3</a:t>
                      </a:r>
                      <a:endParaRPr lang="en-US" sz="1300" b="0" dirty="0">
                        <a:solidFill>
                          <a:schemeClr val="dk1"/>
                        </a:solidFill>
                        <a:latin typeface="Calibri" panose="020F0502020204030204" pitchFamily="34" charset="0"/>
                        <a:ea typeface="+mn-ea"/>
                        <a:cs typeface="+mn-cs"/>
                        <a:sym typeface="Arial"/>
                      </a:endParaRPr>
                    </a:p>
                  </a:txBody>
                  <a:tcPr marL="82988" marR="82988" marT="41494" marB="41494"/>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300" b="0" dirty="0" smtClean="0">
                          <a:solidFill>
                            <a:schemeClr val="dk1"/>
                          </a:solidFill>
                          <a:latin typeface="Calibri" panose="020F0502020204030204" pitchFamily="34" charset="0"/>
                          <a:ea typeface="+mn-ea"/>
                          <a:cs typeface="+mn-cs"/>
                          <a:sym typeface="Arial"/>
                        </a:rPr>
                        <a:t>Critical</a:t>
                      </a:r>
                      <a:endParaRPr lang="en-US" sz="1300" b="0" dirty="0">
                        <a:solidFill>
                          <a:schemeClr val="dk1"/>
                        </a:solidFill>
                        <a:latin typeface="Calibri" panose="020F0502020204030204" pitchFamily="34" charset="0"/>
                        <a:ea typeface="+mn-ea"/>
                        <a:cs typeface="+mn-cs"/>
                        <a:sym typeface="Arial"/>
                      </a:endParaRP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300" b="0" dirty="0" smtClean="0">
                          <a:solidFill>
                            <a:schemeClr val="dk1"/>
                          </a:solidFill>
                          <a:latin typeface="Calibri" panose="020F0502020204030204" pitchFamily="34" charset="0"/>
                          <a:ea typeface="+mn-ea"/>
                          <a:cs typeface="+mn-cs"/>
                          <a:sym typeface="Arial"/>
                        </a:rPr>
                        <a:t>Access to </a:t>
                      </a:r>
                      <a:r>
                        <a:rPr lang="en-US" sz="1300" b="0" smtClean="0">
                          <a:solidFill>
                            <a:schemeClr val="dk1"/>
                          </a:solidFill>
                          <a:latin typeface="Calibri" panose="020F0502020204030204" pitchFamily="34" charset="0"/>
                          <a:ea typeface="+mn-ea"/>
                          <a:cs typeface="+mn-cs"/>
                          <a:sym typeface="Arial"/>
                        </a:rPr>
                        <a:t>admin panel</a:t>
                      </a:r>
                      <a:endParaRPr lang="en-US" sz="1300" b="0" dirty="0">
                        <a:solidFill>
                          <a:schemeClr val="dk1"/>
                        </a:solidFill>
                        <a:latin typeface="Calibri" panose="020F0502020204030204" pitchFamily="34" charset="0"/>
                        <a:ea typeface="+mn-ea"/>
                        <a:cs typeface="+mn-cs"/>
                        <a:sym typeface="Arial"/>
                      </a:endParaRPr>
                    </a:p>
                  </a:txBody>
                  <a:tcPr marL="82988" marR="82988" marT="41494" marB="41494"/>
                </a:tc>
                <a:tc>
                  <a:txBody>
                    <a:bodyPr/>
                    <a:lstStyle/>
                    <a:p>
                      <a:pPr algn="ctr"/>
                      <a:r>
                        <a:rPr lang="en-US" sz="1300" b="0" dirty="0" smtClean="0">
                          <a:latin typeface="Calibri" panose="020F0502020204030204" pitchFamily="34" charset="0"/>
                        </a:rPr>
                        <a:t>1</a:t>
                      </a:r>
                    </a:p>
                  </a:txBody>
                  <a:tcPr marL="82988" marR="82988" marT="41494" marB="41494"/>
                </a:tc>
              </a:tr>
              <a:tr h="336561">
                <a:tc>
                  <a:txBody>
                    <a:bodyPr/>
                    <a:lstStyle/>
                    <a:p>
                      <a:pPr algn="ctr" eaLnBrk="1" hangingPunct="1"/>
                      <a:r>
                        <a:rPr lang="en-US" sz="1300" b="0" dirty="0" smtClean="0">
                          <a:solidFill>
                            <a:schemeClr val="dk1"/>
                          </a:solidFill>
                          <a:latin typeface="Calibri" panose="020F0502020204030204" pitchFamily="34" charset="0"/>
                          <a:ea typeface="+mn-ea"/>
                          <a:cs typeface="+mn-cs"/>
                          <a:sym typeface="Arial"/>
                        </a:rPr>
                        <a:t>4</a:t>
                      </a:r>
                      <a:endParaRPr lang="en-US" sz="1300" b="0" dirty="0">
                        <a:solidFill>
                          <a:schemeClr val="dk1"/>
                        </a:solidFill>
                        <a:latin typeface="Calibri" panose="020F0502020204030204" pitchFamily="34" charset="0"/>
                        <a:ea typeface="+mn-ea"/>
                        <a:cs typeface="+mn-cs"/>
                        <a:sym typeface="Arial"/>
                      </a:endParaRPr>
                    </a:p>
                  </a:txBody>
                  <a:tcPr marL="82988" marR="82988" marT="41494" marB="41494"/>
                </a:tc>
                <a:tc>
                  <a:txBody>
                    <a:bodyPr/>
                    <a:lstStyle/>
                    <a:p>
                      <a:pPr algn="ctr"/>
                      <a:r>
                        <a:rPr lang="en-US" sz="1300" b="0" dirty="0" smtClean="0">
                          <a:latin typeface="Calibri" panose="020F0502020204030204" pitchFamily="34" charset="0"/>
                        </a:rPr>
                        <a:t>Critical</a:t>
                      </a:r>
                      <a:endParaRPr lang="en-US" sz="1300" b="0" dirty="0">
                        <a:latin typeface="Calibri" panose="020F0502020204030204" pitchFamily="34" charset="0"/>
                      </a:endParaRP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300" b="0" dirty="0" smtClean="0">
                          <a:solidFill>
                            <a:schemeClr val="dk1"/>
                          </a:solidFill>
                          <a:latin typeface="Calibri" panose="020F0502020204030204" pitchFamily="34" charset="0"/>
                          <a:ea typeface="+mn-ea"/>
                          <a:cs typeface="+mn-cs"/>
                          <a:sym typeface="Arial"/>
                        </a:rPr>
                        <a:t>Account takeover via OTP Bypass</a:t>
                      </a:r>
                      <a:endParaRPr lang="en-US" sz="1300" b="0" dirty="0">
                        <a:solidFill>
                          <a:schemeClr val="dk1"/>
                        </a:solidFill>
                        <a:latin typeface="Calibri" panose="020F0502020204030204" pitchFamily="34" charset="0"/>
                        <a:ea typeface="+mn-ea"/>
                        <a:cs typeface="+mn-cs"/>
                        <a:sym typeface="Arial"/>
                      </a:endParaRPr>
                    </a:p>
                  </a:txBody>
                  <a:tcPr marL="82988" marR="82988" marT="41494" marB="41494"/>
                </a:tc>
                <a:tc>
                  <a:txBody>
                    <a:bodyPr/>
                    <a:lstStyle/>
                    <a:p>
                      <a:pPr algn="ctr"/>
                      <a:r>
                        <a:rPr lang="en-US" sz="1300" b="0" dirty="0" smtClean="0">
                          <a:latin typeface="Calibri" panose="020F0502020204030204" pitchFamily="34" charset="0"/>
                        </a:rPr>
                        <a:t>2</a:t>
                      </a:r>
                    </a:p>
                  </a:txBody>
                  <a:tcPr marL="82988" marR="82988" marT="41494" marB="41494"/>
                </a:tc>
              </a:tr>
              <a:tr h="336561">
                <a:tc>
                  <a:txBody>
                    <a:bodyPr/>
                    <a:lstStyle/>
                    <a:p>
                      <a:pPr algn="ctr" eaLnBrk="1" hangingPunct="1"/>
                      <a:r>
                        <a:rPr lang="en-US" sz="1300" b="0" dirty="0" smtClean="0">
                          <a:solidFill>
                            <a:schemeClr val="dk1"/>
                          </a:solidFill>
                          <a:latin typeface="Calibri" panose="020F0502020204030204" pitchFamily="34" charset="0"/>
                          <a:ea typeface="+mn-ea"/>
                          <a:cs typeface="+mn-cs"/>
                          <a:sym typeface="Arial"/>
                        </a:rPr>
                        <a:t>5</a:t>
                      </a:r>
                      <a:endParaRPr lang="en-US" sz="1300" b="0" dirty="0">
                        <a:solidFill>
                          <a:schemeClr val="dk1"/>
                        </a:solidFill>
                        <a:latin typeface="Calibri" panose="020F0502020204030204" pitchFamily="34" charset="0"/>
                        <a:ea typeface="+mn-ea"/>
                        <a:cs typeface="+mn-cs"/>
                        <a:sym typeface="Arial"/>
                      </a:endParaRPr>
                    </a:p>
                  </a:txBody>
                  <a:tcPr marL="82988" marR="82988" marT="41494" marB="41494"/>
                </a:tc>
                <a:tc>
                  <a:txBody>
                    <a:bodyPr/>
                    <a:lstStyle/>
                    <a:p>
                      <a:pPr algn="ctr"/>
                      <a:r>
                        <a:rPr lang="en-US" sz="1300" b="0" dirty="0" smtClean="0">
                          <a:latin typeface="Calibri" panose="020F0502020204030204" pitchFamily="34" charset="0"/>
                        </a:rPr>
                        <a:t>Critical</a:t>
                      </a:r>
                      <a:endParaRPr lang="en-US" sz="1300" b="0" dirty="0">
                        <a:latin typeface="Calibri" panose="020F0502020204030204" pitchFamily="34" charset="0"/>
                      </a:endParaRP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300" b="0" dirty="0" smtClean="0">
                          <a:solidFill>
                            <a:schemeClr val="dk1"/>
                          </a:solidFill>
                          <a:latin typeface="Calibri" panose="020F0502020204030204" pitchFamily="34" charset="0"/>
                          <a:ea typeface="+mn-ea"/>
                          <a:cs typeface="+mn-cs"/>
                          <a:sym typeface="Arial"/>
                        </a:rPr>
                        <a:t>Unauthorized Access To Customer Details</a:t>
                      </a:r>
                      <a:endParaRPr lang="en-US" sz="1300" b="0" dirty="0">
                        <a:solidFill>
                          <a:schemeClr val="dk1"/>
                        </a:solidFill>
                        <a:latin typeface="Calibri" panose="020F0502020204030204" pitchFamily="34" charset="0"/>
                        <a:ea typeface="+mn-ea"/>
                        <a:cs typeface="+mn-cs"/>
                        <a:sym typeface="Arial"/>
                      </a:endParaRPr>
                    </a:p>
                  </a:txBody>
                  <a:tcPr marL="82988" marR="82988" marT="41494" marB="41494"/>
                </a:tc>
                <a:tc>
                  <a:txBody>
                    <a:bodyPr/>
                    <a:lstStyle/>
                    <a:p>
                      <a:pPr algn="ctr"/>
                      <a:r>
                        <a:rPr lang="en-US" sz="1300" b="0" dirty="0" smtClean="0">
                          <a:latin typeface="Calibri" panose="020F0502020204030204" pitchFamily="34" charset="0"/>
                        </a:rPr>
                        <a:t>5</a:t>
                      </a:r>
                    </a:p>
                  </a:txBody>
                  <a:tcPr marL="82988" marR="82988" marT="41494" marB="41494"/>
                </a:tc>
              </a:tr>
              <a:tr h="336561">
                <a:tc>
                  <a:txBody>
                    <a:bodyPr/>
                    <a:lstStyle/>
                    <a:p>
                      <a:pPr algn="ctr" eaLnBrk="1" hangingPunct="1"/>
                      <a:r>
                        <a:rPr lang="en-US" sz="1300" b="0" dirty="0" smtClean="0">
                          <a:solidFill>
                            <a:schemeClr val="dk1"/>
                          </a:solidFill>
                          <a:latin typeface="Calibri" panose="020F0502020204030204" pitchFamily="34" charset="0"/>
                          <a:ea typeface="+mn-ea"/>
                          <a:cs typeface="+mn-cs"/>
                          <a:sym typeface="Arial"/>
                        </a:rPr>
                        <a:t>6</a:t>
                      </a:r>
                      <a:endParaRPr lang="en-US" sz="1300" b="0" dirty="0">
                        <a:solidFill>
                          <a:schemeClr val="dk1"/>
                        </a:solidFill>
                        <a:latin typeface="Calibri" panose="020F0502020204030204" pitchFamily="34" charset="0"/>
                        <a:ea typeface="+mn-ea"/>
                        <a:cs typeface="+mn-cs"/>
                        <a:sym typeface="Arial"/>
                      </a:endParaRPr>
                    </a:p>
                  </a:txBody>
                  <a:tcPr marL="82988" marR="82988" marT="41494" marB="41494"/>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300" b="0" dirty="0" smtClean="0">
                          <a:solidFill>
                            <a:schemeClr val="dk1"/>
                          </a:solidFill>
                          <a:latin typeface="Calibri" panose="020F0502020204030204" pitchFamily="34" charset="0"/>
                          <a:ea typeface="+mn-ea"/>
                          <a:cs typeface="+mn-cs"/>
                          <a:sym typeface="Arial"/>
                        </a:rPr>
                        <a:t>Severe</a:t>
                      </a: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300" b="0" dirty="0" smtClean="0">
                          <a:solidFill>
                            <a:schemeClr val="dk1"/>
                          </a:solidFill>
                          <a:latin typeface="Calibri" panose="020F0502020204030204" pitchFamily="34" charset="0"/>
                          <a:ea typeface="+mn-ea"/>
                          <a:cs typeface="+mn-cs"/>
                          <a:sym typeface="Arial"/>
                        </a:rPr>
                        <a:t>Reflected cross site scripting</a:t>
                      </a:r>
                      <a:endParaRPr lang="en-US" sz="1300" b="0" dirty="0">
                        <a:solidFill>
                          <a:schemeClr val="dk1"/>
                        </a:solidFill>
                        <a:latin typeface="Calibri" panose="020F0502020204030204" pitchFamily="34" charset="0"/>
                        <a:ea typeface="+mn-ea"/>
                        <a:cs typeface="+mn-cs"/>
                        <a:sym typeface="Arial"/>
                      </a:endParaRPr>
                    </a:p>
                  </a:txBody>
                  <a:tcPr marL="82988" marR="82988" marT="41494" marB="41494"/>
                </a:tc>
                <a:tc>
                  <a:txBody>
                    <a:bodyPr/>
                    <a:lstStyle/>
                    <a:p>
                      <a:pPr algn="ctr"/>
                      <a:r>
                        <a:rPr lang="en-US" sz="1300" b="0" dirty="0" smtClean="0">
                          <a:latin typeface="Calibri" panose="020F0502020204030204" pitchFamily="34" charset="0"/>
                        </a:rPr>
                        <a:t>3</a:t>
                      </a:r>
                      <a:endParaRPr lang="en-US" sz="1300" b="0" dirty="0" smtClean="0">
                        <a:latin typeface="Calibri" panose="020F0502020204030204" pitchFamily="34" charset="0"/>
                      </a:endParaRPr>
                    </a:p>
                  </a:txBody>
                  <a:tcPr marL="82988" marR="82988" marT="41494" marB="41494"/>
                </a:tc>
              </a:tr>
              <a:tr h="336561">
                <a:tc>
                  <a:txBody>
                    <a:bodyPr/>
                    <a:lstStyle/>
                    <a:p>
                      <a:pPr algn="ctr" eaLnBrk="1" hangingPunct="1"/>
                      <a:r>
                        <a:rPr lang="en-US" sz="1300" b="0" dirty="0" smtClean="0">
                          <a:solidFill>
                            <a:schemeClr val="dk1"/>
                          </a:solidFill>
                          <a:latin typeface="Calibri" panose="020F0502020204030204" pitchFamily="34" charset="0"/>
                          <a:ea typeface="+mn-ea"/>
                          <a:cs typeface="+mn-cs"/>
                          <a:sym typeface="Arial"/>
                        </a:rPr>
                        <a:t>7</a:t>
                      </a:r>
                      <a:endParaRPr lang="en-US" sz="1300" b="0" dirty="0">
                        <a:solidFill>
                          <a:schemeClr val="dk1"/>
                        </a:solidFill>
                        <a:latin typeface="Calibri" panose="020F0502020204030204" pitchFamily="34" charset="0"/>
                        <a:ea typeface="+mn-ea"/>
                        <a:cs typeface="+mn-cs"/>
                        <a:sym typeface="Arial"/>
                      </a:endParaRPr>
                    </a:p>
                  </a:txBody>
                  <a:tcPr marL="82988" marR="82988" marT="41494" marB="41494"/>
                </a:tc>
                <a:tc>
                  <a:txBody>
                    <a:bodyPr/>
                    <a:lstStyle/>
                    <a:p>
                      <a:pPr algn="ctr"/>
                      <a:r>
                        <a:rPr lang="en-US" sz="1300" b="0" dirty="0" smtClean="0">
                          <a:latin typeface="Calibri" panose="020F0502020204030204" pitchFamily="34" charset="0"/>
                        </a:rPr>
                        <a:t>Moderate</a:t>
                      </a:r>
                      <a:endParaRPr lang="en-US" sz="1300" b="0" dirty="0">
                        <a:latin typeface="Calibri" panose="020F0502020204030204" pitchFamily="34" charset="0"/>
                      </a:endParaRPr>
                    </a:p>
                  </a:txBody>
                  <a:tcPr marL="82988" marR="82988" marT="41494" marB="41494"/>
                </a:tc>
                <a:tc>
                  <a:txBody>
                    <a:bodyPr/>
                    <a:lstStyle/>
                    <a:p>
                      <a:pPr eaLnBrk="1" hangingPunct="1"/>
                      <a:r>
                        <a:rPr lang="en-US" sz="1300" b="0" dirty="0" smtClean="0">
                          <a:solidFill>
                            <a:schemeClr val="dk1"/>
                          </a:solidFill>
                          <a:latin typeface="Calibri" panose="020F0502020204030204" pitchFamily="34" charset="0"/>
                          <a:ea typeface="+mn-ea"/>
                          <a:cs typeface="+mn-cs"/>
                          <a:sym typeface="Arial"/>
                        </a:rPr>
                        <a:t>Directory</a:t>
                      </a:r>
                      <a:r>
                        <a:rPr lang="en-US" sz="1300" b="0" baseline="0" dirty="0" smtClean="0">
                          <a:solidFill>
                            <a:schemeClr val="dk1"/>
                          </a:solidFill>
                          <a:latin typeface="Calibri" panose="020F0502020204030204" pitchFamily="34" charset="0"/>
                          <a:ea typeface="+mn-ea"/>
                          <a:cs typeface="+mn-cs"/>
                          <a:sym typeface="Arial"/>
                        </a:rPr>
                        <a:t> Listing of Configuration </a:t>
                      </a:r>
                      <a:r>
                        <a:rPr lang="en-US" sz="1300" b="0" baseline="0" dirty="0" smtClean="0">
                          <a:solidFill>
                            <a:schemeClr val="dk1"/>
                          </a:solidFill>
                          <a:latin typeface="Calibri" panose="020F0502020204030204" pitchFamily="34" charset="0"/>
                          <a:ea typeface="+mn-ea"/>
                          <a:cs typeface="+mn-cs"/>
                          <a:sym typeface="Arial"/>
                        </a:rPr>
                        <a:t>Files</a:t>
                      </a:r>
                      <a:endParaRPr lang="en-US" sz="1300" b="0" dirty="0">
                        <a:solidFill>
                          <a:schemeClr val="dk1"/>
                        </a:solidFill>
                        <a:latin typeface="Calibri" panose="020F0502020204030204" pitchFamily="34" charset="0"/>
                        <a:ea typeface="+mn-ea"/>
                        <a:cs typeface="+mn-cs"/>
                        <a:sym typeface="Arial"/>
                      </a:endParaRPr>
                    </a:p>
                  </a:txBody>
                  <a:tcPr marL="82988" marR="82988" marT="41494" marB="41494"/>
                </a:tc>
                <a:tc>
                  <a:txBody>
                    <a:bodyPr/>
                    <a:lstStyle/>
                    <a:p>
                      <a:pPr algn="ctr"/>
                      <a:r>
                        <a:rPr lang="en-US" sz="1300" b="0" dirty="0" smtClean="0">
                          <a:latin typeface="Calibri" panose="020F0502020204030204" pitchFamily="34" charset="0"/>
                        </a:rPr>
                        <a:t>2</a:t>
                      </a:r>
                    </a:p>
                  </a:txBody>
                  <a:tcPr marL="82988" marR="82988" marT="41494" marB="41494"/>
                </a:tc>
              </a:tr>
              <a:tr h="336561">
                <a:tc>
                  <a:txBody>
                    <a:bodyPr/>
                    <a:lstStyle/>
                    <a:p>
                      <a:pPr algn="ctr" eaLnBrk="1" hangingPunct="1"/>
                      <a:r>
                        <a:rPr lang="en-US" sz="1300" b="0" dirty="0" smtClean="0">
                          <a:solidFill>
                            <a:schemeClr val="dk1"/>
                          </a:solidFill>
                          <a:latin typeface="Calibri" panose="020F0502020204030204" pitchFamily="34" charset="0"/>
                          <a:ea typeface="+mn-ea"/>
                          <a:cs typeface="+mn-cs"/>
                          <a:sym typeface="Arial"/>
                        </a:rPr>
                        <a:t>8</a:t>
                      </a:r>
                      <a:endParaRPr lang="en-US" sz="1300" b="0" dirty="0">
                        <a:solidFill>
                          <a:schemeClr val="dk1"/>
                        </a:solidFill>
                        <a:latin typeface="Calibri" panose="020F0502020204030204" pitchFamily="34" charset="0"/>
                        <a:ea typeface="+mn-ea"/>
                        <a:cs typeface="+mn-cs"/>
                        <a:sym typeface="Arial"/>
                      </a:endParaRPr>
                    </a:p>
                  </a:txBody>
                  <a:tcPr marL="82988" marR="82988" marT="41494" marB="41494"/>
                </a:tc>
                <a:tc>
                  <a:txBody>
                    <a:bodyPr/>
                    <a:lstStyle/>
                    <a:p>
                      <a:pPr algn="ctr"/>
                      <a:r>
                        <a:rPr lang="en-US" sz="1300" b="0" dirty="0" smtClean="0">
                          <a:latin typeface="Calibri" panose="020F0502020204030204" pitchFamily="34" charset="0"/>
                        </a:rPr>
                        <a:t>Low</a:t>
                      </a:r>
                      <a:endParaRPr lang="en-US" sz="1300" b="0" dirty="0">
                        <a:latin typeface="Calibri" panose="020F0502020204030204" pitchFamily="34" charset="0"/>
                      </a:endParaRPr>
                    </a:p>
                  </a:txBody>
                  <a:tcPr marL="82988" marR="82988" marT="41494" marB="41494"/>
                </a:tc>
                <a:tc>
                  <a:txBody>
                    <a:bodyPr/>
                    <a:lstStyle/>
                    <a:p>
                      <a:pPr eaLnBrk="1" hangingPunct="1"/>
                      <a:r>
                        <a:rPr lang="en-US" sz="1300" b="0" dirty="0" smtClean="0">
                          <a:solidFill>
                            <a:schemeClr val="dk1"/>
                          </a:solidFill>
                          <a:latin typeface="Calibri" panose="020F0502020204030204" pitchFamily="34" charset="0"/>
                          <a:ea typeface="+mn-ea"/>
                          <a:cs typeface="+mn-cs"/>
                          <a:sym typeface="Arial"/>
                        </a:rPr>
                        <a:t>I</a:t>
                      </a:r>
                      <a:r>
                        <a:rPr lang="en-US" sz="1300" b="0" baseline="0" dirty="0" smtClean="0">
                          <a:solidFill>
                            <a:schemeClr val="dk1"/>
                          </a:solidFill>
                          <a:latin typeface="Calibri" panose="020F0502020204030204" pitchFamily="34" charset="0"/>
                          <a:ea typeface="+mn-ea"/>
                          <a:cs typeface="+mn-cs"/>
                          <a:sym typeface="Arial"/>
                        </a:rPr>
                        <a:t>nformation disclosure due to Apache Default Pages</a:t>
                      </a:r>
                      <a:endParaRPr lang="en-US" sz="1300" b="0" dirty="0">
                        <a:solidFill>
                          <a:schemeClr val="dk1"/>
                        </a:solidFill>
                        <a:latin typeface="Calibri" panose="020F0502020204030204" pitchFamily="34" charset="0"/>
                        <a:ea typeface="+mn-ea"/>
                        <a:cs typeface="+mn-cs"/>
                        <a:sym typeface="Arial"/>
                      </a:endParaRPr>
                    </a:p>
                  </a:txBody>
                  <a:tcPr marL="82988" marR="82988" marT="41494" marB="41494"/>
                </a:tc>
                <a:tc>
                  <a:txBody>
                    <a:bodyPr/>
                    <a:lstStyle/>
                    <a:p>
                      <a:pPr algn="ctr"/>
                      <a:r>
                        <a:rPr lang="en-US" sz="1300" b="0" dirty="0" smtClean="0">
                          <a:latin typeface="Calibri" panose="020F0502020204030204" pitchFamily="34" charset="0"/>
                        </a:rPr>
                        <a:t>2</a:t>
                      </a:r>
                    </a:p>
                  </a:txBody>
                  <a:tcPr marL="82988" marR="82988" marT="41494" marB="41494"/>
                </a:tc>
              </a:tr>
            </a:tbl>
          </a:graphicData>
        </a:graphic>
      </p:graphicFrame>
      <p:sp>
        <p:nvSpPr>
          <p:cNvPr id="3" name="Title 2"/>
          <p:cNvSpPr>
            <a:spLocks noGrp="1"/>
          </p:cNvSpPr>
          <p:nvPr>
            <p:ph type="title"/>
          </p:nvPr>
        </p:nvSpPr>
        <p:spPr/>
        <p:txBody>
          <a:bodyPr/>
          <a:lstStyle/>
          <a:p>
            <a:r>
              <a:rPr lang="en-IN" dirty="0" smtClean="0"/>
              <a:t>Vulnerabilities:</a:t>
            </a:r>
            <a:endParaRPr lang="en-IN" dirty="0"/>
          </a:p>
        </p:txBody>
      </p:sp>
    </p:spTree>
    <p:extLst>
      <p:ext uri="{BB962C8B-B14F-4D97-AF65-F5344CB8AC3E}">
        <p14:creationId xmlns:p14="http://schemas.microsoft.com/office/powerpoint/2010/main" val="3641572519"/>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t>40</a:t>
            </a:fld>
            <a:endParaRPr lang="uk-UA"/>
          </a:p>
        </p:txBody>
      </p:sp>
      <p:sp>
        <p:nvSpPr>
          <p:cNvPr id="3" name="Title 2"/>
          <p:cNvSpPr>
            <a:spLocks noGrp="1"/>
          </p:cNvSpPr>
          <p:nvPr>
            <p:ph type="title"/>
          </p:nvPr>
        </p:nvSpPr>
        <p:spPr/>
        <p:txBody>
          <a:bodyPr/>
          <a:lstStyle/>
          <a:p>
            <a:r>
              <a:rPr lang="en-IN" dirty="0" smtClean="0"/>
              <a:t>5. Reflected Cross Site Scripting (XSS)</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3967139504"/>
              </p:ext>
            </p:extLst>
          </p:nvPr>
        </p:nvGraphicFramePr>
        <p:xfrm>
          <a:off x="1732123" y="1283865"/>
          <a:ext cx="8109380" cy="3073685"/>
        </p:xfrm>
        <a:graphic>
          <a:graphicData uri="http://schemas.openxmlformats.org/drawingml/2006/table">
            <a:tbl>
              <a:tblPr firstRow="1" bandRow="1">
                <a:tableStyleId>{5C22544A-7EE6-4342-B048-85BDC9FD1C3A}</a:tableStyleId>
              </a:tblPr>
              <a:tblGrid>
                <a:gridCol w="1413562">
                  <a:extLst>
                    <a:ext uri="{9D8B030D-6E8A-4147-A177-3AD203B41FA5}">
                      <a16:colId xmlns="" xmlns:a16="http://schemas.microsoft.com/office/drawing/2014/main" val="20000"/>
                    </a:ext>
                  </a:extLst>
                </a:gridCol>
                <a:gridCol w="6695818">
                  <a:extLst>
                    <a:ext uri="{9D8B030D-6E8A-4147-A177-3AD203B41FA5}">
                      <a16:colId xmlns="" xmlns:a16="http://schemas.microsoft.com/office/drawing/2014/main" val="20001"/>
                    </a:ext>
                  </a:extLst>
                </a:gridCol>
              </a:tblGrid>
              <a:tr h="415137">
                <a:tc>
                  <a:txBody>
                    <a:bodyPr/>
                    <a:lstStyle/>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406639">
                <a:tc>
                  <a:txBody>
                    <a:bodyPr/>
                    <a:lstStyle/>
                    <a:p>
                      <a:pPr algn="ctr"/>
                      <a:r>
                        <a:rPr lang="en-IN" sz="1600" dirty="0" smtClean="0">
                          <a:solidFill>
                            <a:srgbClr val="FFFFFF"/>
                          </a:solidFill>
                          <a:latin typeface="Calibri" panose="020F0502020204030204" pitchFamily="34" charset="0"/>
                        </a:rPr>
                        <a:t>Reflected Cross Site Scripting </a:t>
                      </a:r>
                      <a:r>
                        <a:rPr lang="en-US" sz="1300" dirty="0" smtClean="0">
                          <a:solidFill>
                            <a:srgbClr val="FFFFFF"/>
                          </a:solidFill>
                          <a:latin typeface="Calibri" panose="020F0502020204030204" pitchFamily="34" charset="0"/>
                        </a:rPr>
                        <a:t>(Severe)</a:t>
                      </a:r>
                      <a:endParaRPr lang="en-US" sz="1300" dirty="0">
                        <a:solidFill>
                          <a:srgbClr val="FFFFFF"/>
                        </a:solidFill>
                        <a:latin typeface="Calibri" panose="020F0502020204030204" pitchFamily="3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lstStyle/>
                    <a:p>
                      <a:r>
                        <a:rPr lang="en-US" sz="1300" dirty="0" smtClean="0">
                          <a:solidFill>
                            <a:schemeClr val="tx1"/>
                          </a:solidFill>
                          <a:latin typeface="Calibri" panose="020F0502020204030204" pitchFamily="34" charset="0"/>
                        </a:rPr>
                        <a:t> </a:t>
                      </a:r>
                      <a:endParaRPr lang="en-US" sz="1300" dirty="0">
                        <a:solidFill>
                          <a:schemeClr val="tx1"/>
                        </a:solidFill>
                        <a:latin typeface="Calibri" panose="020F0502020204030204" pitchFamily="34" charset="0"/>
                      </a:endParaRPr>
                    </a:p>
                    <a:p>
                      <a:r>
                        <a:rPr lang="en-US" sz="1300" baseline="0" dirty="0" smtClean="0">
                          <a:solidFill>
                            <a:schemeClr val="tx1"/>
                          </a:solidFill>
                          <a:latin typeface="Calibri" panose="020F0502020204030204" pitchFamily="34" charset="0"/>
                        </a:rPr>
                        <a:t>Below mentioned parameters are vulnerable to reflected XSS</a:t>
                      </a:r>
                      <a:endParaRPr lang="en-US" sz="1300" dirty="0" smtClean="0">
                        <a:solidFill>
                          <a:schemeClr val="tx1"/>
                        </a:solidFill>
                        <a:latin typeface="Calibri" panose="020F0502020204030204" pitchFamily="34" charset="0"/>
                        <a:cs typeface="Calibri" panose="020F0502020204030204" pitchFamily="34" charset="0"/>
                      </a:endParaRPr>
                    </a:p>
                    <a:p>
                      <a:endParaRPr lang="en-US" sz="1300" dirty="0" smtClean="0">
                        <a:solidFill>
                          <a:schemeClr val="tx1"/>
                        </a:solidFill>
                        <a:latin typeface="Calibri" panose="020F0502020204030204" pitchFamily="34" charset="0"/>
                      </a:endParaRPr>
                    </a:p>
                    <a:p>
                      <a:r>
                        <a:rPr lang="en-US" sz="1300" b="1" dirty="0" smtClean="0">
                          <a:solidFill>
                            <a:schemeClr val="tx1"/>
                          </a:solidFill>
                          <a:latin typeface="Calibri" panose="020F0502020204030204" pitchFamily="34" charset="0"/>
                        </a:rPr>
                        <a:t>Affected URL :</a:t>
                      </a:r>
                      <a:endParaRPr lang="en-US" sz="1300" b="0" i="0" u="none" strike="noStrike" dirty="0" smtClean="0">
                        <a:solidFill>
                          <a:schemeClr val="tx1"/>
                        </a:solidFill>
                        <a:effectLst/>
                        <a:latin typeface="Calibri" panose="020F0502020204030204" pitchFamily="34" charset="0"/>
                        <a:ea typeface="+mn-ea"/>
                        <a:cs typeface="+mn-cs"/>
                        <a:sym typeface="Arial"/>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pitchFamily="34" charset="0"/>
                          <a:ea typeface="+mn-ea"/>
                          <a:cs typeface="Calibri" panose="020F0502020204030204" pitchFamily="34" charset="0"/>
                          <a:sym typeface="Arial"/>
                        </a:rPr>
                        <a:t>hackingenv.internshala.com/Cross-Site-Scripting/Temporary-XSS-Variant-1/</a:t>
                      </a:r>
                      <a:r>
                        <a:rPr lang="en-US" sz="1300" b="0" i="0" u="none" strike="noStrike" dirty="0" err="1" smtClean="0">
                          <a:solidFill>
                            <a:schemeClr val="dk1"/>
                          </a:solidFill>
                          <a:effectLst/>
                          <a:latin typeface="Calibri" panose="020F0502020204030204" pitchFamily="34" charset="0"/>
                          <a:ea typeface="+mn-ea"/>
                          <a:cs typeface="Calibri" panose="020F0502020204030204" pitchFamily="34" charset="0"/>
                          <a:sym typeface="Arial"/>
                        </a:rPr>
                        <a:t>hello.php</a:t>
                      </a:r>
                      <a:endParaRPr lang="en-US" sz="1300" b="0" i="0" u="none" strike="noStrike" dirty="0" smtClean="0">
                        <a:solidFill>
                          <a:schemeClr val="dk1"/>
                        </a:solidFill>
                        <a:effectLst/>
                        <a:latin typeface="Calibri" panose="020F0502020204030204" pitchFamily="34" charset="0"/>
                        <a:ea typeface="+mn-ea"/>
                        <a:cs typeface="Calibri" panose="020F0502020204030204" pitchFamily="34" charset="0"/>
                        <a:sym typeface="Arial"/>
                      </a:endParaRPr>
                    </a:p>
                    <a:p>
                      <a:pPr marL="285750" indent="-285750">
                        <a:buFont typeface="Arial" panose="020B0604020202020204" pitchFamily="34" charset="0"/>
                        <a:buChar char="•"/>
                      </a:pPr>
                      <a:endParaRPr lang="en-US" sz="1300" b="0" dirty="0" smtClean="0">
                        <a:solidFill>
                          <a:schemeClr val="tx1"/>
                        </a:solidFill>
                        <a:latin typeface="Calibri" panose="020F0502020204030204" pitchFamily="3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b="1" dirty="0" smtClean="0">
                          <a:solidFill>
                            <a:schemeClr val="tx1"/>
                          </a:solidFill>
                          <a:latin typeface="Calibri" panose="020F0502020204030204" pitchFamily="34" charset="0"/>
                        </a:rPr>
                        <a:t>Affected</a:t>
                      </a:r>
                      <a:r>
                        <a:rPr lang="en-US" sz="1300" b="1" baseline="0" dirty="0" smtClean="0">
                          <a:solidFill>
                            <a:schemeClr val="tx1"/>
                          </a:solidFill>
                          <a:latin typeface="Calibri" panose="020F0502020204030204" pitchFamily="34" charset="0"/>
                        </a:rPr>
                        <a:t> Parameters</a:t>
                      </a:r>
                      <a:r>
                        <a:rPr lang="en-US" sz="1300" b="1" dirty="0" smtClean="0">
                          <a:solidFill>
                            <a:schemeClr val="tx1"/>
                          </a:solidFill>
                          <a:latin typeface="Calibri" panose="020F0502020204030204" pitchFamily="34" charset="0"/>
                        </a:rPr>
                        <a:t> :</a:t>
                      </a:r>
                      <a:endParaRPr lang="en-US" sz="1300" b="0" dirty="0" smtClean="0">
                        <a:solidFill>
                          <a:schemeClr val="tx1"/>
                        </a:solidFill>
                        <a:latin typeface="Calibri" panose="020F0502020204030204" pitchFamily="34" charset="0"/>
                      </a:endParaRPr>
                    </a:p>
                    <a:p>
                      <a:pPr marL="285750" indent="-285750">
                        <a:buFont typeface="Arial" panose="020B0604020202020204" pitchFamily="34" charset="0"/>
                        <a:buChar char="•"/>
                      </a:pPr>
                      <a:r>
                        <a:rPr lang="en-US" sz="1300" b="0" dirty="0" err="1" smtClean="0">
                          <a:solidFill>
                            <a:schemeClr val="tx1"/>
                          </a:solidFill>
                          <a:latin typeface="Calibri" panose="020F0502020204030204" pitchFamily="34" charset="0"/>
                        </a:rPr>
                        <a:t>user_name</a:t>
                      </a:r>
                      <a:r>
                        <a:rPr lang="en-US" sz="1300" b="0" dirty="0" smtClean="0">
                          <a:solidFill>
                            <a:schemeClr val="tx1"/>
                          </a:solidFill>
                          <a:latin typeface="Calibri" panose="020F0502020204030204" pitchFamily="34" charset="0"/>
                        </a:rPr>
                        <a:t>(GET</a:t>
                      </a:r>
                      <a:r>
                        <a:rPr lang="en-US" sz="1300" b="0" baseline="0" dirty="0" smtClean="0">
                          <a:solidFill>
                            <a:schemeClr val="tx1"/>
                          </a:solidFill>
                          <a:latin typeface="Calibri" panose="020F0502020204030204" pitchFamily="34" charset="0"/>
                        </a:rPr>
                        <a:t> parameters)</a:t>
                      </a:r>
                    </a:p>
                    <a:p>
                      <a:pPr marL="285750" indent="-285750">
                        <a:buFont typeface="Arial" panose="020B0604020202020204" pitchFamily="34" charset="0"/>
                        <a:buChar char="•"/>
                      </a:pPr>
                      <a:endParaRPr lang="en-US" sz="1300" b="0" baseline="0" dirty="0" smtClean="0">
                        <a:solidFill>
                          <a:schemeClr val="tx1"/>
                        </a:solidFill>
                        <a:latin typeface="Calibri" panose="020F0502020204030204" pitchFamily="34" charset="0"/>
                      </a:endParaRPr>
                    </a:p>
                    <a:p>
                      <a:pPr marL="0" indent="0">
                        <a:buFont typeface="Arial" panose="020B0604020202020204" pitchFamily="34" charset="0"/>
                        <a:buNone/>
                      </a:pPr>
                      <a:r>
                        <a:rPr lang="en-US" sz="1300" b="1" baseline="0" dirty="0" smtClean="0">
                          <a:solidFill>
                            <a:schemeClr val="tx1"/>
                          </a:solidFill>
                          <a:latin typeface="Calibri" panose="020F0502020204030204" pitchFamily="34" charset="0"/>
                        </a:rPr>
                        <a:t>Payload:</a:t>
                      </a:r>
                    </a:p>
                    <a:p>
                      <a:pPr marL="285750" indent="-285750">
                        <a:buFont typeface="Arial" panose="020B0604020202020204" pitchFamily="34" charset="0"/>
                        <a:buChar char="•"/>
                      </a:pPr>
                      <a:r>
                        <a:rPr lang="en-US" sz="1300" b="0" baseline="0" dirty="0" smtClean="0">
                          <a:solidFill>
                            <a:schemeClr val="tx1"/>
                          </a:solidFill>
                          <a:latin typeface="Calibri" panose="020F0502020204030204" pitchFamily="34" charset="0"/>
                        </a:rPr>
                        <a:t>&lt;script&gt;alert(1)&lt;/script&gt;</a:t>
                      </a:r>
                      <a:endParaRPr lang="en-US" sz="1300" b="0" dirty="0" smtClean="0">
                        <a:solidFill>
                          <a:schemeClr val="tx1"/>
                        </a:solidFill>
                        <a:latin typeface="Calibri" panose="020F0502020204030204" pitchFamily="3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pitchFamily="34" charset="0"/>
                      </a:endParaRPr>
                    </a:p>
                    <a:p>
                      <a:pPr marL="285750" indent="-285750">
                        <a:buFont typeface="Arial" panose="020B0604020202020204" pitchFamily="34" charset="0"/>
                        <a:buChar char="•"/>
                      </a:pPr>
                      <a:endParaRPr lang="en-US" sz="1300" b="0" dirty="0">
                        <a:solidFill>
                          <a:schemeClr val="tx1"/>
                        </a:solidFill>
                        <a:latin typeface="Calibri" panose="020F0502020204030204" pitchFamily="3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2965971611"/>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t>41</a:t>
            </a:fld>
            <a:endParaRPr lang="uk-UA"/>
          </a:p>
        </p:txBody>
      </p:sp>
      <p:sp>
        <p:nvSpPr>
          <p:cNvPr id="3" name="Title 2"/>
          <p:cNvSpPr>
            <a:spLocks noGrp="1"/>
          </p:cNvSpPr>
          <p:nvPr>
            <p:ph type="title"/>
          </p:nvPr>
        </p:nvSpPr>
        <p:spPr/>
        <p:txBody>
          <a:bodyPr/>
          <a:lstStyle/>
          <a:p>
            <a:r>
              <a:rPr lang="en-IN" dirty="0" smtClean="0"/>
              <a:t>5. Reflected Cross Site Scripting (XSS)</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1723787101"/>
              </p:ext>
            </p:extLst>
          </p:nvPr>
        </p:nvGraphicFramePr>
        <p:xfrm>
          <a:off x="1732123" y="1283865"/>
          <a:ext cx="7402352" cy="5001238"/>
        </p:xfrm>
        <a:graphic>
          <a:graphicData uri="http://schemas.openxmlformats.org/drawingml/2006/table">
            <a:tbl>
              <a:tblPr firstRow="1" bandRow="1">
                <a:tableStyleId>{5C22544A-7EE6-4342-B048-85BDC9FD1C3A}</a:tableStyleId>
              </a:tblPr>
              <a:tblGrid>
                <a:gridCol w="1290319">
                  <a:extLst>
                    <a:ext uri="{9D8B030D-6E8A-4147-A177-3AD203B41FA5}">
                      <a16:colId xmlns="" xmlns:a16="http://schemas.microsoft.com/office/drawing/2014/main" val="20000"/>
                    </a:ext>
                  </a:extLst>
                </a:gridCol>
                <a:gridCol w="6112033">
                  <a:extLst>
                    <a:ext uri="{9D8B030D-6E8A-4147-A177-3AD203B41FA5}">
                      <a16:colId xmlns="" xmlns:a16="http://schemas.microsoft.com/office/drawing/2014/main" val="20001"/>
                    </a:ext>
                  </a:extLst>
                </a:gridCol>
              </a:tblGrid>
              <a:tr h="330444">
                <a:tc>
                  <a:txBody>
                    <a:bodyPr/>
                    <a:lstStyle/>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240846">
                <a:tc rowSpan="2">
                  <a:txBody>
                    <a:bodyPr/>
                    <a:lstStyle/>
                    <a:p>
                      <a:pPr algn="ctr"/>
                      <a:r>
                        <a:rPr lang="en-IN" sz="1200" dirty="0" smtClean="0">
                          <a:solidFill>
                            <a:srgbClr val="FFFFFF"/>
                          </a:solidFill>
                          <a:latin typeface="Calibri" panose="020F0502020204030204" pitchFamily="34" charset="0"/>
                        </a:rPr>
                        <a:t>Reflected Cross Site Scripting</a:t>
                      </a:r>
                      <a:br>
                        <a:rPr lang="en-IN" sz="1200" dirty="0" smtClean="0">
                          <a:solidFill>
                            <a:srgbClr val="FFFFFF"/>
                          </a:solidFill>
                          <a:latin typeface="Calibri" panose="020F0502020204030204" pitchFamily="34" charset="0"/>
                        </a:rPr>
                      </a:br>
                      <a:r>
                        <a:rPr lang="en-US" sz="1100" dirty="0" smtClean="0">
                          <a:solidFill>
                            <a:srgbClr val="FFFFFF"/>
                          </a:solidFill>
                          <a:latin typeface="Calibri" panose="020F0502020204030204" pitchFamily="34" charset="0"/>
                        </a:rPr>
                        <a:t>(Severe)</a:t>
                      </a:r>
                      <a:endParaRPr lang="en-US" sz="1100" dirty="0">
                        <a:solidFill>
                          <a:srgbClr val="FFFFFF"/>
                        </a:solidFill>
                        <a:latin typeface="Calibri" panose="020F0502020204030204" pitchFamily="3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lstStyle/>
                    <a:p>
                      <a:r>
                        <a:rPr lang="en-US" sz="1100" dirty="0" smtClean="0">
                          <a:solidFill>
                            <a:schemeClr val="tx1"/>
                          </a:solidFill>
                          <a:latin typeface="Calibri" panose="020F0502020204030204" pitchFamily="34" charset="0"/>
                        </a:rPr>
                        <a:t> </a:t>
                      </a:r>
                      <a:endParaRPr lang="en-US" sz="1100" dirty="0">
                        <a:solidFill>
                          <a:schemeClr val="tx1"/>
                        </a:solidFill>
                        <a:latin typeface="Calibri" panose="020F0502020204030204" pitchFamily="34" charset="0"/>
                      </a:endParaRPr>
                    </a:p>
                    <a:p>
                      <a:r>
                        <a:rPr lang="en-US" sz="1100" baseline="0" dirty="0" smtClean="0">
                          <a:solidFill>
                            <a:schemeClr val="tx1"/>
                          </a:solidFill>
                          <a:latin typeface="Calibri" panose="020F0502020204030204" pitchFamily="34" charset="0"/>
                        </a:rPr>
                        <a:t>Similar issue is found on below modules too</a:t>
                      </a:r>
                      <a:endParaRPr lang="en-US" sz="1100" dirty="0" smtClean="0">
                        <a:solidFill>
                          <a:schemeClr val="tx1"/>
                        </a:solidFill>
                        <a:latin typeface="Calibri" panose="020F0502020204030204" pitchFamily="34" charset="0"/>
                        <a:cs typeface="Calibri" panose="020F0502020204030204" pitchFamily="34" charset="0"/>
                      </a:endParaRPr>
                    </a:p>
                    <a:p>
                      <a:endParaRPr lang="en-US" sz="1100" dirty="0" smtClean="0">
                        <a:solidFill>
                          <a:schemeClr val="tx1"/>
                        </a:solidFill>
                        <a:latin typeface="Calibri" panose="020F0502020204030204" pitchFamily="34" charset="0"/>
                      </a:endParaRPr>
                    </a:p>
                    <a:p>
                      <a:r>
                        <a:rPr lang="en-US" sz="1100" b="1" dirty="0" smtClean="0">
                          <a:solidFill>
                            <a:schemeClr val="tx1"/>
                          </a:solidFill>
                          <a:latin typeface="Calibri" panose="020F0502020204030204" pitchFamily="34" charset="0"/>
                        </a:rPr>
                        <a:t>Affected URL :</a:t>
                      </a:r>
                      <a:endParaRPr lang="en-US" sz="1100" b="0" i="0" u="none" strike="noStrike" dirty="0" smtClean="0">
                        <a:solidFill>
                          <a:schemeClr val="tx1"/>
                        </a:solidFill>
                        <a:effectLst/>
                        <a:latin typeface="Calibri" panose="020F0502020204030204" pitchFamily="34" charset="0"/>
                        <a:ea typeface="+mn-ea"/>
                        <a:cs typeface="+mn-cs"/>
                        <a:sym typeface="Arial"/>
                      </a:endParaRPr>
                    </a:p>
                    <a:p>
                      <a:pPr marL="285750" indent="-285750">
                        <a:buFont typeface="Arial" panose="020B0604020202020204" pitchFamily="34" charset="0"/>
                        <a:buChar char="•"/>
                      </a:pPr>
                      <a:r>
                        <a:rPr lang="en-US" sz="1100" b="0" i="0" u="none" strike="noStrike" dirty="0" smtClean="0">
                          <a:solidFill>
                            <a:schemeClr val="dk1"/>
                          </a:solidFill>
                          <a:effectLst/>
                          <a:latin typeface="Calibri" panose="020F0502020204030204" pitchFamily="34" charset="0"/>
                          <a:ea typeface="+mn-ea"/>
                          <a:cs typeface="Calibri" panose="020F0502020204030204" pitchFamily="34" charset="0"/>
                          <a:sym typeface="Arial"/>
                        </a:rPr>
                        <a:t>http://hackingenv.internshala.com/Cross-Site-Scripting/Temporary-XSS-Variant-2/xss/testing*</a:t>
                      </a:r>
                      <a:endParaRPr lang="en-US" sz="1100" b="0" dirty="0" smtClean="0">
                        <a:solidFill>
                          <a:schemeClr val="tx1"/>
                        </a:solidFill>
                        <a:latin typeface="Calibri" panose="020F0502020204030204" pitchFamily="3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100" b="1" dirty="0" smtClean="0">
                        <a:solidFill>
                          <a:schemeClr val="tx1"/>
                        </a:solidFill>
                        <a:latin typeface="Calibri" panose="020F0502020204030204" pitchFamily="3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1" dirty="0" smtClean="0">
                          <a:solidFill>
                            <a:schemeClr val="tx1"/>
                          </a:solidFill>
                          <a:latin typeface="Calibri" panose="020F0502020204030204" pitchFamily="34" charset="0"/>
                        </a:rPr>
                        <a:t>Affected</a:t>
                      </a:r>
                      <a:r>
                        <a:rPr lang="en-US" sz="1100" b="1" baseline="0" dirty="0" smtClean="0">
                          <a:solidFill>
                            <a:schemeClr val="tx1"/>
                          </a:solidFill>
                          <a:latin typeface="Calibri" panose="020F0502020204030204" pitchFamily="34" charset="0"/>
                        </a:rPr>
                        <a:t> Parameters</a:t>
                      </a:r>
                      <a:r>
                        <a:rPr lang="en-US" sz="1100" b="1" dirty="0" smtClean="0">
                          <a:solidFill>
                            <a:schemeClr val="tx1"/>
                          </a:solidFill>
                          <a:latin typeface="Calibri" panose="020F0502020204030204" pitchFamily="34" charset="0"/>
                        </a:rPr>
                        <a:t> :</a:t>
                      </a:r>
                      <a:endParaRPr lang="en-US" sz="1100" b="0" dirty="0" smtClean="0">
                        <a:solidFill>
                          <a:schemeClr val="tx1"/>
                        </a:solidFill>
                        <a:latin typeface="Calibri" panose="020F0502020204030204" pitchFamily="34" charset="0"/>
                      </a:endParaRPr>
                    </a:p>
                    <a:p>
                      <a:pPr marL="285750" indent="-285750">
                        <a:buFont typeface="Arial" panose="020B0604020202020204" pitchFamily="34" charset="0"/>
                        <a:buChar char="•"/>
                      </a:pPr>
                      <a:r>
                        <a:rPr lang="en-US" sz="1100" b="0" dirty="0" smtClean="0">
                          <a:solidFill>
                            <a:schemeClr val="tx1"/>
                          </a:solidFill>
                          <a:latin typeface="Calibri" panose="020F0502020204030204" pitchFamily="34" charset="0"/>
                        </a:rPr>
                        <a:t>URL – anything after testing</a:t>
                      </a:r>
                      <a:endParaRPr lang="en-US" sz="1100" b="0" baseline="0" dirty="0" smtClean="0">
                        <a:solidFill>
                          <a:schemeClr val="tx1"/>
                        </a:solidFill>
                        <a:latin typeface="Calibri" panose="020F0502020204030204" pitchFamily="34" charset="0"/>
                      </a:endParaRPr>
                    </a:p>
                    <a:p>
                      <a:pPr marL="285750" indent="-285750">
                        <a:buFont typeface="Arial" panose="020B0604020202020204" pitchFamily="34" charset="0"/>
                        <a:buChar char="•"/>
                      </a:pPr>
                      <a:endParaRPr lang="en-US" sz="1100" b="0" baseline="0" dirty="0" smtClean="0">
                        <a:solidFill>
                          <a:schemeClr val="tx1"/>
                        </a:solidFill>
                        <a:latin typeface="Calibri" panose="020F0502020204030204" pitchFamily="34" charset="0"/>
                      </a:endParaRPr>
                    </a:p>
                    <a:p>
                      <a:pPr marL="0" indent="0">
                        <a:buFont typeface="Arial" panose="020B0604020202020204" pitchFamily="34" charset="0"/>
                        <a:buNone/>
                      </a:pPr>
                      <a:r>
                        <a:rPr lang="en-US" sz="1100" b="1" baseline="0" dirty="0" smtClean="0">
                          <a:solidFill>
                            <a:schemeClr val="tx1"/>
                          </a:solidFill>
                          <a:latin typeface="Calibri" panose="020F0502020204030204" pitchFamily="34" charset="0"/>
                        </a:rPr>
                        <a:t>Payload:</a:t>
                      </a:r>
                    </a:p>
                    <a:p>
                      <a:pPr marL="285750" indent="-285750">
                        <a:buFont typeface="Arial" panose="020B0604020202020204" pitchFamily="34" charset="0"/>
                        <a:buChar char="•"/>
                      </a:pPr>
                      <a:r>
                        <a:rPr lang="en-US" sz="1100" b="0" baseline="0" dirty="0" smtClean="0">
                          <a:solidFill>
                            <a:schemeClr val="tx1"/>
                          </a:solidFill>
                          <a:latin typeface="Calibri" panose="020F0502020204030204" pitchFamily="34" charset="0"/>
                        </a:rPr>
                        <a:t>&lt;body </a:t>
                      </a:r>
                      <a:r>
                        <a:rPr lang="en-US" sz="1100" b="0" baseline="0" dirty="0" err="1" smtClean="0">
                          <a:solidFill>
                            <a:schemeClr val="tx1"/>
                          </a:solidFill>
                          <a:latin typeface="Calibri" panose="020F0502020204030204" pitchFamily="34" charset="0"/>
                        </a:rPr>
                        <a:t>onload</a:t>
                      </a:r>
                      <a:r>
                        <a:rPr lang="en-US" sz="1100" b="0" baseline="0" dirty="0" smtClean="0">
                          <a:solidFill>
                            <a:schemeClr val="tx1"/>
                          </a:solidFill>
                          <a:latin typeface="Calibri" panose="020F0502020204030204" pitchFamily="34" charset="0"/>
                        </a:rPr>
                        <a:t>=alert(1)&gt;</a:t>
                      </a:r>
                      <a:endParaRPr lang="en-US" sz="1100" b="0" dirty="0" smtClean="0">
                        <a:solidFill>
                          <a:schemeClr val="tx1"/>
                        </a:solidFill>
                        <a:latin typeface="Calibri" panose="020F0502020204030204" pitchFamily="34" charset="0"/>
                      </a:endParaRPr>
                    </a:p>
                    <a:p>
                      <a:pPr marL="0" indent="0">
                        <a:buFont typeface="Arial" panose="020B0604020202020204" pitchFamily="34" charset="0"/>
                        <a:buNone/>
                      </a:pPr>
                      <a:endParaRPr lang="en-US" sz="1100" b="0" dirty="0" smtClean="0">
                        <a:solidFill>
                          <a:schemeClr val="tx1"/>
                        </a:solidFill>
                        <a:latin typeface="Calibri" panose="020F0502020204030204" pitchFamily="34" charset="0"/>
                      </a:endParaRPr>
                    </a:p>
                    <a:p>
                      <a:pPr marL="0" indent="0">
                        <a:buFont typeface="Arial" panose="020B0604020202020204" pitchFamily="34" charset="0"/>
                        <a:buNone/>
                      </a:pPr>
                      <a:endParaRPr lang="en-US" sz="1100" b="0" dirty="0" smtClean="0">
                        <a:solidFill>
                          <a:schemeClr val="tx1"/>
                        </a:solidFill>
                        <a:latin typeface="Calibri" panose="020F0502020204030204" pitchFamily="34" charset="0"/>
                      </a:endParaRPr>
                    </a:p>
                    <a:p>
                      <a:pPr marL="285750" indent="-285750">
                        <a:buFont typeface="Arial" panose="020B0604020202020204" pitchFamily="34" charset="0"/>
                        <a:buChar char="•"/>
                      </a:pPr>
                      <a:endParaRPr lang="en-US" sz="1100" b="0" dirty="0">
                        <a:solidFill>
                          <a:schemeClr val="tx1"/>
                        </a:solidFill>
                        <a:latin typeface="Calibri" panose="020F0502020204030204" pitchFamily="3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2240846">
                <a:tc vMerge="1">
                  <a:txBody>
                    <a:bodyPr/>
                    <a:lstStyle/>
                    <a:p>
                      <a:endParaRPr lang="en-IN"/>
                    </a:p>
                  </a:txBody>
                  <a:tcPr/>
                </a:tc>
                <a:tc>
                  <a:txBody>
                    <a:bodyPr/>
                    <a:lstStyle/>
                    <a:p>
                      <a:r>
                        <a:rPr lang="en-US" sz="1100" b="1" dirty="0" smtClean="0">
                          <a:solidFill>
                            <a:schemeClr val="tx1"/>
                          </a:solidFill>
                          <a:latin typeface="Calibri" panose="020F0502020204030204" pitchFamily="34" charset="0"/>
                        </a:rPr>
                        <a:t>Affected URL :</a:t>
                      </a:r>
                      <a:endParaRPr lang="en-US" sz="1100" b="0" i="0" u="none" strike="noStrike" dirty="0" smtClean="0">
                        <a:solidFill>
                          <a:schemeClr val="tx1"/>
                        </a:solidFill>
                        <a:effectLst/>
                        <a:latin typeface="Calibri" panose="020F0502020204030204" pitchFamily="34" charset="0"/>
                        <a:ea typeface="+mn-ea"/>
                        <a:cs typeface="+mn-cs"/>
                        <a:sym typeface="Arial"/>
                      </a:endParaRPr>
                    </a:p>
                    <a:p>
                      <a:pPr marL="285750" indent="-285750">
                        <a:buFont typeface="Arial" panose="020B0604020202020204" pitchFamily="34" charset="0"/>
                        <a:buChar char="•"/>
                      </a:pPr>
                      <a:r>
                        <a:rPr lang="en-US" sz="1100" b="0" i="0" u="none" strike="noStrike" dirty="0" smtClean="0">
                          <a:solidFill>
                            <a:schemeClr val="dk1"/>
                          </a:solidFill>
                          <a:effectLst/>
                          <a:latin typeface="Calibri" panose="020F0502020204030204" pitchFamily="34" charset="0"/>
                          <a:ea typeface="+mn-ea"/>
                          <a:cs typeface="Calibri" panose="020F0502020204030204" pitchFamily="34" charset="0"/>
                          <a:sym typeface="Arial"/>
                        </a:rPr>
                        <a:t>http://hackingenv.internshala.com/Cross-Site-Scripting/Temporary-XSS-Variant-4/</a:t>
                      </a:r>
                    </a:p>
                    <a:p>
                      <a:pPr marL="285750" indent="-285750">
                        <a:buFont typeface="Arial" panose="020B0604020202020204" pitchFamily="34" charset="0"/>
                        <a:buChar char="•"/>
                      </a:pPr>
                      <a:endParaRPr lang="en-US" sz="1100" b="0" dirty="0" smtClean="0">
                        <a:solidFill>
                          <a:schemeClr val="tx1"/>
                        </a:solidFill>
                        <a:latin typeface="Calibri" panose="020F0502020204030204" pitchFamily="3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1" dirty="0" smtClean="0">
                          <a:solidFill>
                            <a:schemeClr val="tx1"/>
                          </a:solidFill>
                          <a:latin typeface="Calibri" panose="020F0502020204030204" pitchFamily="34" charset="0"/>
                        </a:rPr>
                        <a:t>Affected</a:t>
                      </a:r>
                      <a:r>
                        <a:rPr lang="en-US" sz="1100" b="1" baseline="0" dirty="0" smtClean="0">
                          <a:solidFill>
                            <a:schemeClr val="tx1"/>
                          </a:solidFill>
                          <a:latin typeface="Calibri" panose="020F0502020204030204" pitchFamily="34" charset="0"/>
                        </a:rPr>
                        <a:t> Parameters</a:t>
                      </a:r>
                      <a:r>
                        <a:rPr lang="en-US" sz="1100" b="1" dirty="0" smtClean="0">
                          <a:solidFill>
                            <a:schemeClr val="tx1"/>
                          </a:solidFill>
                          <a:latin typeface="Calibri" panose="020F0502020204030204" pitchFamily="34" charset="0"/>
                        </a:rPr>
                        <a:t> :</a:t>
                      </a:r>
                      <a:endParaRPr lang="en-US" sz="1100" b="0" dirty="0" smtClean="0">
                        <a:solidFill>
                          <a:schemeClr val="tx1"/>
                        </a:solidFill>
                        <a:latin typeface="Calibri" panose="020F0502020204030204" pitchFamily="34" charset="0"/>
                      </a:endParaRPr>
                    </a:p>
                    <a:p>
                      <a:pPr marL="285750" indent="-285750">
                        <a:buFont typeface="Arial" panose="020B0604020202020204" pitchFamily="34" charset="0"/>
                        <a:buChar char="•"/>
                      </a:pPr>
                      <a:r>
                        <a:rPr lang="en-US" sz="1100" b="0" dirty="0" err="1" smtClean="0">
                          <a:solidFill>
                            <a:schemeClr val="tx1"/>
                          </a:solidFill>
                          <a:latin typeface="Calibri" panose="020F0502020204030204" pitchFamily="34" charset="0"/>
                        </a:rPr>
                        <a:t>url</a:t>
                      </a:r>
                      <a:r>
                        <a:rPr lang="en-US" sz="1100" b="0" dirty="0" smtClean="0">
                          <a:solidFill>
                            <a:schemeClr val="tx1"/>
                          </a:solidFill>
                          <a:latin typeface="Calibri" panose="020F0502020204030204" pitchFamily="34" charset="0"/>
                        </a:rPr>
                        <a:t> (POST </a:t>
                      </a:r>
                      <a:r>
                        <a:rPr lang="en-US" sz="1100" b="0" baseline="0" dirty="0" smtClean="0">
                          <a:solidFill>
                            <a:schemeClr val="tx1"/>
                          </a:solidFill>
                          <a:latin typeface="Calibri" panose="020F0502020204030204" pitchFamily="34" charset="0"/>
                        </a:rPr>
                        <a:t>parameters)</a:t>
                      </a:r>
                    </a:p>
                    <a:p>
                      <a:pPr marL="285750" indent="-285750">
                        <a:buFont typeface="Arial" panose="020B0604020202020204" pitchFamily="34" charset="0"/>
                        <a:buChar char="•"/>
                      </a:pPr>
                      <a:endParaRPr lang="en-US" sz="1100" b="0" baseline="0" dirty="0" smtClean="0">
                        <a:solidFill>
                          <a:schemeClr val="tx1"/>
                        </a:solidFill>
                        <a:latin typeface="Calibri" panose="020F0502020204030204" pitchFamily="34" charset="0"/>
                      </a:endParaRPr>
                    </a:p>
                    <a:p>
                      <a:pPr marL="0" indent="0">
                        <a:buFont typeface="Arial" panose="020B0604020202020204" pitchFamily="34" charset="0"/>
                        <a:buNone/>
                      </a:pPr>
                      <a:r>
                        <a:rPr lang="en-US" sz="1100" b="1" baseline="0" dirty="0" smtClean="0">
                          <a:solidFill>
                            <a:schemeClr val="tx1"/>
                          </a:solidFill>
                          <a:latin typeface="Calibri" panose="020F0502020204030204" pitchFamily="34" charset="0"/>
                        </a:rPr>
                        <a:t>Payload:</a:t>
                      </a:r>
                    </a:p>
                    <a:p>
                      <a:pPr marL="285750" indent="-285750">
                        <a:buFont typeface="Arial" panose="020B0604020202020204" pitchFamily="34" charset="0"/>
                        <a:buChar char="•"/>
                      </a:pPr>
                      <a:r>
                        <a:rPr lang="en-US" sz="1100" b="0" baseline="0" dirty="0" smtClean="0">
                          <a:solidFill>
                            <a:schemeClr val="tx1"/>
                          </a:solidFill>
                          <a:latin typeface="Calibri" panose="020F0502020204030204" pitchFamily="34" charset="0"/>
                        </a:rPr>
                        <a:t>" </a:t>
                      </a:r>
                      <a:r>
                        <a:rPr lang="en-US" sz="1100" b="0" baseline="0" dirty="0" err="1" smtClean="0">
                          <a:solidFill>
                            <a:schemeClr val="tx1"/>
                          </a:solidFill>
                          <a:latin typeface="Calibri" panose="020F0502020204030204" pitchFamily="34" charset="0"/>
                        </a:rPr>
                        <a:t>onload</a:t>
                      </a:r>
                      <a:r>
                        <a:rPr lang="en-US" sz="1100" b="0" baseline="0" dirty="0" smtClean="0">
                          <a:solidFill>
                            <a:schemeClr val="tx1"/>
                          </a:solidFill>
                          <a:latin typeface="Calibri" panose="020F0502020204030204" pitchFamily="34" charset="0"/>
                        </a:rPr>
                        <a:t>="alert(1)</a:t>
                      </a:r>
                      <a:endParaRPr lang="en-US" sz="1100" b="0" dirty="0">
                        <a:solidFill>
                          <a:schemeClr val="tx1"/>
                        </a:solidFill>
                        <a:latin typeface="Calibri" panose="020F0502020204030204" pitchFamily="3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829321495"/>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smtClean="0"/>
              <a:t>Observation</a:t>
            </a:r>
            <a:endParaRPr lang="en-IN" dirty="0"/>
          </a:p>
        </p:txBody>
      </p:sp>
      <p:sp>
        <p:nvSpPr>
          <p:cNvPr id="3" name="Text Placeholder 2"/>
          <p:cNvSpPr>
            <a:spLocks noGrp="1"/>
          </p:cNvSpPr>
          <p:nvPr>
            <p:ph type="body" idx="1"/>
          </p:nvPr>
        </p:nvSpPr>
        <p:spPr>
          <a:xfrm>
            <a:off x="838200" y="1050870"/>
            <a:ext cx="10515600" cy="4351338"/>
          </a:xfrm>
        </p:spPr>
        <p:txBody>
          <a:bodyPr>
            <a:normAutofit/>
          </a:bodyPr>
          <a:lstStyle/>
          <a:p>
            <a:pPr marL="0" indent="0">
              <a:buNone/>
            </a:pPr>
            <a:r>
              <a:rPr lang="en-IN" sz="2000" dirty="0" smtClean="0"/>
              <a:t>Navigate to </a:t>
            </a:r>
            <a:r>
              <a:rPr lang="en-US" sz="2000" b="0" i="0" u="none" strike="noStrike" dirty="0" smtClean="0">
                <a:solidFill>
                  <a:schemeClr val="dk1"/>
                </a:solidFill>
                <a:effectLst/>
                <a:latin typeface="Calibri" panose="020F0502020204030204" pitchFamily="34" charset="0"/>
                <a:ea typeface="+mn-ea"/>
                <a:cs typeface="Calibri" panose="020F0502020204030204" pitchFamily="34" charset="0"/>
                <a:sym typeface="Arial"/>
              </a:rPr>
              <a:t>hackingenv.internshala.com/Cross-Site-Scripting/Temporary-XSS-Variant-1/</a:t>
            </a:r>
            <a:r>
              <a:rPr lang="en-US" sz="2000" b="0" i="0" u="none" strike="noStrike" dirty="0" err="1" smtClean="0">
                <a:solidFill>
                  <a:schemeClr val="dk1"/>
                </a:solidFill>
                <a:effectLst/>
                <a:latin typeface="Calibri" panose="020F0502020204030204" pitchFamily="34" charset="0"/>
                <a:ea typeface="+mn-ea"/>
                <a:cs typeface="Calibri" panose="020F0502020204030204" pitchFamily="34" charset="0"/>
                <a:sym typeface="Arial"/>
              </a:rPr>
              <a:t>hello.php</a:t>
            </a:r>
            <a:endParaRPr lang="en-US" sz="2000" dirty="0">
              <a:solidFill>
                <a:schemeClr val="dk1"/>
              </a:solidFill>
              <a:latin typeface="Calibri" panose="020F0502020204030204" pitchFamily="34" charset="0"/>
              <a:cs typeface="Calibri" panose="020F0502020204030204" pitchFamily="34" charset="0"/>
              <a:sym typeface="Arial"/>
            </a:endParaRPr>
          </a:p>
          <a:p>
            <a:pPr marL="0" indent="0">
              <a:buNone/>
            </a:pPr>
            <a:r>
              <a:rPr lang="en-US" sz="2000" dirty="0" smtClean="0">
                <a:solidFill>
                  <a:schemeClr val="dk1"/>
                </a:solidFill>
                <a:latin typeface="Calibri" panose="020F0502020204030204" pitchFamily="34" charset="0"/>
                <a:cs typeface="Calibri" panose="020F0502020204030204" pitchFamily="34" charset="0"/>
                <a:sym typeface="Arial"/>
              </a:rPr>
              <a:t>You will see a field to enter some text</a:t>
            </a:r>
            <a:r>
              <a:rPr lang="en-IN" sz="2000" dirty="0" smtClean="0"/>
              <a:t> </a:t>
            </a:r>
            <a:endParaRPr lang="en-US" sz="2000" b="0" i="0" u="none" strike="noStrike" dirty="0" smtClean="0">
              <a:solidFill>
                <a:schemeClr val="dk1"/>
              </a:solidFill>
              <a:effectLst/>
              <a:latin typeface="Calibri" panose="020F0502020204030204" pitchFamily="34" charset="0"/>
              <a:ea typeface="+mn-ea"/>
              <a:cs typeface="Calibri" panose="020F0502020204030204" pitchFamily="34" charset="0"/>
              <a:sym typeface="Arial"/>
            </a:endParaRPr>
          </a:p>
          <a:p>
            <a:endParaRPr lang="en-IN" sz="2000" dirty="0"/>
          </a:p>
        </p:txBody>
      </p:sp>
      <p:pic>
        <p:nvPicPr>
          <p:cNvPr id="5" name="Picture 4"/>
          <p:cNvPicPr>
            <a:picLocks noChangeAspect="1"/>
          </p:cNvPicPr>
          <p:nvPr/>
        </p:nvPicPr>
        <p:blipFill>
          <a:blip r:embed="rId2"/>
          <a:stretch>
            <a:fillRect/>
          </a:stretch>
        </p:blipFill>
        <p:spPr>
          <a:xfrm>
            <a:off x="1914525" y="1828800"/>
            <a:ext cx="6448425" cy="4818604"/>
          </a:xfrm>
          <a:prstGeom prst="rect">
            <a:avLst/>
          </a:prstGeom>
        </p:spPr>
      </p:pic>
    </p:spTree>
    <p:extLst>
      <p:ext uri="{BB962C8B-B14F-4D97-AF65-F5344CB8AC3E}">
        <p14:creationId xmlns:p14="http://schemas.microsoft.com/office/powerpoint/2010/main" val="1826116546"/>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17047" y="1903467"/>
            <a:ext cx="5993478" cy="4445399"/>
          </a:xfrm>
          <a:prstGeom prst="rect">
            <a:avLst/>
          </a:prstGeom>
        </p:spPr>
      </p:pic>
      <p:sp>
        <p:nvSpPr>
          <p:cNvPr id="3" name="Text Placeholder 2"/>
          <p:cNvSpPr>
            <a:spLocks noGrp="1"/>
          </p:cNvSpPr>
          <p:nvPr>
            <p:ph type="body" idx="1"/>
          </p:nvPr>
        </p:nvSpPr>
        <p:spPr>
          <a:xfrm>
            <a:off x="838200" y="1050870"/>
            <a:ext cx="10515600" cy="4351338"/>
          </a:xfrm>
        </p:spPr>
        <p:txBody>
          <a:bodyPr>
            <a:normAutofit/>
          </a:bodyPr>
          <a:lstStyle/>
          <a:p>
            <a:pPr marL="0" indent="0">
              <a:buNone/>
            </a:pPr>
            <a:r>
              <a:rPr lang="en-IN" sz="2000" dirty="0" smtClean="0"/>
              <a:t>Enter any text and click the button, you will see it reflected in the next page and value will be in GET parameter </a:t>
            </a:r>
            <a:r>
              <a:rPr lang="en-IN" sz="2000" b="1" dirty="0" err="1" smtClean="0"/>
              <a:t>user_name</a:t>
            </a:r>
            <a:endParaRPr lang="en-IN" sz="2000" b="1" dirty="0"/>
          </a:p>
        </p:txBody>
      </p:sp>
      <p:sp>
        <p:nvSpPr>
          <p:cNvPr id="2" name="Title 1"/>
          <p:cNvSpPr>
            <a:spLocks noGrp="1"/>
          </p:cNvSpPr>
          <p:nvPr>
            <p:ph type="title"/>
          </p:nvPr>
        </p:nvSpPr>
        <p:spPr>
          <a:xfrm>
            <a:off x="838200" y="0"/>
            <a:ext cx="10515600" cy="1325563"/>
          </a:xfrm>
        </p:spPr>
        <p:txBody>
          <a:bodyPr/>
          <a:lstStyle/>
          <a:p>
            <a:r>
              <a:rPr lang="en-IN" dirty="0" smtClean="0"/>
              <a:t>Observation</a:t>
            </a:r>
            <a:endParaRPr lang="en-IN" dirty="0"/>
          </a:p>
        </p:txBody>
      </p:sp>
      <p:sp>
        <p:nvSpPr>
          <p:cNvPr id="11" name="Rectangle 10"/>
          <p:cNvSpPr/>
          <p:nvPr/>
        </p:nvSpPr>
        <p:spPr>
          <a:xfrm>
            <a:off x="4632026" y="4874527"/>
            <a:ext cx="1086928" cy="41993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2117426" y="1956497"/>
            <a:ext cx="1086928" cy="41993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2032517"/>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062162" y="2105025"/>
            <a:ext cx="6110288" cy="4676313"/>
          </a:xfrm>
          <a:prstGeom prst="rect">
            <a:avLst/>
          </a:prstGeom>
        </p:spPr>
      </p:pic>
      <p:sp>
        <p:nvSpPr>
          <p:cNvPr id="3" name="Text Placeholder 2"/>
          <p:cNvSpPr>
            <a:spLocks noGrp="1"/>
          </p:cNvSpPr>
          <p:nvPr>
            <p:ph type="body" idx="1"/>
          </p:nvPr>
        </p:nvSpPr>
        <p:spPr>
          <a:xfrm>
            <a:off x="838200" y="1315695"/>
            <a:ext cx="10515600" cy="4351338"/>
          </a:xfrm>
        </p:spPr>
        <p:txBody>
          <a:bodyPr>
            <a:normAutofit/>
          </a:bodyPr>
          <a:lstStyle/>
          <a:p>
            <a:pPr marL="0" indent="0">
              <a:buNone/>
            </a:pPr>
            <a:r>
              <a:rPr lang="en-IN" sz="2000" dirty="0" smtClean="0"/>
              <a:t>Put the payload instead of </a:t>
            </a:r>
            <a:r>
              <a:rPr lang="en-IN" sz="2000" dirty="0" err="1" smtClean="0"/>
              <a:t>asd</a:t>
            </a:r>
            <a:r>
              <a:rPr lang="en-IN" sz="2000" dirty="0" smtClean="0"/>
              <a:t>: </a:t>
            </a:r>
            <a:r>
              <a:rPr lang="en-US" sz="2000" b="1" baseline="0" dirty="0" smtClean="0">
                <a:solidFill>
                  <a:schemeClr val="tx1"/>
                </a:solidFill>
                <a:latin typeface="Calibri" panose="020F0502020204030204" pitchFamily="34" charset="0"/>
              </a:rPr>
              <a:t>&lt;script&gt;alert(1)&lt;/script&gt; </a:t>
            </a:r>
            <a:endParaRPr lang="en-US" sz="2000" baseline="0" dirty="0" smtClean="0">
              <a:solidFill>
                <a:schemeClr val="tx1"/>
              </a:solidFill>
              <a:latin typeface="Calibri" panose="020F0502020204030204" pitchFamily="34" charset="0"/>
            </a:endParaRPr>
          </a:p>
          <a:p>
            <a:pPr marL="0" indent="0">
              <a:buNone/>
            </a:pPr>
            <a:r>
              <a:rPr lang="en-US" sz="2000" b="1" dirty="0" smtClean="0">
                <a:latin typeface="Calibri" panose="020F0502020204030204" pitchFamily="34" charset="0"/>
              </a:rPr>
              <a:t>As you can see we executed custom JS causing popup</a:t>
            </a:r>
            <a:endParaRPr lang="en-US" sz="2000" b="1" dirty="0" smtClean="0">
              <a:solidFill>
                <a:schemeClr val="tx1"/>
              </a:solidFill>
              <a:latin typeface="Calibri" panose="020F0502020204030204" pitchFamily="34" charset="0"/>
            </a:endParaRPr>
          </a:p>
          <a:p>
            <a:pPr marL="0" indent="0">
              <a:buNone/>
            </a:pPr>
            <a:endParaRPr lang="en-IN" sz="2000" b="1" dirty="0"/>
          </a:p>
        </p:txBody>
      </p:sp>
      <p:sp>
        <p:nvSpPr>
          <p:cNvPr id="2" name="Title 1"/>
          <p:cNvSpPr>
            <a:spLocks noGrp="1"/>
          </p:cNvSpPr>
          <p:nvPr>
            <p:ph type="title"/>
          </p:nvPr>
        </p:nvSpPr>
        <p:spPr>
          <a:xfrm>
            <a:off x="838200" y="0"/>
            <a:ext cx="10515600" cy="1325563"/>
          </a:xfrm>
        </p:spPr>
        <p:txBody>
          <a:bodyPr/>
          <a:lstStyle/>
          <a:p>
            <a:r>
              <a:rPr lang="en-IN" dirty="0" smtClean="0"/>
              <a:t>Observation</a:t>
            </a:r>
            <a:endParaRPr lang="en-IN" dirty="0"/>
          </a:p>
        </p:txBody>
      </p:sp>
      <p:sp>
        <p:nvSpPr>
          <p:cNvPr id="9" name="Rectangle 8"/>
          <p:cNvSpPr/>
          <p:nvPr/>
        </p:nvSpPr>
        <p:spPr>
          <a:xfrm>
            <a:off x="2062162" y="2174532"/>
            <a:ext cx="2290763" cy="3781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48939914"/>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PoC</a:t>
            </a:r>
            <a:endParaRPr lang="en-IN" dirty="0"/>
          </a:p>
        </p:txBody>
      </p:sp>
      <p:pic>
        <p:nvPicPr>
          <p:cNvPr id="3" name="Picture 2"/>
          <p:cNvPicPr>
            <a:picLocks noChangeAspect="1"/>
          </p:cNvPicPr>
          <p:nvPr/>
        </p:nvPicPr>
        <p:blipFill>
          <a:blip r:embed="rId2"/>
          <a:stretch>
            <a:fillRect/>
          </a:stretch>
        </p:blipFill>
        <p:spPr>
          <a:xfrm>
            <a:off x="1557337" y="1433514"/>
            <a:ext cx="6889513" cy="4767262"/>
          </a:xfrm>
          <a:prstGeom prst="rect">
            <a:avLst/>
          </a:prstGeom>
        </p:spPr>
      </p:pic>
    </p:spTree>
    <p:extLst>
      <p:ext uri="{BB962C8B-B14F-4D97-AF65-F5344CB8AC3E}">
        <p14:creationId xmlns:p14="http://schemas.microsoft.com/office/powerpoint/2010/main" val="2781586185"/>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PoC</a:t>
            </a:r>
            <a:endParaRPr lang="en-IN" dirty="0"/>
          </a:p>
        </p:txBody>
      </p:sp>
      <p:pic>
        <p:nvPicPr>
          <p:cNvPr id="4" name="Picture 3"/>
          <p:cNvPicPr>
            <a:picLocks noChangeAspect="1"/>
          </p:cNvPicPr>
          <p:nvPr/>
        </p:nvPicPr>
        <p:blipFill>
          <a:blip r:embed="rId2"/>
          <a:stretch>
            <a:fillRect/>
          </a:stretch>
        </p:blipFill>
        <p:spPr>
          <a:xfrm>
            <a:off x="1862137" y="1343480"/>
            <a:ext cx="7005638" cy="5312286"/>
          </a:xfrm>
          <a:prstGeom prst="rect">
            <a:avLst/>
          </a:prstGeom>
        </p:spPr>
      </p:pic>
    </p:spTree>
    <p:extLst>
      <p:ext uri="{BB962C8B-B14F-4D97-AF65-F5344CB8AC3E}">
        <p14:creationId xmlns:p14="http://schemas.microsoft.com/office/powerpoint/2010/main" val="4285989653"/>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36273" y="552091"/>
            <a:ext cx="7974481" cy="948905"/>
          </a:xfrm>
        </p:spPr>
        <p:txBody>
          <a:bodyPr>
            <a:normAutofit/>
          </a:bodyPr>
          <a:lstStyle/>
          <a:p>
            <a:r>
              <a:rPr lang="en-IN" dirty="0" smtClean="0"/>
              <a:t>Business Impact – High</a:t>
            </a:r>
            <a:endParaRPr lang="en-IN" dirty="0"/>
          </a:p>
        </p:txBody>
      </p:sp>
      <p:sp>
        <p:nvSpPr>
          <p:cNvPr id="2" name="Slide Number Placeholder 1"/>
          <p:cNvSpPr>
            <a:spLocks noGrp="1"/>
          </p:cNvSpPr>
          <p:nvPr>
            <p:ph type="sldNum" sz="quarter" idx="2"/>
          </p:nvPr>
        </p:nvSpPr>
        <p:spPr/>
        <p:txBody>
          <a:bodyPr/>
          <a:lstStyle/>
          <a:p>
            <a:pPr lvl="0"/>
            <a:fld id="{86CB4B4D-7CA3-9044-876B-883B54F8677D}" type="slidenum">
              <a:rPr lang="en-US" smtClean="0"/>
              <a:t>47</a:t>
            </a:fld>
            <a:endParaRPr lang="en-US"/>
          </a:p>
        </p:txBody>
      </p:sp>
      <p:sp>
        <p:nvSpPr>
          <p:cNvPr id="5" name="TextBox 4"/>
          <p:cNvSpPr txBox="1"/>
          <p:nvPr/>
        </p:nvSpPr>
        <p:spPr>
          <a:xfrm>
            <a:off x="548416" y="1518249"/>
            <a:ext cx="10081483" cy="174579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latinLnBrk="1" hangingPunct="0"/>
            <a:r>
              <a:rPr lang="en-US" dirty="0" smtClean="0">
                <a:latin typeface="Calibri" panose="020F0502020204030204" pitchFamily="34" charset="0"/>
                <a:cs typeface="Calibri" panose="020F0502020204030204" pitchFamily="34" charset="0"/>
              </a:rPr>
              <a:t>As attacker can inject arbitrary HTML CSS and JS via the URL, attacker can put any content on the page like phishing pages, install malware on victim’s device and even host explicit content that could compromise the reputation of the organization</a:t>
            </a:r>
          </a:p>
          <a:p>
            <a:pPr latinLnBrk="1" hangingPunct="0"/>
            <a:endParaRPr lang="en-US" dirty="0">
              <a:latin typeface="Calibri" panose="020F0502020204030204" pitchFamily="34" charset="0"/>
              <a:cs typeface="Calibri" panose="020F0502020204030204" pitchFamily="34" charset="0"/>
            </a:endParaRPr>
          </a:p>
          <a:p>
            <a:pPr latinLnBrk="1" hangingPunct="0"/>
            <a:r>
              <a:rPr lang="en-US" dirty="0" smtClean="0">
                <a:latin typeface="Calibri" panose="020F0502020204030204" pitchFamily="34" charset="0"/>
                <a:cs typeface="Calibri" panose="020F0502020204030204" pitchFamily="34" charset="0"/>
              </a:rPr>
              <a:t>All attacker needs to do is send the link with the payload to the victim and victim would see hacker controlled content on the website. As the user trusts the website, he/she will trust the content.</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5198195"/>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Recommendation</a:t>
            </a:r>
            <a:endParaRPr lang="en-IN" dirty="0"/>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a:t>
            </a:r>
          </a:p>
          <a:p>
            <a:pPr lvl="1"/>
            <a:r>
              <a:rPr lang="en-IN" sz="2000" dirty="0" smtClean="0"/>
              <a:t>Sanitise all user input and block characters you do not want</a:t>
            </a:r>
          </a:p>
          <a:p>
            <a:pPr lvl="1"/>
            <a:r>
              <a:rPr lang="en-IN" sz="2000" dirty="0" smtClean="0"/>
              <a:t>Convert special HTML characters like ‘ “ &lt; &gt; into HTML entities &amp;</a:t>
            </a:r>
            <a:r>
              <a:rPr lang="en-IN" sz="2000" dirty="0" err="1" smtClean="0"/>
              <a:t>quot</a:t>
            </a:r>
            <a:r>
              <a:rPr lang="en-IN" sz="2000" dirty="0" smtClean="0"/>
              <a:t>; %22 &amp;</a:t>
            </a:r>
            <a:r>
              <a:rPr lang="en-IN" sz="2000" dirty="0" err="1" smtClean="0"/>
              <a:t>lt</a:t>
            </a:r>
            <a:r>
              <a:rPr lang="en-IN" sz="2000" dirty="0" smtClean="0"/>
              <a:t>; &amp;</a:t>
            </a:r>
            <a:r>
              <a:rPr lang="en-IN" sz="2000" dirty="0" err="1" smtClean="0"/>
              <a:t>gt</a:t>
            </a:r>
            <a:r>
              <a:rPr lang="en-IN" sz="2000" dirty="0" smtClean="0"/>
              <a:t>; before printing them on the website</a:t>
            </a:r>
          </a:p>
          <a:p>
            <a:pPr marL="457200" lvl="1" indent="0">
              <a:buNone/>
            </a:pPr>
            <a:endParaRPr lang="en-IN" sz="2000" dirty="0" smtClean="0"/>
          </a:p>
          <a:p>
            <a:pPr lvl="1"/>
            <a:endParaRPr lang="en-IN" sz="2000" dirty="0" smtClean="0"/>
          </a:p>
          <a:p>
            <a:pPr lvl="1"/>
            <a:endParaRPr lang="en-IN" sz="2000" dirty="0" smtClean="0"/>
          </a:p>
          <a:p>
            <a:pPr lvl="1"/>
            <a:endParaRPr lang="en-IN" sz="2000" dirty="0" smtClean="0"/>
          </a:p>
          <a:p>
            <a:pPr lvl="1"/>
            <a:endParaRPr lang="en-IN" sz="2000" dirty="0"/>
          </a:p>
        </p:txBody>
      </p:sp>
      <p:sp>
        <p:nvSpPr>
          <p:cNvPr id="4" name="Rectangle 3"/>
          <p:cNvSpPr/>
          <p:nvPr/>
        </p:nvSpPr>
        <p:spPr>
          <a:xfrm>
            <a:off x="838200" y="4960513"/>
            <a:ext cx="11353800" cy="1200329"/>
          </a:xfrm>
          <a:prstGeom prst="rect">
            <a:avLst/>
          </a:prstGeom>
        </p:spPr>
        <p:txBody>
          <a:bodyPr wrap="square">
            <a:spAutoFit/>
          </a:bodyPr>
          <a:lstStyle/>
          <a:p>
            <a:r>
              <a:rPr lang="en-US" i="1" dirty="0" smtClean="0">
                <a:latin typeface="Calibri" panose="020F0502020204030204" pitchFamily="34" charset="0"/>
              </a:rPr>
              <a:t>https://www.owasp.org/index.php/Cross-site_Scripting_(XSS)</a:t>
            </a:r>
          </a:p>
          <a:p>
            <a:r>
              <a:rPr lang="en-IN" u="sng" dirty="0"/>
              <a:t>https://en.wikipedia.org/wiki/Cross-site_scripting</a:t>
            </a:r>
          </a:p>
          <a:p>
            <a:r>
              <a:rPr lang="en-IN" dirty="0"/>
              <a:t>https://www.w3schools.com/html/html_entities.asp</a:t>
            </a:r>
          </a:p>
          <a:p>
            <a:endParaRPr lang="en-IN" i="1" dirty="0"/>
          </a:p>
        </p:txBody>
      </p:sp>
      <p:sp>
        <p:nvSpPr>
          <p:cNvPr id="5" name="Title 1"/>
          <p:cNvSpPr txBox="1">
            <a:spLocks/>
          </p:cNvSpPr>
          <p:nvPr/>
        </p:nvSpPr>
        <p:spPr>
          <a:xfrm>
            <a:off x="838200" y="35367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smtClean="0"/>
              <a:t>References:</a:t>
            </a:r>
            <a:endParaRPr lang="en-IN" dirty="0"/>
          </a:p>
        </p:txBody>
      </p:sp>
    </p:spTree>
    <p:extLst>
      <p:ext uri="{BB962C8B-B14F-4D97-AF65-F5344CB8AC3E}">
        <p14:creationId xmlns:p14="http://schemas.microsoft.com/office/powerpoint/2010/main" val="160526268"/>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t>49</a:t>
            </a:fld>
            <a:endParaRPr lang="uk-UA"/>
          </a:p>
        </p:txBody>
      </p:sp>
      <p:sp>
        <p:nvSpPr>
          <p:cNvPr id="3" name="Title 2"/>
          <p:cNvSpPr>
            <a:spLocks noGrp="1"/>
          </p:cNvSpPr>
          <p:nvPr>
            <p:ph type="title"/>
          </p:nvPr>
        </p:nvSpPr>
        <p:spPr/>
        <p:txBody>
          <a:bodyPr/>
          <a:lstStyle/>
          <a:p>
            <a:r>
              <a:rPr lang="en-IN" dirty="0" smtClean="0"/>
              <a:t>6. Directory Listing</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146131460"/>
              </p:ext>
            </p:extLst>
          </p:nvPr>
        </p:nvGraphicFramePr>
        <p:xfrm>
          <a:off x="1732123" y="1283865"/>
          <a:ext cx="8109380" cy="2821776"/>
        </p:xfrm>
        <a:graphic>
          <a:graphicData uri="http://schemas.openxmlformats.org/drawingml/2006/table">
            <a:tbl>
              <a:tblPr firstRow="1" bandRow="1">
                <a:tableStyleId>{5C22544A-7EE6-4342-B048-85BDC9FD1C3A}</a:tableStyleId>
              </a:tblPr>
              <a:tblGrid>
                <a:gridCol w="1413562">
                  <a:extLst>
                    <a:ext uri="{9D8B030D-6E8A-4147-A177-3AD203B41FA5}">
                      <a16:colId xmlns="" xmlns:a16="http://schemas.microsoft.com/office/drawing/2014/main" val="20000"/>
                    </a:ext>
                  </a:extLst>
                </a:gridCol>
                <a:gridCol w="6695818">
                  <a:extLst>
                    <a:ext uri="{9D8B030D-6E8A-4147-A177-3AD203B41FA5}">
                      <a16:colId xmlns="" xmlns:a16="http://schemas.microsoft.com/office/drawing/2014/main" val="20001"/>
                    </a:ext>
                  </a:extLst>
                </a:gridCol>
              </a:tblGrid>
              <a:tr h="415137">
                <a:tc>
                  <a:txBody>
                    <a:bodyPr/>
                    <a:lstStyle/>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406639">
                <a:tc>
                  <a:txBody>
                    <a:bodyPr/>
                    <a:lstStyle/>
                    <a:p>
                      <a:pPr algn="ctr"/>
                      <a:r>
                        <a:rPr lang="en-IN" sz="1600" dirty="0" smtClean="0">
                          <a:solidFill>
                            <a:schemeClr val="tx1"/>
                          </a:solidFill>
                          <a:latin typeface="Calibri" panose="020F0502020204030204" pitchFamily="34" charset="0"/>
                        </a:rPr>
                        <a:t>Directory Listing </a:t>
                      </a:r>
                      <a:r>
                        <a:rPr lang="en-US" sz="1300" dirty="0" smtClean="0">
                          <a:solidFill>
                            <a:schemeClr val="tx1"/>
                          </a:solidFill>
                          <a:latin typeface="Calibri" panose="020F0502020204030204" pitchFamily="34" charset="0"/>
                        </a:rPr>
                        <a:t>(Moderate)</a:t>
                      </a:r>
                      <a:endParaRPr lang="en-US" sz="1300" dirty="0">
                        <a:solidFill>
                          <a:schemeClr val="tx1"/>
                        </a:solidFill>
                        <a:latin typeface="Calibri" panose="020F0502020204030204" pitchFamily="3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300" dirty="0" smtClean="0">
                          <a:solidFill>
                            <a:schemeClr val="tx1"/>
                          </a:solidFill>
                          <a:latin typeface="Calibri" panose="020F0502020204030204" pitchFamily="34" charset="0"/>
                        </a:rPr>
                        <a:t> </a:t>
                      </a:r>
                      <a:endParaRPr lang="en-US" sz="1300" dirty="0">
                        <a:solidFill>
                          <a:schemeClr val="tx1"/>
                        </a:solidFill>
                        <a:latin typeface="Calibri" panose="020F0502020204030204" pitchFamily="34" charset="0"/>
                      </a:endParaRPr>
                    </a:p>
                    <a:p>
                      <a:r>
                        <a:rPr lang="en-US" sz="1300" baseline="0" dirty="0" smtClean="0">
                          <a:solidFill>
                            <a:schemeClr val="tx1"/>
                          </a:solidFill>
                          <a:latin typeface="Calibri" panose="020F0502020204030204" pitchFamily="34" charset="0"/>
                        </a:rPr>
                        <a:t>Below mentioned parameters are vulnerable to reflected XSS</a:t>
                      </a:r>
                      <a:endParaRPr lang="en-US" sz="1300" dirty="0" smtClean="0">
                        <a:solidFill>
                          <a:schemeClr val="tx1"/>
                        </a:solidFill>
                        <a:latin typeface="Calibri" panose="020F0502020204030204" pitchFamily="34" charset="0"/>
                        <a:cs typeface="Calibri" panose="020F0502020204030204" pitchFamily="34" charset="0"/>
                      </a:endParaRPr>
                    </a:p>
                    <a:p>
                      <a:endParaRPr lang="en-US" sz="1300" dirty="0" smtClean="0">
                        <a:solidFill>
                          <a:schemeClr val="tx1"/>
                        </a:solidFill>
                        <a:latin typeface="Calibri" panose="020F0502020204030204" pitchFamily="34" charset="0"/>
                      </a:endParaRPr>
                    </a:p>
                    <a:p>
                      <a:r>
                        <a:rPr lang="en-US" sz="1300" b="1" dirty="0" smtClean="0">
                          <a:solidFill>
                            <a:schemeClr val="tx1"/>
                          </a:solidFill>
                          <a:latin typeface="Calibri" panose="020F0502020204030204" pitchFamily="34" charset="0"/>
                        </a:rPr>
                        <a:t>Affected URL :</a:t>
                      </a:r>
                      <a:endParaRPr lang="en-US" sz="1300" b="0" i="0" u="none" strike="noStrike" dirty="0" smtClean="0">
                        <a:solidFill>
                          <a:schemeClr val="tx1"/>
                        </a:solidFill>
                        <a:effectLst/>
                        <a:latin typeface="Calibri" panose="020F0502020204030204" pitchFamily="34" charset="0"/>
                        <a:ea typeface="+mn-ea"/>
                        <a:cs typeface="+mn-cs"/>
                        <a:sym typeface="Arial"/>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pitchFamily="34" charset="0"/>
                          <a:ea typeface="+mn-ea"/>
                          <a:cs typeface="Calibri" panose="020F0502020204030204" pitchFamily="34" charset="0"/>
                          <a:sym typeface="Arial"/>
                        </a:rPr>
                        <a:t>http://URL1/backup/</a:t>
                      </a: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pitchFamily="34" charset="0"/>
                          <a:ea typeface="+mn-ea"/>
                          <a:cs typeface="Calibri" panose="020F0502020204030204" pitchFamily="34" charset="0"/>
                          <a:sym typeface="Arial"/>
                        </a:rPr>
                        <a:t>http://url2/profile_pictures/</a:t>
                      </a:r>
                    </a:p>
                    <a:p>
                      <a:pPr marL="285750" indent="-285750">
                        <a:buFont typeface="Arial" panose="020B0604020202020204" pitchFamily="34" charset="0"/>
                        <a:buChar char="•"/>
                      </a:pPr>
                      <a:endParaRPr lang="en-US" sz="1300" b="0" dirty="0" smtClean="0">
                        <a:solidFill>
                          <a:schemeClr val="tx1"/>
                        </a:solidFill>
                        <a:latin typeface="Calibri" panose="020F0502020204030204" pitchFamily="3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pitchFamily="34" charset="0"/>
                      </a:endParaRPr>
                    </a:p>
                    <a:p>
                      <a:pPr marL="285750" indent="-285750">
                        <a:buFont typeface="Arial" panose="020B0604020202020204" pitchFamily="34" charset="0"/>
                        <a:buChar char="•"/>
                      </a:pPr>
                      <a:endParaRPr lang="en-US" sz="1300" b="0" dirty="0">
                        <a:solidFill>
                          <a:schemeClr val="tx1"/>
                        </a:solidFill>
                        <a:latin typeface="Calibri" panose="020F0502020204030204" pitchFamily="3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685883420"/>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t>5</a:t>
            </a:fld>
            <a:endParaRPr lang="uk-UA"/>
          </a:p>
        </p:txBody>
      </p:sp>
      <p:sp>
        <p:nvSpPr>
          <p:cNvPr id="3" name="Title 2"/>
          <p:cNvSpPr>
            <a:spLocks noGrp="1"/>
          </p:cNvSpPr>
          <p:nvPr>
            <p:ph type="title"/>
          </p:nvPr>
        </p:nvSpPr>
        <p:spPr/>
        <p:txBody>
          <a:bodyPr/>
          <a:lstStyle/>
          <a:p>
            <a:r>
              <a:rPr lang="en-IN" dirty="0" smtClean="0"/>
              <a:t>1. SQL Injection</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762827087"/>
              </p:ext>
            </p:extLst>
          </p:nvPr>
        </p:nvGraphicFramePr>
        <p:xfrm>
          <a:off x="1732123" y="1283865"/>
          <a:ext cx="8109380" cy="3073685"/>
        </p:xfrm>
        <a:graphic>
          <a:graphicData uri="http://schemas.openxmlformats.org/drawingml/2006/table">
            <a:tbl>
              <a:tblPr firstRow="1" bandRow="1">
                <a:tableStyleId>{5C22544A-7EE6-4342-B048-85BDC9FD1C3A}</a:tableStyleId>
              </a:tblPr>
              <a:tblGrid>
                <a:gridCol w="1413562">
                  <a:extLst>
                    <a:ext uri="{9D8B030D-6E8A-4147-A177-3AD203B41FA5}">
                      <a16:colId xmlns="" xmlns:a16="http://schemas.microsoft.com/office/drawing/2014/main" val="20000"/>
                    </a:ext>
                  </a:extLst>
                </a:gridCol>
                <a:gridCol w="6695818">
                  <a:extLst>
                    <a:ext uri="{9D8B030D-6E8A-4147-A177-3AD203B41FA5}">
                      <a16:colId xmlns="" xmlns:a16="http://schemas.microsoft.com/office/drawing/2014/main" val="20001"/>
                    </a:ext>
                  </a:extLst>
                </a:gridCol>
              </a:tblGrid>
              <a:tr h="415137">
                <a:tc>
                  <a:txBody>
                    <a:bodyPr/>
                    <a:lstStyle/>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406639">
                <a:tc>
                  <a:txBody>
                    <a:bodyPr/>
                    <a:lstStyle/>
                    <a:p>
                      <a:pPr algn="ctr"/>
                      <a:r>
                        <a:rPr lang="en-US" sz="1600" dirty="0" smtClean="0">
                          <a:solidFill>
                            <a:srgbClr val="FFFFFF"/>
                          </a:solidFill>
                          <a:latin typeface="Calibri" panose="020F0502020204030204" pitchFamily="34" charset="0"/>
                        </a:rPr>
                        <a:t>SQL</a:t>
                      </a:r>
                      <a:r>
                        <a:rPr lang="en-US" sz="1600" baseline="0" dirty="0" smtClean="0">
                          <a:solidFill>
                            <a:srgbClr val="FFFFFF"/>
                          </a:solidFill>
                          <a:latin typeface="Calibri" panose="020F0502020204030204" pitchFamily="34" charset="0"/>
                        </a:rPr>
                        <a:t> Injection</a:t>
                      </a:r>
                      <a:endParaRPr lang="en-US" sz="1600" dirty="0">
                        <a:solidFill>
                          <a:srgbClr val="FFFFFF"/>
                        </a:solidFill>
                        <a:latin typeface="Calibri" panose="020F0502020204030204" pitchFamily="34" charset="0"/>
                      </a:endParaRPr>
                    </a:p>
                    <a:p>
                      <a:pPr algn="ctr"/>
                      <a:r>
                        <a:rPr lang="en-US" sz="1300" dirty="0">
                          <a:solidFill>
                            <a:srgbClr val="FFFFFF"/>
                          </a:solidFill>
                          <a:latin typeface="Calibri" panose="020F0502020204030204" pitchFamily="34" charset="0"/>
                        </a:rPr>
                        <a:t>(Critical)</a:t>
                      </a: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sz="1300" dirty="0" smtClean="0">
                          <a:solidFill>
                            <a:schemeClr val="tx1"/>
                          </a:solidFill>
                          <a:latin typeface="Calibri" panose="020F0502020204030204" pitchFamily="34" charset="0"/>
                        </a:rPr>
                        <a:t> </a:t>
                      </a:r>
                      <a:endParaRPr lang="en-US" sz="1300" dirty="0">
                        <a:solidFill>
                          <a:schemeClr val="tx1"/>
                        </a:solidFill>
                        <a:latin typeface="Calibri" panose="020F0502020204030204" pitchFamily="34" charset="0"/>
                      </a:endParaRPr>
                    </a:p>
                    <a:p>
                      <a:r>
                        <a:rPr lang="en-US" sz="1300" baseline="0" dirty="0" smtClean="0">
                          <a:solidFill>
                            <a:schemeClr val="tx1"/>
                          </a:solidFill>
                          <a:latin typeface="Calibri" panose="020F0502020204030204" pitchFamily="34" charset="0"/>
                        </a:rPr>
                        <a:t>Below mentioned URL in the </a:t>
                      </a:r>
                      <a:r>
                        <a:rPr lang="en-US" sz="1300" b="1" baseline="0" dirty="0" smtClean="0">
                          <a:solidFill>
                            <a:schemeClr val="tx1"/>
                          </a:solidFill>
                          <a:latin typeface="Calibri" panose="020F0502020204030204" pitchFamily="34" charset="0"/>
                        </a:rPr>
                        <a:t>Hogwarts House Details module </a:t>
                      </a:r>
                      <a:r>
                        <a:rPr lang="en-US" sz="1300" baseline="0" dirty="0" smtClean="0">
                          <a:solidFill>
                            <a:schemeClr val="tx1"/>
                          </a:solidFill>
                          <a:latin typeface="Calibri" panose="020F0502020204030204" pitchFamily="34" charset="0"/>
                        </a:rPr>
                        <a:t>is vulnerable to SQL injection attack</a:t>
                      </a:r>
                      <a:endParaRPr lang="en-US" sz="1300" dirty="0" smtClean="0">
                        <a:solidFill>
                          <a:schemeClr val="tx1"/>
                        </a:solidFill>
                        <a:latin typeface="Calibri" panose="020F0502020204030204" pitchFamily="34" charset="0"/>
                        <a:cs typeface="Calibri" panose="020F0502020204030204" pitchFamily="34" charset="0"/>
                      </a:endParaRPr>
                    </a:p>
                    <a:p>
                      <a:endParaRPr lang="en-US" sz="1300" dirty="0" smtClean="0">
                        <a:solidFill>
                          <a:schemeClr val="tx1"/>
                        </a:solidFill>
                        <a:latin typeface="Calibri" panose="020F0502020204030204" pitchFamily="34" charset="0"/>
                      </a:endParaRPr>
                    </a:p>
                    <a:p>
                      <a:r>
                        <a:rPr lang="en-US" sz="1300" b="1" dirty="0" smtClean="0">
                          <a:solidFill>
                            <a:schemeClr val="tx1"/>
                          </a:solidFill>
                          <a:latin typeface="Calibri" panose="020F0502020204030204" pitchFamily="34" charset="0"/>
                        </a:rPr>
                        <a:t>Affected URL :</a:t>
                      </a:r>
                      <a:endParaRPr lang="en-US" sz="1300" b="0" i="0" u="none" strike="noStrike" dirty="0" smtClean="0">
                        <a:solidFill>
                          <a:schemeClr val="tx1"/>
                        </a:solidFill>
                        <a:effectLst/>
                        <a:latin typeface="Calibri" panose="020F0502020204030204" pitchFamily="34" charset="0"/>
                        <a:ea typeface="+mn-ea"/>
                        <a:cs typeface="+mn-cs"/>
                        <a:sym typeface="Arial"/>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pitchFamily="34" charset="0"/>
                          <a:ea typeface="+mn-ea"/>
                          <a:cs typeface="Calibri" panose="020F0502020204030204" pitchFamily="34" charset="0"/>
                          <a:sym typeface="Arial"/>
                        </a:rPr>
                        <a:t>http://url.com/hogwarts/house_details.php?house=HERE</a:t>
                      </a:r>
                    </a:p>
                    <a:p>
                      <a:pPr marL="285750" indent="-285750">
                        <a:buFont typeface="Arial" panose="020B0604020202020204" pitchFamily="34" charset="0"/>
                        <a:buChar char="•"/>
                      </a:pPr>
                      <a:endParaRPr lang="en-US" sz="1300" b="0" dirty="0" smtClean="0">
                        <a:solidFill>
                          <a:schemeClr val="tx1"/>
                        </a:solidFill>
                        <a:latin typeface="Calibri" panose="020F0502020204030204" pitchFamily="3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b="1" dirty="0" smtClean="0">
                          <a:solidFill>
                            <a:schemeClr val="tx1"/>
                          </a:solidFill>
                          <a:latin typeface="Calibri" panose="020F0502020204030204" pitchFamily="34" charset="0"/>
                        </a:rPr>
                        <a:t>Affected</a:t>
                      </a:r>
                      <a:r>
                        <a:rPr lang="en-US" sz="1300" b="1" baseline="0" dirty="0" smtClean="0">
                          <a:solidFill>
                            <a:schemeClr val="tx1"/>
                          </a:solidFill>
                          <a:latin typeface="Calibri" panose="020F0502020204030204" pitchFamily="34" charset="0"/>
                        </a:rPr>
                        <a:t> Parameters</a:t>
                      </a:r>
                      <a:r>
                        <a:rPr lang="en-US" sz="1300" b="1" dirty="0" smtClean="0">
                          <a:solidFill>
                            <a:schemeClr val="tx1"/>
                          </a:solidFill>
                          <a:latin typeface="Calibri" panose="020F0502020204030204" pitchFamily="34" charset="0"/>
                        </a:rPr>
                        <a:t> :</a:t>
                      </a:r>
                      <a:endParaRPr lang="en-US" sz="1300" b="0" dirty="0" smtClean="0">
                        <a:solidFill>
                          <a:schemeClr val="tx1"/>
                        </a:solidFill>
                        <a:latin typeface="Calibri" panose="020F0502020204030204" pitchFamily="3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pitchFamily="34" charset="0"/>
                        </a:rPr>
                        <a:t>house (GET parameter)</a:t>
                      </a:r>
                    </a:p>
                    <a:p>
                      <a:pPr marL="285750" indent="-285750">
                        <a:buFont typeface="Arial" panose="020B0604020202020204" pitchFamily="34" charset="0"/>
                        <a:buChar char="•"/>
                      </a:pPr>
                      <a:endParaRPr lang="en-US" sz="1300" b="0" dirty="0" smtClean="0">
                        <a:solidFill>
                          <a:schemeClr val="tx1"/>
                        </a:solidFill>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b="1" dirty="0" smtClean="0">
                          <a:solidFill>
                            <a:schemeClr val="tx1"/>
                          </a:solidFill>
                          <a:latin typeface="Calibri" panose="020F0502020204030204" pitchFamily="34" charset="0"/>
                        </a:rPr>
                        <a:t>Payload:</a:t>
                      </a:r>
                    </a:p>
                    <a:p>
                      <a:pPr marL="285750" indent="-285750">
                        <a:buFont typeface="Arial" panose="020B0604020202020204" pitchFamily="34" charset="0"/>
                        <a:buChar char="•"/>
                      </a:pPr>
                      <a:r>
                        <a:rPr lang="en-US" sz="1300" b="0" dirty="0" smtClean="0">
                          <a:solidFill>
                            <a:schemeClr val="tx1"/>
                          </a:solidFill>
                          <a:latin typeface="Calibri" panose="020F0502020204030204" pitchFamily="34" charset="0"/>
                        </a:rPr>
                        <a:t>house=</a:t>
                      </a:r>
                      <a:r>
                        <a:rPr lang="en-US" sz="1300" b="0" dirty="0" err="1" smtClean="0">
                          <a:solidFill>
                            <a:schemeClr val="tx1"/>
                          </a:solidFill>
                          <a:latin typeface="Calibri" panose="020F0502020204030204" pitchFamily="34" charset="0"/>
                        </a:rPr>
                        <a:t>gryffindor</a:t>
                      </a:r>
                      <a:r>
                        <a:rPr lang="en-US" sz="1300" b="0" dirty="0" smtClean="0">
                          <a:solidFill>
                            <a:schemeClr val="tx1"/>
                          </a:solidFill>
                          <a:latin typeface="Calibri" panose="020F0502020204030204" pitchFamily="34" charset="0"/>
                        </a:rPr>
                        <a:t>’</a:t>
                      </a:r>
                    </a:p>
                    <a:p>
                      <a:pPr marL="285750" indent="-285750">
                        <a:buFont typeface="Arial" panose="020B0604020202020204" pitchFamily="34" charset="0"/>
                        <a:buChar char="•"/>
                      </a:pPr>
                      <a:endParaRPr lang="en-US" sz="1300" b="0" dirty="0">
                        <a:solidFill>
                          <a:schemeClr val="tx1"/>
                        </a:solidFill>
                        <a:latin typeface="Calibri" panose="020F0502020204030204" pitchFamily="3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4068858315"/>
      </p:ext>
    </p:extLst>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smtClean="0"/>
              <a:t>Observation</a:t>
            </a:r>
            <a:endParaRPr lang="en-IN" dirty="0"/>
          </a:p>
        </p:txBody>
      </p:sp>
      <p:sp>
        <p:nvSpPr>
          <p:cNvPr id="3" name="Text Placeholder 2"/>
          <p:cNvSpPr>
            <a:spLocks noGrp="1"/>
          </p:cNvSpPr>
          <p:nvPr>
            <p:ph type="body" idx="1"/>
          </p:nvPr>
        </p:nvSpPr>
        <p:spPr>
          <a:xfrm>
            <a:off x="838200" y="1050870"/>
            <a:ext cx="10515600" cy="4351338"/>
          </a:xfrm>
        </p:spPr>
        <p:txBody>
          <a:bodyPr>
            <a:normAutofit/>
          </a:bodyPr>
          <a:lstStyle/>
          <a:p>
            <a:pPr marL="285750" indent="-285750"/>
            <a:r>
              <a:rPr lang="en-IN" sz="2000" dirty="0" smtClean="0"/>
              <a:t>Navigate to </a:t>
            </a:r>
            <a:r>
              <a:rPr lang="en-US" sz="2000" b="0" i="0" u="none" strike="noStrike" dirty="0" smtClean="0">
                <a:solidFill>
                  <a:schemeClr val="dk1"/>
                </a:solidFill>
                <a:effectLst/>
                <a:latin typeface="Calibri" panose="020F0502020204030204" pitchFamily="34" charset="0"/>
                <a:ea typeface="+mn-ea"/>
                <a:cs typeface="Calibri" panose="020F0502020204030204" pitchFamily="34" charset="0"/>
                <a:sym typeface="Arial"/>
              </a:rPr>
              <a:t>http</a:t>
            </a:r>
            <a:r>
              <a:rPr lang="en-US" sz="2000" b="0" i="0" u="none" strike="noStrike" dirty="0" smtClean="0">
                <a:solidFill>
                  <a:schemeClr val="dk1"/>
                </a:solidFill>
                <a:effectLst/>
                <a:latin typeface="Calibri" panose="020F0502020204030204" pitchFamily="34" charset="0"/>
                <a:ea typeface="+mn-ea"/>
                <a:cs typeface="Calibri" panose="020F0502020204030204" pitchFamily="34" charset="0"/>
                <a:sym typeface="Arial"/>
              </a:rPr>
              <a:t>://</a:t>
            </a:r>
            <a:r>
              <a:rPr lang="en-US" sz="2000" dirty="0">
                <a:solidFill>
                  <a:schemeClr val="dk1"/>
                </a:solidFill>
                <a:latin typeface="Calibri" panose="020F0502020204030204" pitchFamily="34" charset="0"/>
                <a:cs typeface="Calibri" panose="020F0502020204030204" pitchFamily="34" charset="0"/>
                <a:sym typeface="Arial"/>
              </a:rPr>
              <a:t>hackinglab.internshala.com/backup-files/sites/default/</a:t>
            </a:r>
            <a:endParaRPr lang="en-US" sz="2000" b="0" i="0" u="none" strike="noStrike" dirty="0" smtClean="0">
              <a:solidFill>
                <a:schemeClr val="dk1"/>
              </a:solidFill>
              <a:effectLst/>
              <a:latin typeface="Calibri" panose="020F0502020204030204" pitchFamily="34" charset="0"/>
              <a:ea typeface="+mn-ea"/>
              <a:cs typeface="Calibri" panose="020F0502020204030204" pitchFamily="34" charset="0"/>
              <a:sym typeface="Arial"/>
            </a:endParaRPr>
          </a:p>
          <a:p>
            <a:pPr marL="285750" indent="-285750"/>
            <a:r>
              <a:rPr lang="en-US" sz="2000" dirty="0" smtClean="0">
                <a:solidFill>
                  <a:schemeClr val="dk1"/>
                </a:solidFill>
                <a:latin typeface="Calibri" panose="020F0502020204030204" pitchFamily="34" charset="0"/>
                <a:cs typeface="Calibri" panose="020F0502020204030204" pitchFamily="34" charset="0"/>
                <a:sym typeface="Arial"/>
              </a:rPr>
              <a:t>Complete listing of directory is shown containing </a:t>
            </a:r>
            <a:r>
              <a:rPr lang="en-US" sz="2000" dirty="0" smtClean="0">
                <a:solidFill>
                  <a:schemeClr val="dk1"/>
                </a:solidFill>
                <a:latin typeface="Calibri" panose="020F0502020204030204" pitchFamily="34" charset="0"/>
                <a:cs typeface="Calibri" panose="020F0502020204030204" pitchFamily="34" charset="0"/>
                <a:sym typeface="Arial"/>
              </a:rPr>
              <a:t>names of files and folders of the website </a:t>
            </a:r>
            <a:endParaRPr lang="en-US" sz="2000" b="0" i="0" u="none" strike="noStrike" dirty="0" smtClean="0">
              <a:solidFill>
                <a:schemeClr val="dk1"/>
              </a:solidFill>
              <a:effectLst/>
              <a:latin typeface="Calibri" panose="020F0502020204030204" pitchFamily="34" charset="0"/>
              <a:ea typeface="+mn-ea"/>
              <a:cs typeface="Calibri" panose="020F0502020204030204" pitchFamily="34" charset="0"/>
              <a:sym typeface="Arial"/>
            </a:endParaRPr>
          </a:p>
          <a:p>
            <a:endParaRPr lang="en-IN" sz="2000" dirty="0"/>
          </a:p>
        </p:txBody>
      </p:sp>
      <p:pic>
        <p:nvPicPr>
          <p:cNvPr id="6" name="Picture 5"/>
          <p:cNvPicPr>
            <a:picLocks noChangeAspect="1"/>
          </p:cNvPicPr>
          <p:nvPr/>
        </p:nvPicPr>
        <p:blipFill>
          <a:blip r:embed="rId2"/>
          <a:stretch>
            <a:fillRect/>
          </a:stretch>
        </p:blipFill>
        <p:spPr>
          <a:xfrm>
            <a:off x="1734090" y="2242958"/>
            <a:ext cx="8160408" cy="3878089"/>
          </a:xfrm>
          <a:prstGeom prst="rect">
            <a:avLst/>
          </a:prstGeom>
        </p:spPr>
      </p:pic>
    </p:spTree>
    <p:extLst>
      <p:ext uri="{BB962C8B-B14F-4D97-AF65-F5344CB8AC3E}">
        <p14:creationId xmlns:p14="http://schemas.microsoft.com/office/powerpoint/2010/main" val="706995220"/>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smtClean="0"/>
              <a:t>Observation</a:t>
            </a:r>
            <a:endParaRPr lang="en-IN" dirty="0"/>
          </a:p>
        </p:txBody>
      </p:sp>
      <p:sp>
        <p:nvSpPr>
          <p:cNvPr id="3" name="Text Placeholder 2"/>
          <p:cNvSpPr>
            <a:spLocks noGrp="1"/>
          </p:cNvSpPr>
          <p:nvPr>
            <p:ph type="body" idx="1"/>
          </p:nvPr>
        </p:nvSpPr>
        <p:spPr>
          <a:xfrm>
            <a:off x="838200" y="1050870"/>
            <a:ext cx="10515600" cy="4351338"/>
          </a:xfrm>
        </p:spPr>
        <p:txBody>
          <a:bodyPr>
            <a:normAutofit/>
          </a:bodyPr>
          <a:lstStyle/>
          <a:p>
            <a:pPr marL="285750" indent="-285750"/>
            <a:r>
              <a:rPr lang="en-IN" sz="2000" dirty="0" smtClean="0"/>
              <a:t>Navigate to </a:t>
            </a:r>
            <a:r>
              <a:rPr lang="en-US" sz="2000" dirty="0">
                <a:solidFill>
                  <a:schemeClr val="dk1"/>
                </a:solidFill>
                <a:latin typeface="Calibri" panose="020F0502020204030204" pitchFamily="34" charset="0"/>
                <a:cs typeface="Calibri" panose="020F0502020204030204" pitchFamily="34" charset="0"/>
                <a:sym typeface="Arial"/>
              </a:rPr>
              <a:t>http</a:t>
            </a:r>
            <a:r>
              <a:rPr lang="en-US" sz="2000" dirty="0" smtClean="0">
                <a:solidFill>
                  <a:schemeClr val="dk1"/>
                </a:solidFill>
                <a:latin typeface="Calibri" panose="020F0502020204030204" pitchFamily="34" charset="0"/>
                <a:cs typeface="Calibri" panose="020F0502020204030204" pitchFamily="34" charset="0"/>
                <a:sym typeface="Arial"/>
              </a:rPr>
              <a:t>://hackinglab.internshala.com/static/images/Sensitive-Information-Disclosure/PII-leakage-Variant-1/accountInfoImages/</a:t>
            </a:r>
            <a:r>
              <a:rPr lang="en-US" sz="2000" b="0" i="0" u="none" strike="noStrike" dirty="0" smtClean="0">
                <a:solidFill>
                  <a:schemeClr val="dk1"/>
                </a:solidFill>
                <a:effectLst/>
                <a:latin typeface="Calibri" panose="020F0502020204030204" pitchFamily="34" charset="0"/>
                <a:ea typeface="+mn-ea"/>
                <a:cs typeface="Calibri" panose="020F0502020204030204" pitchFamily="34" charset="0"/>
                <a:sym typeface="Arial"/>
              </a:rPr>
              <a:t> </a:t>
            </a:r>
            <a:endParaRPr lang="en-US" sz="2000" b="0" i="0" u="none" strike="noStrike" dirty="0" smtClean="0">
              <a:solidFill>
                <a:schemeClr val="dk1"/>
              </a:solidFill>
              <a:effectLst/>
              <a:latin typeface="Calibri" panose="020F0502020204030204" pitchFamily="34" charset="0"/>
              <a:ea typeface="+mn-ea"/>
              <a:cs typeface="Calibri" panose="020F0502020204030204" pitchFamily="34" charset="0"/>
              <a:sym typeface="Arial"/>
            </a:endParaRPr>
          </a:p>
          <a:p>
            <a:pPr marL="285750" indent="-285750"/>
            <a:r>
              <a:rPr lang="en-US" sz="2000" dirty="0" smtClean="0">
                <a:solidFill>
                  <a:schemeClr val="dk1"/>
                </a:solidFill>
                <a:latin typeface="Calibri" panose="020F0502020204030204" pitchFamily="34" charset="0"/>
                <a:cs typeface="Calibri" panose="020F0502020204030204" pitchFamily="34" charset="0"/>
                <a:sym typeface="Arial"/>
              </a:rPr>
              <a:t>Complete listing of directory is shown containing profile pictures of all users on the website </a:t>
            </a:r>
            <a:endParaRPr lang="en-US" sz="2000" b="0" i="0" u="none" strike="noStrike" dirty="0" smtClean="0">
              <a:solidFill>
                <a:schemeClr val="dk1"/>
              </a:solidFill>
              <a:effectLst/>
              <a:latin typeface="Calibri" panose="020F0502020204030204" pitchFamily="34" charset="0"/>
              <a:ea typeface="+mn-ea"/>
              <a:cs typeface="Calibri" panose="020F0502020204030204" pitchFamily="34" charset="0"/>
              <a:sym typeface="Arial"/>
            </a:endParaRPr>
          </a:p>
          <a:p>
            <a:endParaRPr lang="en-IN" sz="2000" dirty="0"/>
          </a:p>
        </p:txBody>
      </p:sp>
      <p:pic>
        <p:nvPicPr>
          <p:cNvPr id="4" name="Picture 3"/>
          <p:cNvPicPr>
            <a:picLocks noChangeAspect="1"/>
          </p:cNvPicPr>
          <p:nvPr/>
        </p:nvPicPr>
        <p:blipFill>
          <a:blip r:embed="rId2"/>
          <a:stretch>
            <a:fillRect/>
          </a:stretch>
        </p:blipFill>
        <p:spPr>
          <a:xfrm>
            <a:off x="1264489" y="2376433"/>
            <a:ext cx="8610600" cy="3895725"/>
          </a:xfrm>
          <a:prstGeom prst="rect">
            <a:avLst/>
          </a:prstGeom>
        </p:spPr>
      </p:pic>
    </p:spTree>
    <p:extLst>
      <p:ext uri="{BB962C8B-B14F-4D97-AF65-F5344CB8AC3E}">
        <p14:creationId xmlns:p14="http://schemas.microsoft.com/office/powerpoint/2010/main" val="3984808339"/>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36273" y="552091"/>
            <a:ext cx="7974481" cy="948905"/>
          </a:xfrm>
        </p:spPr>
        <p:txBody>
          <a:bodyPr>
            <a:normAutofit/>
          </a:bodyPr>
          <a:lstStyle/>
          <a:p>
            <a:r>
              <a:rPr lang="en-IN" dirty="0" smtClean="0"/>
              <a:t>Business Impact – Moderate</a:t>
            </a:r>
            <a:endParaRPr lang="en-IN" dirty="0"/>
          </a:p>
        </p:txBody>
      </p:sp>
      <p:sp>
        <p:nvSpPr>
          <p:cNvPr id="2" name="Slide Number Placeholder 1"/>
          <p:cNvSpPr>
            <a:spLocks noGrp="1"/>
          </p:cNvSpPr>
          <p:nvPr>
            <p:ph type="sldNum" sz="quarter" idx="2"/>
          </p:nvPr>
        </p:nvSpPr>
        <p:spPr/>
        <p:txBody>
          <a:bodyPr/>
          <a:lstStyle/>
          <a:p>
            <a:pPr lvl="0"/>
            <a:fld id="{86CB4B4D-7CA3-9044-876B-883B54F8677D}" type="slidenum">
              <a:rPr lang="en-US" smtClean="0"/>
              <a:t>52</a:t>
            </a:fld>
            <a:endParaRPr lang="en-US"/>
          </a:p>
        </p:txBody>
      </p:sp>
      <p:sp>
        <p:nvSpPr>
          <p:cNvPr id="5" name="TextBox 4"/>
          <p:cNvSpPr txBox="1"/>
          <p:nvPr/>
        </p:nvSpPr>
        <p:spPr>
          <a:xfrm>
            <a:off x="548416" y="1518249"/>
            <a:ext cx="10081483" cy="119179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latinLnBrk="1" hangingPunct="0"/>
            <a:r>
              <a:rPr lang="en-US" dirty="0" smtClean="0">
                <a:latin typeface="Calibri" panose="020F0502020204030204" pitchFamily="34" charset="0"/>
                <a:cs typeface="Calibri" panose="020F0502020204030204" pitchFamily="34" charset="0"/>
              </a:rPr>
              <a:t>Although this vulnerability does not have a direct impact to users or the server, though it can aid the attacker with information about the server and the users</a:t>
            </a:r>
          </a:p>
          <a:p>
            <a:pPr latinLnBrk="1" hangingPunct="0"/>
            <a:endParaRPr lang="en-US" dirty="0">
              <a:latin typeface="Calibri" panose="020F0502020204030204" pitchFamily="34" charset="0"/>
              <a:cs typeface="Calibri" panose="020F0502020204030204" pitchFamily="34" charset="0"/>
            </a:endParaRPr>
          </a:p>
          <a:p>
            <a:pPr latinLnBrk="1" hangingPunct="0"/>
            <a:r>
              <a:rPr lang="en-US" dirty="0" smtClean="0">
                <a:latin typeface="Calibri" panose="020F0502020204030204" pitchFamily="34" charset="0"/>
                <a:cs typeface="Calibri" panose="020F0502020204030204" pitchFamily="34" charset="0"/>
              </a:rPr>
              <a:t>Also, attacker can simply download the backups and images and view them</a:t>
            </a:r>
            <a:endParaRPr lang="en-US" dirty="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stretch>
            <a:fillRect/>
          </a:stretch>
        </p:blipFill>
        <p:spPr>
          <a:xfrm>
            <a:off x="5421865" y="3235427"/>
            <a:ext cx="3558234" cy="1576703"/>
          </a:xfrm>
          <a:prstGeom prst="rect">
            <a:avLst/>
          </a:prstGeom>
        </p:spPr>
      </p:pic>
      <p:pic>
        <p:nvPicPr>
          <p:cNvPr id="7" name="Picture 6"/>
          <p:cNvPicPr>
            <a:picLocks noChangeAspect="1"/>
          </p:cNvPicPr>
          <p:nvPr/>
        </p:nvPicPr>
        <p:blipFill>
          <a:blip r:embed="rId3"/>
          <a:stretch>
            <a:fillRect/>
          </a:stretch>
        </p:blipFill>
        <p:spPr>
          <a:xfrm>
            <a:off x="832808" y="3235427"/>
            <a:ext cx="3834082" cy="1549307"/>
          </a:xfrm>
          <a:prstGeom prst="rect">
            <a:avLst/>
          </a:prstGeom>
        </p:spPr>
      </p:pic>
    </p:spTree>
    <p:extLst>
      <p:ext uri="{BB962C8B-B14F-4D97-AF65-F5344CB8AC3E}">
        <p14:creationId xmlns:p14="http://schemas.microsoft.com/office/powerpoint/2010/main" val="1418413435"/>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Recommendation</a:t>
            </a:r>
            <a:endParaRPr lang="en-IN" dirty="0"/>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a:t>
            </a:r>
          </a:p>
          <a:p>
            <a:pPr lvl="1"/>
            <a:r>
              <a:rPr lang="en-IN" sz="2000" dirty="0" smtClean="0"/>
              <a:t>Disable Directory Listing </a:t>
            </a:r>
          </a:p>
          <a:p>
            <a:pPr lvl="1"/>
            <a:r>
              <a:rPr lang="en-IN" sz="2000" dirty="0" smtClean="0"/>
              <a:t>Put an index.html in all folders with default message</a:t>
            </a:r>
          </a:p>
          <a:p>
            <a:pPr marL="457200" lvl="1" indent="0">
              <a:buNone/>
            </a:pPr>
            <a:endParaRPr lang="en-IN" sz="2000" dirty="0" smtClean="0"/>
          </a:p>
          <a:p>
            <a:pPr lvl="1"/>
            <a:endParaRPr lang="en-IN" sz="2000" dirty="0" smtClean="0"/>
          </a:p>
          <a:p>
            <a:pPr lvl="1"/>
            <a:endParaRPr lang="en-IN" sz="2000" dirty="0" smtClean="0"/>
          </a:p>
          <a:p>
            <a:pPr lvl="1"/>
            <a:endParaRPr lang="en-IN" sz="2000" dirty="0"/>
          </a:p>
        </p:txBody>
      </p:sp>
      <p:sp>
        <p:nvSpPr>
          <p:cNvPr id="4" name="Rectangle 3"/>
          <p:cNvSpPr/>
          <p:nvPr/>
        </p:nvSpPr>
        <p:spPr>
          <a:xfrm>
            <a:off x="838200" y="4960513"/>
            <a:ext cx="11353800" cy="646331"/>
          </a:xfrm>
          <a:prstGeom prst="rect">
            <a:avLst/>
          </a:prstGeom>
        </p:spPr>
        <p:txBody>
          <a:bodyPr wrap="square">
            <a:spAutoFit/>
          </a:bodyPr>
          <a:lstStyle/>
          <a:p>
            <a:r>
              <a:rPr lang="en-US" i="1" dirty="0" smtClean="0">
                <a:latin typeface="Calibri" panose="020F0502020204030204" pitchFamily="34" charset="0"/>
              </a:rPr>
              <a:t>https://cwe.mitre.org/data/definitions/548.html</a:t>
            </a:r>
          </a:p>
          <a:p>
            <a:r>
              <a:rPr lang="en-IN" u="sng" dirty="0" smtClean="0"/>
              <a:t>https://www.netsparker.com/blog/web-security/disable-directory-listing-web-servers/</a:t>
            </a:r>
            <a:endParaRPr lang="en-IN" i="1" dirty="0"/>
          </a:p>
        </p:txBody>
      </p:sp>
      <p:sp>
        <p:nvSpPr>
          <p:cNvPr id="5" name="Title 1"/>
          <p:cNvSpPr txBox="1">
            <a:spLocks/>
          </p:cNvSpPr>
          <p:nvPr/>
        </p:nvSpPr>
        <p:spPr>
          <a:xfrm>
            <a:off x="838200" y="35367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smtClean="0"/>
              <a:t>References:</a:t>
            </a:r>
            <a:endParaRPr lang="en-IN" dirty="0"/>
          </a:p>
        </p:txBody>
      </p:sp>
    </p:spTree>
    <p:extLst>
      <p:ext uri="{BB962C8B-B14F-4D97-AF65-F5344CB8AC3E}">
        <p14:creationId xmlns:p14="http://schemas.microsoft.com/office/powerpoint/2010/main" val="583728456"/>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t>54</a:t>
            </a:fld>
            <a:endParaRPr lang="uk-UA"/>
          </a:p>
        </p:txBody>
      </p:sp>
      <p:sp>
        <p:nvSpPr>
          <p:cNvPr id="3" name="Title 2"/>
          <p:cNvSpPr>
            <a:spLocks noGrp="1"/>
          </p:cNvSpPr>
          <p:nvPr>
            <p:ph type="title"/>
          </p:nvPr>
        </p:nvSpPr>
        <p:spPr>
          <a:xfrm>
            <a:off x="800100" y="488950"/>
            <a:ext cx="10515600" cy="1325563"/>
          </a:xfrm>
        </p:spPr>
        <p:txBody>
          <a:bodyPr/>
          <a:lstStyle/>
          <a:p>
            <a:r>
              <a:rPr lang="en-IN" dirty="0"/>
              <a:t>7</a:t>
            </a:r>
            <a:r>
              <a:rPr lang="en-IN" dirty="0" smtClean="0"/>
              <a:t>. Information Disclosure</a:t>
            </a:r>
          </a:p>
        </p:txBody>
      </p:sp>
      <p:graphicFrame>
        <p:nvGraphicFramePr>
          <p:cNvPr id="6" name="Table 5"/>
          <p:cNvGraphicFramePr>
            <a:graphicFrameLocks noGrp="1"/>
          </p:cNvGraphicFramePr>
          <p:nvPr>
            <p:extLst>
              <p:ext uri="{D42A27DB-BD31-4B8C-83A1-F6EECF244321}">
                <p14:modId xmlns:p14="http://schemas.microsoft.com/office/powerpoint/2010/main" val="3267367274"/>
              </p:ext>
            </p:extLst>
          </p:nvPr>
        </p:nvGraphicFramePr>
        <p:xfrm>
          <a:off x="1751173" y="2188740"/>
          <a:ext cx="8109380" cy="2821776"/>
        </p:xfrm>
        <a:graphic>
          <a:graphicData uri="http://schemas.openxmlformats.org/drawingml/2006/table">
            <a:tbl>
              <a:tblPr firstRow="1" bandRow="1">
                <a:tableStyleId>{5C22544A-7EE6-4342-B048-85BDC9FD1C3A}</a:tableStyleId>
              </a:tblPr>
              <a:tblGrid>
                <a:gridCol w="1413562">
                  <a:extLst>
                    <a:ext uri="{9D8B030D-6E8A-4147-A177-3AD203B41FA5}">
                      <a16:colId xmlns="" xmlns:a16="http://schemas.microsoft.com/office/drawing/2014/main" val="20000"/>
                    </a:ext>
                  </a:extLst>
                </a:gridCol>
                <a:gridCol w="6695818">
                  <a:extLst>
                    <a:ext uri="{9D8B030D-6E8A-4147-A177-3AD203B41FA5}">
                      <a16:colId xmlns="" xmlns:a16="http://schemas.microsoft.com/office/drawing/2014/main" val="20001"/>
                    </a:ext>
                  </a:extLst>
                </a:gridCol>
              </a:tblGrid>
              <a:tr h="415137">
                <a:tc>
                  <a:txBody>
                    <a:bodyPr/>
                    <a:lstStyle/>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406639">
                <a:tc>
                  <a:txBody>
                    <a:bodyPr/>
                    <a:lstStyle/>
                    <a:p>
                      <a:pPr algn="ctr"/>
                      <a:r>
                        <a:rPr lang="en-IN" sz="1600" dirty="0" smtClean="0">
                          <a:solidFill>
                            <a:schemeClr val="tx1"/>
                          </a:solidFill>
                          <a:latin typeface="Calibri" panose="020F0502020204030204" pitchFamily="34" charset="0"/>
                        </a:rPr>
                        <a:t>Information Disclosure</a:t>
                      </a:r>
                      <a:r>
                        <a:rPr lang="en-IN" sz="1600" baseline="0" dirty="0" smtClean="0">
                          <a:solidFill>
                            <a:schemeClr val="tx1"/>
                          </a:solidFill>
                          <a:latin typeface="Calibri" panose="020F0502020204030204" pitchFamily="34" charset="0"/>
                        </a:rPr>
                        <a:t> due to Apache Info Pages</a:t>
                      </a:r>
                      <a:r>
                        <a:rPr lang="en-IN" sz="1600" dirty="0" smtClean="0">
                          <a:solidFill>
                            <a:schemeClr val="tx1"/>
                          </a:solidFill>
                          <a:latin typeface="Calibri" panose="020F0502020204030204" pitchFamily="34" charset="0"/>
                        </a:rPr>
                        <a:t> </a:t>
                      </a:r>
                      <a:r>
                        <a:rPr lang="en-US" sz="1300" dirty="0" smtClean="0">
                          <a:solidFill>
                            <a:schemeClr val="tx1"/>
                          </a:solidFill>
                          <a:latin typeface="Calibri" panose="020F0502020204030204" pitchFamily="34" charset="0"/>
                        </a:rPr>
                        <a:t>(Low)</a:t>
                      </a:r>
                      <a:endParaRPr lang="en-US" sz="1300" dirty="0">
                        <a:solidFill>
                          <a:schemeClr val="tx1"/>
                        </a:solidFill>
                        <a:latin typeface="Calibri" panose="020F0502020204030204" pitchFamily="3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sz="1300" dirty="0" smtClean="0">
                          <a:solidFill>
                            <a:schemeClr val="tx1"/>
                          </a:solidFill>
                          <a:latin typeface="Calibri" panose="020F0502020204030204" pitchFamily="34" charset="0"/>
                        </a:rPr>
                        <a:t> </a:t>
                      </a:r>
                      <a:endParaRPr lang="en-US" sz="1300" dirty="0">
                        <a:solidFill>
                          <a:schemeClr val="tx1"/>
                        </a:solidFill>
                        <a:latin typeface="Calibri" panose="020F0502020204030204" pitchFamily="34" charset="0"/>
                      </a:endParaRPr>
                    </a:p>
                    <a:p>
                      <a:r>
                        <a:rPr lang="en-US" sz="1300" baseline="0" dirty="0" smtClean="0">
                          <a:solidFill>
                            <a:schemeClr val="tx1"/>
                          </a:solidFill>
                          <a:latin typeface="Calibri" panose="020F0502020204030204" pitchFamily="34" charset="0"/>
                        </a:rPr>
                        <a:t>Below mentioned </a:t>
                      </a:r>
                      <a:r>
                        <a:rPr lang="en-US" sz="1300" baseline="0" dirty="0" err="1" smtClean="0">
                          <a:solidFill>
                            <a:schemeClr val="tx1"/>
                          </a:solidFill>
                          <a:latin typeface="Calibri" panose="020F0502020204030204" pitchFamily="34" charset="0"/>
                        </a:rPr>
                        <a:t>urls</a:t>
                      </a:r>
                      <a:r>
                        <a:rPr lang="en-US" sz="1300" baseline="0" dirty="0" smtClean="0">
                          <a:solidFill>
                            <a:schemeClr val="tx1"/>
                          </a:solidFill>
                          <a:latin typeface="Calibri" panose="020F0502020204030204" pitchFamily="34" charset="0"/>
                        </a:rPr>
                        <a:t> disclose server information</a:t>
                      </a:r>
                      <a:endParaRPr lang="en-US" sz="1300" dirty="0" smtClean="0">
                        <a:solidFill>
                          <a:schemeClr val="tx1"/>
                        </a:solidFill>
                        <a:latin typeface="Calibri" panose="020F0502020204030204" pitchFamily="34" charset="0"/>
                        <a:cs typeface="Calibri" panose="020F0502020204030204" pitchFamily="34" charset="0"/>
                      </a:endParaRPr>
                    </a:p>
                    <a:p>
                      <a:endParaRPr lang="en-US" sz="1300" dirty="0" smtClean="0">
                        <a:solidFill>
                          <a:schemeClr val="tx1"/>
                        </a:solidFill>
                        <a:latin typeface="Calibri" panose="020F0502020204030204" pitchFamily="34" charset="0"/>
                      </a:endParaRPr>
                    </a:p>
                    <a:p>
                      <a:r>
                        <a:rPr lang="en-US" sz="1300" b="1" dirty="0" smtClean="0">
                          <a:solidFill>
                            <a:schemeClr val="tx1"/>
                          </a:solidFill>
                          <a:latin typeface="Calibri" panose="020F0502020204030204" pitchFamily="34" charset="0"/>
                        </a:rPr>
                        <a:t>Affected URL :</a:t>
                      </a:r>
                      <a:endParaRPr lang="en-US" sz="1300" b="0" i="0" u="none" strike="noStrike" dirty="0" smtClean="0">
                        <a:solidFill>
                          <a:schemeClr val="tx1"/>
                        </a:solidFill>
                        <a:effectLst/>
                        <a:latin typeface="Calibri" panose="020F0502020204030204" pitchFamily="34" charset="0"/>
                        <a:ea typeface="+mn-ea"/>
                        <a:cs typeface="+mn-cs"/>
                        <a:sym typeface="Arial"/>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pitchFamily="34" charset="0"/>
                          <a:ea typeface="+mn-ea"/>
                          <a:cs typeface="Calibri" panose="020F0502020204030204" pitchFamily="34" charset="0"/>
                          <a:sym typeface="Arial"/>
                          <a:hlinkClick r:id="rId2"/>
                        </a:rPr>
                        <a:t>http://13.233.237.224/server-status/</a:t>
                      </a:r>
                      <a:endParaRPr lang="en-US" sz="1300" b="0" i="0" u="none" strike="noStrike" dirty="0" smtClean="0">
                        <a:solidFill>
                          <a:schemeClr val="dk1"/>
                        </a:solidFill>
                        <a:effectLst/>
                        <a:latin typeface="Calibri" panose="020F0502020204030204" pitchFamily="34" charset="0"/>
                        <a:ea typeface="+mn-ea"/>
                        <a:cs typeface="Calibri" panose="020F0502020204030204" pitchFamily="34" charset="0"/>
                        <a:sym typeface="Arial"/>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pitchFamily="34" charset="0"/>
                          <a:ea typeface="+mn-ea"/>
                          <a:cs typeface="Calibri" panose="020F0502020204030204" pitchFamily="34" charset="0"/>
                          <a:sym typeface="Arial"/>
                          <a:hlinkClick r:id="rId3"/>
                        </a:rPr>
                        <a:t>http://13.233.237.224/server-info/</a:t>
                      </a:r>
                      <a:endParaRPr lang="en-US" sz="1300" b="0" i="0" u="none" strike="noStrike" dirty="0" smtClean="0">
                        <a:solidFill>
                          <a:schemeClr val="dk1"/>
                        </a:solidFill>
                        <a:effectLst/>
                        <a:latin typeface="Calibri" panose="020F0502020204030204" pitchFamily="34" charset="0"/>
                        <a:ea typeface="+mn-ea"/>
                        <a:cs typeface="Calibri" panose="020F0502020204030204" pitchFamily="34" charset="0"/>
                        <a:sym typeface="Arial"/>
                      </a:endParaRPr>
                    </a:p>
                    <a:p>
                      <a:pPr marL="0" indent="0">
                        <a:buFont typeface="Arial" panose="020B0604020202020204" pitchFamily="34" charset="0"/>
                        <a:buNone/>
                      </a:pPr>
                      <a:endParaRPr lang="en-US" sz="1300" b="0" dirty="0" smtClean="0">
                        <a:solidFill>
                          <a:schemeClr val="tx1"/>
                        </a:solidFill>
                        <a:latin typeface="Calibri" panose="020F0502020204030204" pitchFamily="3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pitchFamily="34" charset="0"/>
                      </a:endParaRPr>
                    </a:p>
                    <a:p>
                      <a:pPr marL="285750" indent="-285750">
                        <a:buFont typeface="Arial" panose="020B0604020202020204" pitchFamily="34" charset="0"/>
                        <a:buChar char="•"/>
                      </a:pPr>
                      <a:endParaRPr lang="en-US" sz="1300" b="0" dirty="0">
                        <a:solidFill>
                          <a:schemeClr val="tx1"/>
                        </a:solidFill>
                        <a:latin typeface="Calibri" panose="020F0502020204030204" pitchFamily="3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777863245"/>
      </p:ext>
    </p:extLst>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smtClean="0"/>
              <a:t>Observation</a:t>
            </a:r>
            <a:endParaRPr lang="en-IN" dirty="0"/>
          </a:p>
        </p:txBody>
      </p:sp>
      <p:sp>
        <p:nvSpPr>
          <p:cNvPr id="3" name="Text Placeholder 2"/>
          <p:cNvSpPr>
            <a:spLocks noGrp="1"/>
          </p:cNvSpPr>
          <p:nvPr>
            <p:ph type="body" idx="1"/>
          </p:nvPr>
        </p:nvSpPr>
        <p:spPr>
          <a:xfrm>
            <a:off x="838200" y="1050870"/>
            <a:ext cx="10515600" cy="4351338"/>
          </a:xfrm>
        </p:spPr>
        <p:txBody>
          <a:bodyPr>
            <a:normAutofit/>
          </a:bodyPr>
          <a:lstStyle/>
          <a:p>
            <a:pPr marL="285750" indent="-285750"/>
            <a:r>
              <a:rPr lang="en-IN" sz="2000" dirty="0" smtClean="0"/>
              <a:t>Navigate to </a:t>
            </a:r>
            <a:r>
              <a:rPr lang="en-US" sz="2000" b="0" i="0" u="none" strike="noStrike" dirty="0" smtClean="0">
                <a:solidFill>
                  <a:schemeClr val="dk1"/>
                </a:solidFill>
                <a:effectLst/>
                <a:latin typeface="Calibri" panose="020F0502020204030204" pitchFamily="34" charset="0"/>
                <a:ea typeface="+mn-ea"/>
                <a:cs typeface="Calibri" panose="020F0502020204030204" pitchFamily="34" charset="0"/>
                <a:sym typeface="Arial"/>
              </a:rPr>
              <a:t>mentioned URL</a:t>
            </a:r>
          </a:p>
          <a:p>
            <a:pPr marL="285750" indent="-285750"/>
            <a:r>
              <a:rPr lang="en-US" sz="2000" dirty="0" smtClean="0">
                <a:solidFill>
                  <a:schemeClr val="dk1"/>
                </a:solidFill>
                <a:latin typeface="Calibri" panose="020F0502020204030204" pitchFamily="34" charset="0"/>
                <a:cs typeface="Calibri" panose="020F0502020204030204" pitchFamily="34" charset="0"/>
                <a:sym typeface="Arial"/>
              </a:rPr>
              <a:t>Default server-status page opens which discloses server </a:t>
            </a:r>
            <a:r>
              <a:rPr lang="en-US" sz="2000" dirty="0" smtClean="0">
                <a:solidFill>
                  <a:schemeClr val="dk1"/>
                </a:solidFill>
                <a:latin typeface="Calibri" panose="020F0502020204030204" pitchFamily="34" charset="0"/>
                <a:cs typeface="Calibri" panose="020F0502020204030204" pitchFamily="34" charset="0"/>
                <a:sym typeface="Arial"/>
              </a:rPr>
              <a:t>information</a:t>
            </a:r>
            <a:endParaRPr lang="en-IN" sz="2000" dirty="0"/>
          </a:p>
        </p:txBody>
      </p:sp>
      <p:pic>
        <p:nvPicPr>
          <p:cNvPr id="4" name="Picture 3"/>
          <p:cNvPicPr>
            <a:picLocks noChangeAspect="1"/>
          </p:cNvPicPr>
          <p:nvPr/>
        </p:nvPicPr>
        <p:blipFill>
          <a:blip r:embed="rId2"/>
          <a:stretch>
            <a:fillRect/>
          </a:stretch>
        </p:blipFill>
        <p:spPr>
          <a:xfrm>
            <a:off x="1137608" y="1938698"/>
            <a:ext cx="5208008" cy="4099792"/>
          </a:xfrm>
          <a:prstGeom prst="rect">
            <a:avLst/>
          </a:prstGeom>
        </p:spPr>
      </p:pic>
    </p:spTree>
    <p:extLst>
      <p:ext uri="{BB962C8B-B14F-4D97-AF65-F5344CB8AC3E}">
        <p14:creationId xmlns:p14="http://schemas.microsoft.com/office/powerpoint/2010/main" val="1417067254"/>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smtClean="0"/>
              <a:t>Observation</a:t>
            </a:r>
            <a:endParaRPr lang="en-IN" dirty="0"/>
          </a:p>
        </p:txBody>
      </p:sp>
      <p:sp>
        <p:nvSpPr>
          <p:cNvPr id="3" name="Text Placeholder 2"/>
          <p:cNvSpPr>
            <a:spLocks noGrp="1"/>
          </p:cNvSpPr>
          <p:nvPr>
            <p:ph type="body" idx="1"/>
          </p:nvPr>
        </p:nvSpPr>
        <p:spPr>
          <a:xfrm>
            <a:off x="838200" y="1050870"/>
            <a:ext cx="10515600" cy="4351338"/>
          </a:xfrm>
        </p:spPr>
        <p:txBody>
          <a:bodyPr>
            <a:normAutofit/>
          </a:bodyPr>
          <a:lstStyle/>
          <a:p>
            <a:pPr marL="285750" indent="-285750"/>
            <a:r>
              <a:rPr lang="en-IN" sz="2000" dirty="0"/>
              <a:t>s</a:t>
            </a:r>
            <a:r>
              <a:rPr lang="en-IN" sz="2000" dirty="0" smtClean="0"/>
              <a:t>erver-info page</a:t>
            </a:r>
            <a:endParaRPr lang="en-US" sz="2000" b="0" i="0" u="none" strike="noStrike" dirty="0" smtClean="0">
              <a:solidFill>
                <a:schemeClr val="dk1"/>
              </a:solidFill>
              <a:effectLst/>
              <a:latin typeface="Calibri" panose="020F0502020204030204" pitchFamily="34" charset="0"/>
              <a:ea typeface="+mn-ea"/>
              <a:cs typeface="Calibri" panose="020F0502020204030204" pitchFamily="34" charset="0"/>
              <a:sym typeface="Arial"/>
            </a:endParaRPr>
          </a:p>
          <a:p>
            <a:endParaRPr lang="en-IN" sz="2000" dirty="0"/>
          </a:p>
        </p:txBody>
      </p:sp>
      <p:pic>
        <p:nvPicPr>
          <p:cNvPr id="4" name="Picture 3"/>
          <p:cNvPicPr>
            <a:picLocks noChangeAspect="1"/>
          </p:cNvPicPr>
          <p:nvPr/>
        </p:nvPicPr>
        <p:blipFill>
          <a:blip r:embed="rId2"/>
          <a:stretch>
            <a:fillRect/>
          </a:stretch>
        </p:blipFill>
        <p:spPr>
          <a:xfrm>
            <a:off x="838200" y="1806965"/>
            <a:ext cx="4833720" cy="4102130"/>
          </a:xfrm>
          <a:prstGeom prst="rect">
            <a:avLst/>
          </a:prstGeom>
        </p:spPr>
      </p:pic>
      <p:pic>
        <p:nvPicPr>
          <p:cNvPr id="5" name="Picture 4"/>
          <p:cNvPicPr>
            <a:picLocks noChangeAspect="1"/>
          </p:cNvPicPr>
          <p:nvPr/>
        </p:nvPicPr>
        <p:blipFill>
          <a:blip r:embed="rId3"/>
          <a:stretch>
            <a:fillRect/>
          </a:stretch>
        </p:blipFill>
        <p:spPr>
          <a:xfrm>
            <a:off x="6442675" y="1806965"/>
            <a:ext cx="4911125" cy="3839316"/>
          </a:xfrm>
          <a:prstGeom prst="rect">
            <a:avLst/>
          </a:prstGeom>
        </p:spPr>
      </p:pic>
    </p:spTree>
    <p:extLst>
      <p:ext uri="{BB962C8B-B14F-4D97-AF65-F5344CB8AC3E}">
        <p14:creationId xmlns:p14="http://schemas.microsoft.com/office/powerpoint/2010/main" val="2098942203"/>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36273" y="552091"/>
            <a:ext cx="7974481" cy="948905"/>
          </a:xfrm>
        </p:spPr>
        <p:txBody>
          <a:bodyPr>
            <a:normAutofit/>
          </a:bodyPr>
          <a:lstStyle/>
          <a:p>
            <a:r>
              <a:rPr lang="en-IN" dirty="0" smtClean="0"/>
              <a:t>Business Impact – Moderate</a:t>
            </a:r>
            <a:endParaRPr lang="en-IN" dirty="0"/>
          </a:p>
        </p:txBody>
      </p:sp>
      <p:sp>
        <p:nvSpPr>
          <p:cNvPr id="2" name="Slide Number Placeholder 1"/>
          <p:cNvSpPr>
            <a:spLocks noGrp="1"/>
          </p:cNvSpPr>
          <p:nvPr>
            <p:ph type="sldNum" sz="quarter" idx="2"/>
          </p:nvPr>
        </p:nvSpPr>
        <p:spPr/>
        <p:txBody>
          <a:bodyPr/>
          <a:lstStyle/>
          <a:p>
            <a:pPr lvl="0"/>
            <a:fld id="{86CB4B4D-7CA3-9044-876B-883B54F8677D}" type="slidenum">
              <a:rPr lang="en-US" smtClean="0"/>
              <a:t>57</a:t>
            </a:fld>
            <a:endParaRPr lang="en-US"/>
          </a:p>
        </p:txBody>
      </p:sp>
      <p:sp>
        <p:nvSpPr>
          <p:cNvPr id="5" name="TextBox 4"/>
          <p:cNvSpPr txBox="1"/>
          <p:nvPr/>
        </p:nvSpPr>
        <p:spPr>
          <a:xfrm>
            <a:off x="548416" y="1518249"/>
            <a:ext cx="9576659" cy="94872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latinLnBrk="1" hangingPunct="0"/>
            <a:r>
              <a:rPr lang="en-US" dirty="0" smtClean="0">
                <a:latin typeface="Calibri" panose="020F0502020204030204" pitchFamily="34" charset="0"/>
                <a:cs typeface="Calibri" panose="020F0502020204030204" pitchFamily="34" charset="0"/>
              </a:rPr>
              <a:t>Although this vulnerability does not have a direct impact to users or the server, though it can help the attacker in mapping the server architecture and plan further attacks on the server</a:t>
            </a:r>
          </a:p>
          <a:p>
            <a:pPr latinLnBrk="1" hangingPunct="0"/>
            <a:endParaRPr lang="en-US" dirty="0">
              <a:latin typeface="Calibri" panose="020F0502020204030204" pitchFamily="34" charset="0"/>
              <a:cs typeface="Calibri" panose="020F0502020204030204" pitchFamily="34" charset="0"/>
            </a:endParaRPr>
          </a:p>
        </p:txBody>
      </p:sp>
      <p:sp>
        <p:nvSpPr>
          <p:cNvPr id="6" name="Title 1"/>
          <p:cNvSpPr txBox="1">
            <a:spLocks/>
          </p:cNvSpPr>
          <p:nvPr/>
        </p:nvSpPr>
        <p:spPr>
          <a:xfrm>
            <a:off x="436273" y="208262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smtClean="0"/>
              <a:t>Recommendation</a:t>
            </a:r>
            <a:endParaRPr lang="en-IN" dirty="0"/>
          </a:p>
        </p:txBody>
      </p:sp>
      <p:sp>
        <p:nvSpPr>
          <p:cNvPr id="7" name="Text Placeholder 2"/>
          <p:cNvSpPr>
            <a:spLocks noGrp="1"/>
          </p:cNvSpPr>
          <p:nvPr>
            <p:ph type="body" idx="1"/>
          </p:nvPr>
        </p:nvSpPr>
        <p:spPr>
          <a:xfrm>
            <a:off x="436273" y="3050995"/>
            <a:ext cx="9688802" cy="1561501"/>
          </a:xfrm>
        </p:spPr>
        <p:txBody>
          <a:bodyPr>
            <a:noAutofit/>
          </a:bodyPr>
          <a:lstStyle/>
          <a:p>
            <a:pPr marL="0" indent="0">
              <a:buNone/>
            </a:pPr>
            <a:r>
              <a:rPr lang="en-IN" sz="2400" dirty="0" smtClean="0"/>
              <a:t>Take the following precautions:</a:t>
            </a:r>
          </a:p>
          <a:p>
            <a:pPr lvl="1"/>
            <a:r>
              <a:rPr lang="en-IN" sz="2000" dirty="0" smtClean="0"/>
              <a:t>Disable all default pages and folders including server-status and server-info</a:t>
            </a:r>
          </a:p>
          <a:p>
            <a:pPr marL="457200" lvl="1" indent="0">
              <a:buNone/>
            </a:pPr>
            <a:endParaRPr lang="en-IN" sz="2000" dirty="0" smtClean="0"/>
          </a:p>
          <a:p>
            <a:pPr lvl="1"/>
            <a:endParaRPr lang="en-IN" sz="2000" dirty="0" smtClean="0"/>
          </a:p>
          <a:p>
            <a:pPr lvl="1"/>
            <a:endParaRPr lang="en-IN" sz="2000" dirty="0" smtClean="0"/>
          </a:p>
          <a:p>
            <a:pPr lvl="1"/>
            <a:endParaRPr lang="en-IN" sz="2000" dirty="0"/>
          </a:p>
        </p:txBody>
      </p:sp>
      <p:sp>
        <p:nvSpPr>
          <p:cNvPr id="10" name="Title 1"/>
          <p:cNvSpPr txBox="1">
            <a:spLocks/>
          </p:cNvSpPr>
          <p:nvPr/>
        </p:nvSpPr>
        <p:spPr>
          <a:xfrm>
            <a:off x="436273" y="398980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smtClean="0"/>
              <a:t>References:</a:t>
            </a:r>
            <a:endParaRPr lang="en-IN" dirty="0"/>
          </a:p>
        </p:txBody>
      </p:sp>
      <p:sp>
        <p:nvSpPr>
          <p:cNvPr id="11" name="Rectangle 10"/>
          <p:cNvSpPr/>
          <p:nvPr/>
        </p:nvSpPr>
        <p:spPr>
          <a:xfrm>
            <a:off x="436273" y="5194120"/>
            <a:ext cx="11353800" cy="1200329"/>
          </a:xfrm>
          <a:prstGeom prst="rect">
            <a:avLst/>
          </a:prstGeom>
        </p:spPr>
        <p:txBody>
          <a:bodyPr wrap="square">
            <a:spAutoFit/>
          </a:bodyPr>
          <a:lstStyle/>
          <a:p>
            <a:r>
              <a:rPr lang="en-US" i="1" dirty="0" smtClean="0">
                <a:latin typeface="Calibri" panose="020F0502020204030204" pitchFamily="34" charset="0"/>
              </a:rPr>
              <a:t>https://vuldb.com/?id.88482</a:t>
            </a:r>
          </a:p>
          <a:p>
            <a:r>
              <a:rPr lang="en-IN" i="1" dirty="0" smtClean="0"/>
              <a:t>https://httpd.apache.org/docs/current/mod/mod_status.html</a:t>
            </a:r>
          </a:p>
          <a:p>
            <a:r>
              <a:rPr lang="en-IN" i="1" dirty="0" smtClean="0"/>
              <a:t>https://www.beyondsecurity.com/scan_pentest_network_vulnerabilities_apache_http_server_httponly_cookie_information_disclosure</a:t>
            </a:r>
            <a:endParaRPr lang="en-IN" i="1" dirty="0"/>
          </a:p>
        </p:txBody>
      </p:sp>
    </p:spTree>
    <p:extLst>
      <p:ext uri="{BB962C8B-B14F-4D97-AF65-F5344CB8AC3E}">
        <p14:creationId xmlns:p14="http://schemas.microsoft.com/office/powerpoint/2010/main" val="106627752"/>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THANK YOU</a:t>
            </a:r>
            <a:endParaRPr lang="en-IN" dirty="0"/>
          </a:p>
        </p:txBody>
      </p:sp>
      <p:sp>
        <p:nvSpPr>
          <p:cNvPr id="5" name="Subtitle 4"/>
          <p:cNvSpPr>
            <a:spLocks noGrp="1"/>
          </p:cNvSpPr>
          <p:nvPr>
            <p:ph type="subTitle" idx="1"/>
          </p:nvPr>
        </p:nvSpPr>
        <p:spPr/>
        <p:txBody>
          <a:bodyPr/>
          <a:lstStyle/>
          <a:p>
            <a:r>
              <a:rPr lang="en-IN" dirty="0" smtClean="0"/>
              <a:t>For any further clarifications/patch assistance, please contact: 9876542123</a:t>
            </a:r>
            <a:endParaRPr lang="en-IN" dirty="0"/>
          </a:p>
        </p:txBody>
      </p:sp>
    </p:spTree>
    <p:extLst>
      <p:ext uri="{BB962C8B-B14F-4D97-AF65-F5344CB8AC3E}">
        <p14:creationId xmlns:p14="http://schemas.microsoft.com/office/powerpoint/2010/main" val="579763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t>6</a:t>
            </a:fld>
            <a:endParaRPr lang="uk-UA"/>
          </a:p>
        </p:txBody>
      </p:sp>
      <p:sp>
        <p:nvSpPr>
          <p:cNvPr id="3" name="Title 2"/>
          <p:cNvSpPr>
            <a:spLocks noGrp="1"/>
          </p:cNvSpPr>
          <p:nvPr>
            <p:ph type="title"/>
          </p:nvPr>
        </p:nvSpPr>
        <p:spPr/>
        <p:txBody>
          <a:bodyPr/>
          <a:lstStyle/>
          <a:p>
            <a:r>
              <a:rPr lang="en-IN" dirty="0" smtClean="0"/>
              <a:t>1. SQL Injection</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2667717125"/>
              </p:ext>
            </p:extLst>
          </p:nvPr>
        </p:nvGraphicFramePr>
        <p:xfrm>
          <a:off x="1732123" y="1283865"/>
          <a:ext cx="8109380" cy="2821776"/>
        </p:xfrm>
        <a:graphic>
          <a:graphicData uri="http://schemas.openxmlformats.org/drawingml/2006/table">
            <a:tbl>
              <a:tblPr firstRow="1" bandRow="1">
                <a:tableStyleId>{5C22544A-7EE6-4342-B048-85BDC9FD1C3A}</a:tableStyleId>
              </a:tblPr>
              <a:tblGrid>
                <a:gridCol w="1413562">
                  <a:extLst>
                    <a:ext uri="{9D8B030D-6E8A-4147-A177-3AD203B41FA5}">
                      <a16:colId xmlns="" xmlns:a16="http://schemas.microsoft.com/office/drawing/2014/main" val="20000"/>
                    </a:ext>
                  </a:extLst>
                </a:gridCol>
                <a:gridCol w="6695818">
                  <a:extLst>
                    <a:ext uri="{9D8B030D-6E8A-4147-A177-3AD203B41FA5}">
                      <a16:colId xmlns="" xmlns:a16="http://schemas.microsoft.com/office/drawing/2014/main" val="20001"/>
                    </a:ext>
                  </a:extLst>
                </a:gridCol>
              </a:tblGrid>
              <a:tr h="415137">
                <a:tc>
                  <a:txBody>
                    <a:bodyPr/>
                    <a:lstStyle/>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406639">
                <a:tc>
                  <a:txBody>
                    <a:bodyPr/>
                    <a:lstStyle/>
                    <a:p>
                      <a:pPr algn="ctr"/>
                      <a:r>
                        <a:rPr lang="en-US" sz="1600" dirty="0" smtClean="0">
                          <a:solidFill>
                            <a:srgbClr val="FFFFFF"/>
                          </a:solidFill>
                          <a:latin typeface="Calibri" panose="020F0502020204030204" pitchFamily="34" charset="0"/>
                        </a:rPr>
                        <a:t>SQL</a:t>
                      </a:r>
                      <a:r>
                        <a:rPr lang="en-US" sz="1600" baseline="0" dirty="0" smtClean="0">
                          <a:solidFill>
                            <a:srgbClr val="FFFFFF"/>
                          </a:solidFill>
                          <a:latin typeface="Calibri" panose="020F0502020204030204" pitchFamily="34" charset="0"/>
                        </a:rPr>
                        <a:t> Injection</a:t>
                      </a:r>
                      <a:endParaRPr lang="en-US" sz="1600" dirty="0">
                        <a:solidFill>
                          <a:srgbClr val="FFFFFF"/>
                        </a:solidFill>
                        <a:latin typeface="Calibri" panose="020F0502020204030204" pitchFamily="34" charset="0"/>
                      </a:endParaRPr>
                    </a:p>
                    <a:p>
                      <a:pPr algn="ctr"/>
                      <a:r>
                        <a:rPr lang="en-US" sz="1300" dirty="0">
                          <a:solidFill>
                            <a:srgbClr val="FFFFFF"/>
                          </a:solidFill>
                          <a:latin typeface="Calibri" panose="020F0502020204030204" pitchFamily="34" charset="0"/>
                        </a:rPr>
                        <a:t>(Critical)</a:t>
                      </a: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sz="1300" dirty="0" smtClean="0">
                          <a:solidFill>
                            <a:schemeClr val="tx1"/>
                          </a:solidFill>
                          <a:latin typeface="Calibri" panose="020F0502020204030204" pitchFamily="34" charset="0"/>
                        </a:rPr>
                        <a:t> </a:t>
                      </a:r>
                      <a:endParaRPr lang="en-US" sz="1300" dirty="0">
                        <a:solidFill>
                          <a:schemeClr val="tx1"/>
                        </a:solidFill>
                        <a:latin typeface="Calibri" panose="020F0502020204030204" pitchFamily="34" charset="0"/>
                      </a:endParaRPr>
                    </a:p>
                    <a:p>
                      <a:r>
                        <a:rPr lang="en-US" sz="1300" baseline="0" dirty="0" smtClean="0">
                          <a:solidFill>
                            <a:schemeClr val="tx1"/>
                          </a:solidFill>
                          <a:latin typeface="Calibri" panose="020F0502020204030204" pitchFamily="34" charset="0"/>
                        </a:rPr>
                        <a:t>Here are other similar </a:t>
                      </a:r>
                      <a:r>
                        <a:rPr lang="en-US" sz="1300" baseline="0" dirty="0" err="1" smtClean="0">
                          <a:solidFill>
                            <a:schemeClr val="tx1"/>
                          </a:solidFill>
                          <a:latin typeface="Calibri" panose="020F0502020204030204" pitchFamily="34" charset="0"/>
                        </a:rPr>
                        <a:t>SQLi</a:t>
                      </a:r>
                      <a:r>
                        <a:rPr lang="en-US" sz="1300" baseline="0" dirty="0" smtClean="0">
                          <a:solidFill>
                            <a:schemeClr val="tx1"/>
                          </a:solidFill>
                          <a:latin typeface="Calibri" panose="020F0502020204030204" pitchFamily="34" charset="0"/>
                        </a:rPr>
                        <a:t> in the application</a:t>
                      </a:r>
                      <a:endParaRPr lang="en-US" sz="1300" dirty="0" smtClean="0">
                        <a:solidFill>
                          <a:schemeClr val="tx1"/>
                        </a:solidFill>
                        <a:latin typeface="Calibri" panose="020F0502020204030204" pitchFamily="34" charset="0"/>
                        <a:cs typeface="Calibri" panose="020F0502020204030204" pitchFamily="34" charset="0"/>
                      </a:endParaRPr>
                    </a:p>
                    <a:p>
                      <a:endParaRPr lang="en-US" sz="1300" dirty="0" smtClean="0">
                        <a:solidFill>
                          <a:schemeClr val="tx1"/>
                        </a:solidFill>
                        <a:latin typeface="Calibri" panose="020F0502020204030204" pitchFamily="34" charset="0"/>
                      </a:endParaRPr>
                    </a:p>
                    <a:p>
                      <a:r>
                        <a:rPr lang="en-US" sz="1300" b="1" dirty="0" smtClean="0">
                          <a:solidFill>
                            <a:schemeClr val="tx1"/>
                          </a:solidFill>
                          <a:latin typeface="Calibri" panose="020F0502020204030204" pitchFamily="34" charset="0"/>
                        </a:rPr>
                        <a:t>Affected URL :</a:t>
                      </a:r>
                      <a:endParaRPr lang="en-US" sz="1300" b="0" i="0" u="none" strike="noStrike" dirty="0" smtClean="0">
                        <a:solidFill>
                          <a:schemeClr val="tx1"/>
                        </a:solidFill>
                        <a:effectLst/>
                        <a:latin typeface="Calibri" panose="020F0502020204030204" pitchFamily="34" charset="0"/>
                        <a:ea typeface="+mn-ea"/>
                        <a:cs typeface="+mn-cs"/>
                        <a:sym typeface="Arial"/>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pitchFamily="34" charset="0"/>
                          <a:ea typeface="+mn-ea"/>
                          <a:cs typeface="Calibri" panose="020F0502020204030204" pitchFamily="34" charset="0"/>
                          <a:sym typeface="Arial"/>
                        </a:rPr>
                        <a:t>http://url.com/sql3.php (ID</a:t>
                      </a:r>
                      <a:r>
                        <a:rPr lang="en-US" sz="1300" b="0" i="0" u="none" strike="noStrike" baseline="0" dirty="0" smtClean="0">
                          <a:solidFill>
                            <a:schemeClr val="dk1"/>
                          </a:solidFill>
                          <a:effectLst/>
                          <a:latin typeface="Calibri" panose="020F0502020204030204" pitchFamily="34" charset="0"/>
                          <a:ea typeface="+mn-ea"/>
                          <a:cs typeface="Calibri" panose="020F0502020204030204" pitchFamily="34" charset="0"/>
                          <a:sym typeface="Arial"/>
                        </a:rPr>
                        <a:t> GET parameter)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i="0" u="none" strike="noStrike" dirty="0" smtClean="0">
                          <a:solidFill>
                            <a:schemeClr val="dk1"/>
                          </a:solidFill>
                          <a:effectLst/>
                          <a:latin typeface="Calibri" panose="020F0502020204030204" pitchFamily="34" charset="0"/>
                          <a:ea typeface="+mn-ea"/>
                          <a:cs typeface="Calibri" panose="020F0502020204030204" pitchFamily="34" charset="0"/>
                          <a:sym typeface="Arial"/>
                        </a:rPr>
                        <a:t>http://url.com/sql4.php (</a:t>
                      </a:r>
                      <a:r>
                        <a:rPr lang="en-US" sz="1300" b="0" i="0" u="none" strike="noStrike" dirty="0" err="1" smtClean="0">
                          <a:solidFill>
                            <a:schemeClr val="dk1"/>
                          </a:solidFill>
                          <a:effectLst/>
                          <a:latin typeface="Calibri" panose="020F0502020204030204" pitchFamily="34" charset="0"/>
                          <a:ea typeface="+mn-ea"/>
                          <a:cs typeface="Calibri" panose="020F0502020204030204" pitchFamily="34" charset="0"/>
                          <a:sym typeface="Arial"/>
                        </a:rPr>
                        <a:t>jkl</a:t>
                      </a:r>
                      <a:r>
                        <a:rPr lang="en-US" sz="1300" b="0" i="0" u="none" strike="noStrike" dirty="0" smtClean="0">
                          <a:solidFill>
                            <a:schemeClr val="dk1"/>
                          </a:solidFill>
                          <a:effectLst/>
                          <a:latin typeface="Calibri" panose="020F0502020204030204" pitchFamily="34" charset="0"/>
                          <a:ea typeface="+mn-ea"/>
                          <a:cs typeface="Calibri" panose="020F0502020204030204" pitchFamily="34" charset="0"/>
                          <a:sym typeface="Arial"/>
                        </a:rPr>
                        <a:t> </a:t>
                      </a:r>
                      <a:r>
                        <a:rPr lang="en-US" sz="1300" b="0" i="0" u="none" strike="noStrike" baseline="0" dirty="0" smtClean="0">
                          <a:solidFill>
                            <a:schemeClr val="dk1"/>
                          </a:solidFill>
                          <a:effectLst/>
                          <a:latin typeface="Calibri" panose="020F0502020204030204" pitchFamily="34" charset="0"/>
                          <a:ea typeface="+mn-ea"/>
                          <a:cs typeface="Calibri" panose="020F0502020204030204" pitchFamily="34" charset="0"/>
                          <a:sym typeface="Arial"/>
                        </a:rPr>
                        <a:t>POST parameter)</a:t>
                      </a:r>
                      <a:endParaRPr lang="en-US" sz="1300" b="0" i="0" u="none" strike="noStrike" dirty="0" smtClean="0">
                        <a:solidFill>
                          <a:schemeClr val="dk1"/>
                        </a:solidFill>
                        <a:effectLst/>
                        <a:latin typeface="Calibri" panose="020F0502020204030204" pitchFamily="34" charset="0"/>
                        <a:ea typeface="+mn-ea"/>
                        <a:cs typeface="Calibri" panose="020F0502020204030204" pitchFamily="34" charset="0"/>
                        <a:sym typeface="Aria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i="0" u="none" strike="noStrike" dirty="0" smtClean="0">
                          <a:solidFill>
                            <a:schemeClr val="dk1"/>
                          </a:solidFill>
                          <a:effectLst/>
                          <a:latin typeface="Calibri" panose="020F0502020204030204" pitchFamily="34" charset="0"/>
                          <a:ea typeface="+mn-ea"/>
                          <a:cs typeface="Calibri" panose="020F0502020204030204" pitchFamily="34" charset="0"/>
                          <a:sym typeface="Arial"/>
                        </a:rPr>
                        <a:t>http://url.com/sql5.php (</a:t>
                      </a:r>
                      <a:r>
                        <a:rPr lang="en-US" sz="1300" b="0" i="0" u="none" strike="noStrike" dirty="0" err="1" smtClean="0">
                          <a:solidFill>
                            <a:schemeClr val="dk1"/>
                          </a:solidFill>
                          <a:effectLst/>
                          <a:latin typeface="Calibri" panose="020F0502020204030204" pitchFamily="34" charset="0"/>
                          <a:ea typeface="+mn-ea"/>
                          <a:cs typeface="Calibri" panose="020F0502020204030204" pitchFamily="34" charset="0"/>
                          <a:sym typeface="Arial"/>
                        </a:rPr>
                        <a:t>pqr</a:t>
                      </a:r>
                      <a:r>
                        <a:rPr lang="en-US" sz="1300" b="0" i="0" u="none" strike="noStrike" baseline="0" dirty="0" smtClean="0">
                          <a:solidFill>
                            <a:schemeClr val="dk1"/>
                          </a:solidFill>
                          <a:effectLst/>
                          <a:latin typeface="Calibri" panose="020F0502020204030204" pitchFamily="34" charset="0"/>
                          <a:ea typeface="+mn-ea"/>
                          <a:cs typeface="Calibri" panose="020F0502020204030204" pitchFamily="34" charset="0"/>
                          <a:sym typeface="Arial"/>
                        </a:rPr>
                        <a:t> 5 GET parameter)</a:t>
                      </a:r>
                      <a:endParaRPr lang="en-US" sz="1300" b="0" i="0" u="none" strike="noStrike" dirty="0" smtClean="0">
                        <a:solidFill>
                          <a:schemeClr val="dk1"/>
                        </a:solidFill>
                        <a:effectLst/>
                        <a:latin typeface="Calibri" panose="020F0502020204030204" pitchFamily="34" charset="0"/>
                        <a:ea typeface="+mn-ea"/>
                        <a:cs typeface="Calibri" panose="020F0502020204030204" pitchFamily="34" charset="0"/>
                        <a:sym typeface="Aria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i="0" u="none" strike="noStrike" dirty="0" smtClean="0">
                          <a:solidFill>
                            <a:schemeClr val="dk1"/>
                          </a:solidFill>
                          <a:effectLst/>
                          <a:latin typeface="Calibri" panose="020F0502020204030204" pitchFamily="34" charset="0"/>
                          <a:ea typeface="+mn-ea"/>
                          <a:cs typeface="Calibri" panose="020F0502020204030204" pitchFamily="34" charset="0"/>
                          <a:sym typeface="Arial"/>
                        </a:rPr>
                        <a:t>http://url.com/sql6.php (</a:t>
                      </a:r>
                      <a:r>
                        <a:rPr lang="en-US" sz="1300" b="0" i="0" u="none" strike="noStrike" dirty="0" err="1" smtClean="0">
                          <a:solidFill>
                            <a:schemeClr val="dk1"/>
                          </a:solidFill>
                          <a:effectLst/>
                          <a:latin typeface="Calibri" panose="020F0502020204030204" pitchFamily="34" charset="0"/>
                          <a:ea typeface="+mn-ea"/>
                          <a:cs typeface="Calibri" panose="020F0502020204030204" pitchFamily="34" charset="0"/>
                          <a:sym typeface="Arial"/>
                        </a:rPr>
                        <a:t>abcd</a:t>
                      </a:r>
                      <a:r>
                        <a:rPr lang="en-US" sz="1300" b="0" i="0" u="none" strike="noStrike" dirty="0" smtClean="0">
                          <a:solidFill>
                            <a:schemeClr val="dk1"/>
                          </a:solidFill>
                          <a:effectLst/>
                          <a:latin typeface="Calibri" panose="020F0502020204030204" pitchFamily="34" charset="0"/>
                          <a:ea typeface="+mn-ea"/>
                          <a:cs typeface="Calibri" panose="020F0502020204030204" pitchFamily="34" charset="0"/>
                          <a:sym typeface="Arial"/>
                        </a:rPr>
                        <a:t> cookie </a:t>
                      </a:r>
                      <a:r>
                        <a:rPr lang="en-US" sz="1300" b="0" i="0" u="none" strike="noStrike" dirty="0" err="1" smtClean="0">
                          <a:solidFill>
                            <a:schemeClr val="dk1"/>
                          </a:solidFill>
                          <a:effectLst/>
                          <a:latin typeface="Calibri" panose="020F0502020204030204" pitchFamily="34" charset="0"/>
                          <a:ea typeface="+mn-ea"/>
                          <a:cs typeface="Calibri" panose="020F0502020204030204" pitchFamily="34" charset="0"/>
                          <a:sym typeface="Arial"/>
                        </a:rPr>
                        <a:t>paramter</a:t>
                      </a:r>
                      <a:r>
                        <a:rPr lang="en-US" sz="1300" b="0" i="0" u="none" strike="noStrike" baseline="0" dirty="0" smtClean="0">
                          <a:solidFill>
                            <a:schemeClr val="dk1"/>
                          </a:solidFill>
                          <a:effectLst/>
                          <a:latin typeface="Calibri" panose="020F0502020204030204" pitchFamily="34" charset="0"/>
                          <a:ea typeface="+mn-ea"/>
                          <a:cs typeface="Calibri" panose="020F0502020204030204" pitchFamily="34" charset="0"/>
                          <a:sym typeface="Arial"/>
                        </a:rPr>
                        <a:t>)</a:t>
                      </a:r>
                      <a:endParaRPr lang="en-US" sz="1300" b="0" i="0" u="none" strike="noStrike" dirty="0" smtClean="0">
                        <a:solidFill>
                          <a:schemeClr val="dk1"/>
                        </a:solidFill>
                        <a:effectLst/>
                        <a:latin typeface="Calibri" panose="020F0502020204030204" pitchFamily="34" charset="0"/>
                        <a:ea typeface="+mn-ea"/>
                        <a:cs typeface="Calibri" panose="020F0502020204030204" pitchFamily="34" charset="0"/>
                        <a:sym typeface="Aria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i="0" u="none" strike="noStrike" dirty="0" smtClean="0">
                          <a:solidFill>
                            <a:schemeClr val="dk1"/>
                          </a:solidFill>
                          <a:effectLst/>
                          <a:latin typeface="Calibri" panose="020F0502020204030204" pitchFamily="34" charset="0"/>
                          <a:ea typeface="+mn-ea"/>
                          <a:cs typeface="Calibri" panose="020F0502020204030204" pitchFamily="34" charset="0"/>
                          <a:sym typeface="Arial"/>
                        </a:rPr>
                        <a:t>http://url.com/sql7.php (User-agent Header</a:t>
                      </a:r>
                      <a:r>
                        <a:rPr lang="en-US" sz="1300" b="0" i="0" u="none" strike="noStrike" baseline="0" dirty="0" smtClean="0">
                          <a:solidFill>
                            <a:schemeClr val="dk1"/>
                          </a:solidFill>
                          <a:effectLst/>
                          <a:latin typeface="Calibri" panose="020F0502020204030204" pitchFamily="34" charset="0"/>
                          <a:ea typeface="+mn-ea"/>
                          <a:cs typeface="Calibri" panose="020F0502020204030204" pitchFamily="34" charset="0"/>
                          <a:sym typeface="Arial"/>
                        </a:rPr>
                        <a:t>)</a:t>
                      </a:r>
                      <a:endParaRPr lang="en-US" sz="1300" b="0" i="0" u="none" strike="noStrike" dirty="0" smtClean="0">
                        <a:solidFill>
                          <a:schemeClr val="dk1"/>
                        </a:solidFill>
                        <a:effectLst/>
                        <a:latin typeface="Calibri" panose="020F0502020204030204" pitchFamily="34" charset="0"/>
                        <a:ea typeface="+mn-ea"/>
                        <a:cs typeface="Calibri" panose="020F0502020204030204" pitchFamily="34" charset="0"/>
                        <a:sym typeface="Aria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i="0" u="none" strike="noStrike" dirty="0" smtClean="0">
                          <a:solidFill>
                            <a:schemeClr val="dk1"/>
                          </a:solidFill>
                          <a:effectLst/>
                          <a:latin typeface="Calibri" panose="020F0502020204030204" pitchFamily="34" charset="0"/>
                          <a:ea typeface="+mn-ea"/>
                          <a:cs typeface="Calibri" panose="020F0502020204030204" pitchFamily="34" charset="0"/>
                          <a:sym typeface="Arial"/>
                        </a:rPr>
                        <a:t>http://url.com/sql8.php (xyz</a:t>
                      </a:r>
                      <a:r>
                        <a:rPr lang="en-US" sz="1300" b="0" i="0" u="none" strike="noStrike" baseline="0" dirty="0" smtClean="0">
                          <a:solidFill>
                            <a:schemeClr val="dk1"/>
                          </a:solidFill>
                          <a:effectLst/>
                          <a:latin typeface="Calibri" panose="020F0502020204030204" pitchFamily="34" charset="0"/>
                          <a:ea typeface="+mn-ea"/>
                          <a:cs typeface="Calibri" panose="020F0502020204030204" pitchFamily="34" charset="0"/>
                          <a:sym typeface="Arial"/>
                        </a:rPr>
                        <a:t> POST parameter)</a:t>
                      </a:r>
                      <a:endParaRPr lang="en-US" sz="1300" b="0" i="0" u="none" strike="noStrike" dirty="0" smtClean="0">
                        <a:solidFill>
                          <a:schemeClr val="dk1"/>
                        </a:solidFill>
                        <a:effectLst/>
                        <a:latin typeface="Calibri" panose="020F0502020204030204" pitchFamily="34" charset="0"/>
                        <a:ea typeface="+mn-ea"/>
                        <a:cs typeface="Calibri" panose="020F0502020204030204" pitchFamily="34" charset="0"/>
                        <a:sym typeface="Arial"/>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91717009"/>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smtClean="0"/>
              <a:t>Observation</a:t>
            </a:r>
            <a:endParaRPr lang="en-IN" dirty="0"/>
          </a:p>
        </p:txBody>
      </p:sp>
      <p:sp>
        <p:nvSpPr>
          <p:cNvPr id="3" name="Text Placeholder 2"/>
          <p:cNvSpPr>
            <a:spLocks noGrp="1"/>
          </p:cNvSpPr>
          <p:nvPr>
            <p:ph type="body" idx="1"/>
          </p:nvPr>
        </p:nvSpPr>
        <p:spPr>
          <a:xfrm>
            <a:off x="838200" y="1050870"/>
            <a:ext cx="10515600" cy="4351338"/>
          </a:xfrm>
        </p:spPr>
        <p:txBody>
          <a:bodyPr>
            <a:normAutofit/>
          </a:bodyPr>
          <a:lstStyle/>
          <a:p>
            <a:r>
              <a:rPr lang="en-IN" sz="2000" dirty="0" smtClean="0"/>
              <a:t>Navigate to Houses page where you will see list of houses. Click any one like Gryffindor. You will see famous people of that house in a table. Notice the GET parameter </a:t>
            </a:r>
            <a:r>
              <a:rPr lang="en-IN" sz="2000" b="1" dirty="0" smtClean="0"/>
              <a:t>house </a:t>
            </a:r>
            <a:r>
              <a:rPr lang="en-IN" sz="2000" dirty="0" smtClean="0"/>
              <a:t>in the URL:</a:t>
            </a:r>
            <a:endParaRPr lang="en-IN" sz="2000" b="1" dirty="0" smtClean="0"/>
          </a:p>
          <a:p>
            <a:endParaRPr lang="en-IN" sz="2000" dirty="0"/>
          </a:p>
        </p:txBody>
      </p:sp>
      <p:pic>
        <p:nvPicPr>
          <p:cNvPr id="5" name="Picture 4"/>
          <p:cNvPicPr>
            <a:picLocks noChangeAspect="1"/>
          </p:cNvPicPr>
          <p:nvPr/>
        </p:nvPicPr>
        <p:blipFill>
          <a:blip r:embed="rId2"/>
          <a:stretch>
            <a:fillRect/>
          </a:stretch>
        </p:blipFill>
        <p:spPr>
          <a:xfrm>
            <a:off x="1834523" y="1915063"/>
            <a:ext cx="5670459" cy="4135767"/>
          </a:xfrm>
          <a:prstGeom prst="rect">
            <a:avLst/>
          </a:prstGeom>
        </p:spPr>
      </p:pic>
    </p:spTree>
    <p:extLst>
      <p:ext uri="{BB962C8B-B14F-4D97-AF65-F5344CB8AC3E}">
        <p14:creationId xmlns:p14="http://schemas.microsoft.com/office/powerpoint/2010/main" val="401175343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smtClean="0"/>
              <a:t>Observation</a:t>
            </a:r>
            <a:endParaRPr lang="en-IN" dirty="0"/>
          </a:p>
        </p:txBody>
      </p:sp>
      <p:sp>
        <p:nvSpPr>
          <p:cNvPr id="3" name="Text Placeholder 2"/>
          <p:cNvSpPr>
            <a:spLocks noGrp="1"/>
          </p:cNvSpPr>
          <p:nvPr>
            <p:ph type="body" idx="1"/>
          </p:nvPr>
        </p:nvSpPr>
        <p:spPr>
          <a:xfrm>
            <a:off x="838200" y="1050870"/>
            <a:ext cx="10515600" cy="4351338"/>
          </a:xfrm>
        </p:spPr>
        <p:txBody>
          <a:bodyPr>
            <a:normAutofit/>
          </a:bodyPr>
          <a:lstStyle/>
          <a:p>
            <a:r>
              <a:rPr lang="en-IN" sz="2000" dirty="0" smtClean="0"/>
              <a:t>We apply single quote in house parameter: </a:t>
            </a:r>
            <a:r>
              <a:rPr lang="en-IN" sz="2000" b="1" dirty="0" err="1" smtClean="0"/>
              <a:t>house_details.php?house</a:t>
            </a:r>
            <a:r>
              <a:rPr lang="en-IN" sz="2000" b="1" dirty="0" smtClean="0"/>
              <a:t>=Gryffindor</a:t>
            </a:r>
            <a:r>
              <a:rPr lang="en-IN" sz="2000" b="1" dirty="0" smtClean="0">
                <a:solidFill>
                  <a:srgbClr val="FF0000"/>
                </a:solidFill>
              </a:rPr>
              <a:t>’ </a:t>
            </a:r>
            <a:r>
              <a:rPr lang="en-IN" sz="2000" b="1" dirty="0" smtClean="0"/>
              <a:t>and we get complete MySQL error:</a:t>
            </a:r>
            <a:endParaRPr lang="en-IN" sz="2000" b="1" dirty="0" smtClean="0">
              <a:solidFill>
                <a:srgbClr val="FF0000"/>
              </a:solidFill>
            </a:endParaRPr>
          </a:p>
          <a:p>
            <a:endParaRPr lang="en-IN" sz="2000" dirty="0"/>
          </a:p>
        </p:txBody>
      </p:sp>
      <p:pic>
        <p:nvPicPr>
          <p:cNvPr id="4" name="Picture 3"/>
          <p:cNvPicPr>
            <a:picLocks noChangeAspect="1"/>
          </p:cNvPicPr>
          <p:nvPr/>
        </p:nvPicPr>
        <p:blipFill>
          <a:blip r:embed="rId2"/>
          <a:stretch>
            <a:fillRect/>
          </a:stretch>
        </p:blipFill>
        <p:spPr>
          <a:xfrm>
            <a:off x="1171755" y="1815141"/>
            <a:ext cx="8955568" cy="4344119"/>
          </a:xfrm>
          <a:prstGeom prst="rect">
            <a:avLst/>
          </a:prstGeom>
        </p:spPr>
      </p:pic>
    </p:spTree>
    <p:extLst>
      <p:ext uri="{BB962C8B-B14F-4D97-AF65-F5344CB8AC3E}">
        <p14:creationId xmlns:p14="http://schemas.microsoft.com/office/powerpoint/2010/main" val="393736937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smtClean="0"/>
              <a:t>Observation</a:t>
            </a:r>
            <a:endParaRPr lang="en-IN" dirty="0"/>
          </a:p>
        </p:txBody>
      </p:sp>
      <p:sp>
        <p:nvSpPr>
          <p:cNvPr id="3" name="Text Placeholder 2"/>
          <p:cNvSpPr>
            <a:spLocks noGrp="1"/>
          </p:cNvSpPr>
          <p:nvPr>
            <p:ph type="body" idx="1"/>
          </p:nvPr>
        </p:nvSpPr>
        <p:spPr>
          <a:xfrm>
            <a:off x="838200" y="1050870"/>
            <a:ext cx="10515600" cy="4351338"/>
          </a:xfrm>
        </p:spPr>
        <p:txBody>
          <a:bodyPr>
            <a:normAutofit/>
          </a:bodyPr>
          <a:lstStyle/>
          <a:p>
            <a:r>
              <a:rPr lang="en-IN" sz="2000" dirty="0" smtClean="0"/>
              <a:t>We then put --+ : </a:t>
            </a:r>
            <a:r>
              <a:rPr lang="en-IN" sz="2000" b="1" dirty="0" err="1" smtClean="0"/>
              <a:t>house_details.php?house</a:t>
            </a:r>
            <a:r>
              <a:rPr lang="en-IN" sz="2000" b="1" dirty="0" smtClean="0"/>
              <a:t>=Gryffindor</a:t>
            </a:r>
            <a:r>
              <a:rPr lang="en-IN" sz="2000" b="1" dirty="0" smtClean="0">
                <a:solidFill>
                  <a:srgbClr val="FF0000"/>
                </a:solidFill>
              </a:rPr>
              <a:t>’--+ </a:t>
            </a:r>
            <a:r>
              <a:rPr lang="en-IN" sz="2000" b="1" dirty="0" smtClean="0"/>
              <a:t>and we error is removed confirming SQL injection:</a:t>
            </a:r>
            <a:endParaRPr lang="en-IN" sz="2000" b="1" dirty="0" smtClean="0">
              <a:solidFill>
                <a:srgbClr val="FF0000"/>
              </a:solidFill>
            </a:endParaRPr>
          </a:p>
          <a:p>
            <a:endParaRPr lang="en-IN" sz="2000" dirty="0"/>
          </a:p>
        </p:txBody>
      </p:sp>
      <p:pic>
        <p:nvPicPr>
          <p:cNvPr id="5" name="Picture 4"/>
          <p:cNvPicPr>
            <a:picLocks noChangeAspect="1"/>
          </p:cNvPicPr>
          <p:nvPr/>
        </p:nvPicPr>
        <p:blipFill>
          <a:blip r:embed="rId2"/>
          <a:stretch>
            <a:fillRect/>
          </a:stretch>
        </p:blipFill>
        <p:spPr>
          <a:xfrm>
            <a:off x="1874448" y="1686734"/>
            <a:ext cx="7183288" cy="4685650"/>
          </a:xfrm>
          <a:prstGeom prst="rect">
            <a:avLst/>
          </a:prstGeom>
        </p:spPr>
      </p:pic>
    </p:spTree>
    <p:extLst>
      <p:ext uri="{BB962C8B-B14F-4D97-AF65-F5344CB8AC3E}">
        <p14:creationId xmlns:p14="http://schemas.microsoft.com/office/powerpoint/2010/main" val="3456174015"/>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3383</TotalTime>
  <Words>2289</Words>
  <Application>Microsoft Office PowerPoint</Application>
  <PresentationFormat>Widescreen</PresentationFormat>
  <Paragraphs>426</Paragraphs>
  <Slides>58</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63" baseType="lpstr">
      <vt:lpstr>Arial</vt:lpstr>
      <vt:lpstr>Calibri</vt:lpstr>
      <vt:lpstr>Calibri Light</vt:lpstr>
      <vt:lpstr>Office Theme</vt:lpstr>
      <vt:lpstr>Worksheet</vt:lpstr>
      <vt:lpstr>Hacking Environment Web Application</vt:lpstr>
      <vt:lpstr>Security Status – Extremely Vulnerable</vt:lpstr>
      <vt:lpstr>Vulnerability Statistics</vt:lpstr>
      <vt:lpstr>Vulnerabilities:</vt:lpstr>
      <vt:lpstr>1. SQL Injection</vt:lpstr>
      <vt:lpstr>1. SQL Injection</vt:lpstr>
      <vt:lpstr>Observation</vt:lpstr>
      <vt:lpstr>Observation</vt:lpstr>
      <vt:lpstr>Observation</vt:lpstr>
      <vt:lpstr>Proof of Concept (PoC)</vt:lpstr>
      <vt:lpstr>PoC – Attacker can dump arbitrary data</vt:lpstr>
      <vt:lpstr>Business Impact – Extremely High</vt:lpstr>
      <vt:lpstr>1. SQL Injection</vt:lpstr>
      <vt:lpstr>PoC – Attacker can dump arbitrary data</vt:lpstr>
      <vt:lpstr>Recommendation</vt:lpstr>
      <vt:lpstr>References</vt:lpstr>
      <vt:lpstr>2. Access to Sales Dashboard</vt:lpstr>
      <vt:lpstr>Observation</vt:lpstr>
      <vt:lpstr>Observation</vt:lpstr>
      <vt:lpstr>Business Impact – Extremely High</vt:lpstr>
      <vt:lpstr>POC</vt:lpstr>
      <vt:lpstr>POC</vt:lpstr>
      <vt:lpstr>POC</vt:lpstr>
      <vt:lpstr>POC</vt:lpstr>
      <vt:lpstr>Recommendation</vt:lpstr>
      <vt:lpstr>3. Account Takeover Using OTP Bypass</vt:lpstr>
      <vt:lpstr>3. Account Takeover Using OTP Bypass</vt:lpstr>
      <vt:lpstr>Observation</vt:lpstr>
      <vt:lpstr>Observation</vt:lpstr>
      <vt:lpstr>Observation</vt:lpstr>
      <vt:lpstr>Business Impact – Extremely High</vt:lpstr>
      <vt:lpstr>Recommendation</vt:lpstr>
      <vt:lpstr>4. Unauthorised Access to Customer Details</vt:lpstr>
      <vt:lpstr>4. Unauthorised Access to Customer Details</vt:lpstr>
      <vt:lpstr>Observation</vt:lpstr>
      <vt:lpstr>Observation</vt:lpstr>
      <vt:lpstr>Observation</vt:lpstr>
      <vt:lpstr>Business Impact – Extremely High</vt:lpstr>
      <vt:lpstr>Recommendation</vt:lpstr>
      <vt:lpstr>5. Reflected Cross Site Scripting (XSS)</vt:lpstr>
      <vt:lpstr>5. Reflected Cross Site Scripting (XSS)</vt:lpstr>
      <vt:lpstr>Observation</vt:lpstr>
      <vt:lpstr>Observation</vt:lpstr>
      <vt:lpstr>Observation</vt:lpstr>
      <vt:lpstr>PoC</vt:lpstr>
      <vt:lpstr>PoC</vt:lpstr>
      <vt:lpstr>Business Impact – High</vt:lpstr>
      <vt:lpstr>Recommendation</vt:lpstr>
      <vt:lpstr>6. Directory Listing</vt:lpstr>
      <vt:lpstr>Observation</vt:lpstr>
      <vt:lpstr>Observation</vt:lpstr>
      <vt:lpstr>Business Impact – Moderate</vt:lpstr>
      <vt:lpstr>Recommendation</vt:lpstr>
      <vt:lpstr>7. Information Disclosure</vt:lpstr>
      <vt:lpstr>Observation</vt:lpstr>
      <vt:lpstr>Observation</vt:lpstr>
      <vt:lpstr>Business Impact – Moderate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Hacking Environment Web Application</dc:title>
  <dc:creator>Windows User</dc:creator>
  <cp:lastModifiedBy>Windows User</cp:lastModifiedBy>
  <cp:revision>33</cp:revision>
  <dcterms:created xsi:type="dcterms:W3CDTF">2018-11-02T17:20:08Z</dcterms:created>
  <dcterms:modified xsi:type="dcterms:W3CDTF">2019-01-31T08:05:56Z</dcterms:modified>
</cp:coreProperties>
</file>