
<file path=[Content_Types].xml><?xml version="1.0" encoding="utf-8"?>
<Types xmlns="http://schemas.openxmlformats.org/package/2006/content-types">
  <Default Extension="jpeg" ContentType="image/jpeg"/>
  <Default Extension="png" ContentType="image/png"/>
  <Default Extension="avi" ContentType="video/avi"/>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1"/>
  </p:notesMasterIdLst>
  <p:sldIdLst>
    <p:sldId id="256" r:id="rId3"/>
    <p:sldId id="257" r:id="rId4"/>
    <p:sldId id="259" r:id="rId5"/>
    <p:sldId id="260" r:id="rId6"/>
    <p:sldId id="261" r:id="rId7"/>
    <p:sldId id="263" r:id="rId8"/>
    <p:sldId id="264" r:id="rId9"/>
    <p:sldId id="265" r:id="rId10"/>
    <p:sldId id="481" r:id="rId11"/>
    <p:sldId id="480" r:id="rId12"/>
    <p:sldId id="273" r:id="rId13"/>
    <p:sldId id="271" r:id="rId14"/>
    <p:sldId id="272" r:id="rId15"/>
    <p:sldId id="274" r:id="rId16"/>
    <p:sldId id="275" r:id="rId17"/>
    <p:sldId id="276" r:id="rId18"/>
    <p:sldId id="279" r:id="rId19"/>
    <p:sldId id="278" r:id="rId20"/>
    <p:sldId id="280" r:id="rId21"/>
    <p:sldId id="281" r:id="rId22"/>
    <p:sldId id="282" r:id="rId23"/>
    <p:sldId id="283" r:id="rId24"/>
    <p:sldId id="284" r:id="rId25"/>
    <p:sldId id="285" r:id="rId26"/>
    <p:sldId id="286" r:id="rId27"/>
    <p:sldId id="288" r:id="rId28"/>
    <p:sldId id="289" r:id="rId29"/>
    <p:sldId id="290" r:id="rId30"/>
    <p:sldId id="291" r:id="rId31"/>
    <p:sldId id="292" r:id="rId32"/>
    <p:sldId id="294" r:id="rId33"/>
    <p:sldId id="482" r:id="rId34"/>
    <p:sldId id="483" r:id="rId35"/>
    <p:sldId id="484" r:id="rId36"/>
    <p:sldId id="486" r:id="rId37"/>
    <p:sldId id="487" r:id="rId38"/>
    <p:sldId id="309" r:id="rId39"/>
    <p:sldId id="310" r:id="rId40"/>
    <p:sldId id="311" r:id="rId41"/>
    <p:sldId id="312" r:id="rId42"/>
    <p:sldId id="313" r:id="rId43"/>
    <p:sldId id="314" r:id="rId44"/>
    <p:sldId id="316" r:id="rId45"/>
    <p:sldId id="317" r:id="rId46"/>
    <p:sldId id="318" r:id="rId47"/>
    <p:sldId id="319" r:id="rId48"/>
    <p:sldId id="320" r:id="rId49"/>
    <p:sldId id="321" r:id="rId50"/>
    <p:sldId id="322" r:id="rId51"/>
    <p:sldId id="323" r:id="rId52"/>
    <p:sldId id="324" r:id="rId53"/>
    <p:sldId id="325" r:id="rId54"/>
    <p:sldId id="327" r:id="rId55"/>
    <p:sldId id="495" r:id="rId56"/>
    <p:sldId id="328" r:id="rId57"/>
    <p:sldId id="329" r:id="rId58"/>
    <p:sldId id="330" r:id="rId59"/>
    <p:sldId id="332" r:id="rId60"/>
    <p:sldId id="335" r:id="rId61"/>
    <p:sldId id="336" r:id="rId62"/>
    <p:sldId id="337" r:id="rId63"/>
    <p:sldId id="338" r:id="rId64"/>
    <p:sldId id="340" r:id="rId65"/>
    <p:sldId id="341" r:id="rId66"/>
    <p:sldId id="343" r:id="rId67"/>
    <p:sldId id="344" r:id="rId68"/>
    <p:sldId id="345" r:id="rId69"/>
    <p:sldId id="346" r:id="rId70"/>
    <p:sldId id="347" r:id="rId72"/>
    <p:sldId id="348" r:id="rId73"/>
    <p:sldId id="349" r:id="rId74"/>
    <p:sldId id="351" r:id="rId75"/>
    <p:sldId id="350" r:id="rId76"/>
    <p:sldId id="353" r:id="rId77"/>
    <p:sldId id="354" r:id="rId78"/>
    <p:sldId id="488" r:id="rId79"/>
    <p:sldId id="489" r:id="rId80"/>
    <p:sldId id="490" r:id="rId81"/>
    <p:sldId id="491" r:id="rId82"/>
    <p:sldId id="492" r:id="rId83"/>
    <p:sldId id="493" r:id="rId84"/>
    <p:sldId id="352" r:id="rId85"/>
    <p:sldId id="355" r:id="rId86"/>
    <p:sldId id="356" r:id="rId87"/>
    <p:sldId id="357" r:id="rId88"/>
    <p:sldId id="358" r:id="rId89"/>
    <p:sldId id="359" r:id="rId90"/>
    <p:sldId id="360" r:id="rId91"/>
    <p:sldId id="361" r:id="rId92"/>
    <p:sldId id="364" r:id="rId93"/>
    <p:sldId id="365" r:id="rId94"/>
    <p:sldId id="366" r:id="rId95"/>
    <p:sldId id="367" r:id="rId96"/>
    <p:sldId id="368" r:id="rId97"/>
    <p:sldId id="369" r:id="rId98"/>
    <p:sldId id="370" r:id="rId99"/>
    <p:sldId id="371" r:id="rId100"/>
    <p:sldId id="372" r:id="rId101"/>
    <p:sldId id="373" r:id="rId102"/>
    <p:sldId id="374" r:id="rId103"/>
    <p:sldId id="375" r:id="rId104"/>
    <p:sldId id="376" r:id="rId105"/>
    <p:sldId id="377" r:id="rId106"/>
    <p:sldId id="378" r:id="rId107"/>
    <p:sldId id="380" r:id="rId108"/>
    <p:sldId id="381" r:id="rId1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notesMaster" Target="notesMasters/notesMaster1.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2" Type="http://schemas.openxmlformats.org/officeDocument/2006/relationships/tableStyles" Target="tableStyles.xml"/><Relationship Id="rId111" Type="http://schemas.openxmlformats.org/officeDocument/2006/relationships/viewProps" Target="viewProps.xml"/><Relationship Id="rId110" Type="http://schemas.openxmlformats.org/officeDocument/2006/relationships/presProps" Target="presProps.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Default">
    <p:spTree>
      <p:nvGrpSpPr>
        <p:cNvPr id="1" name=""/>
        <p:cNvGrpSpPr/>
        <p:nvPr/>
      </p:nvGrpSpPr>
      <p:grpSpPr>
        <a:xfrm>
          <a:off x="0" y="0"/>
          <a:ext cx="0" cy="0"/>
          <a:chOff x="0" y="0"/>
          <a:chExt cx="0" cy="0"/>
        </a:xfrm>
      </p:grpSpPr>
      <p:sp>
        <p:nvSpPr>
          <p:cNvPr id="23" name="Shape 23"/>
          <p:cNvSpPr>
            <a:spLocks noGrp="1"/>
          </p:cNvSpPr>
          <p:nvPr>
            <p:ph type="title"/>
          </p:nvPr>
        </p:nvSpPr>
        <p:spPr>
          <a:prstGeom prst="rect">
            <a:avLst/>
          </a:prstGeom>
        </p:spPr>
        <p:txBody>
          <a:bodyPr/>
          <a:lstStyle/>
          <a:p>
            <a:pPr lvl="0">
              <a:defRPr sz="1800" b="0">
                <a:solidFill>
                  <a:srgbClr val="000000"/>
                </a:solidFill>
              </a:defRPr>
            </a:pPr>
            <a:r>
              <a:rPr lang="en-US" sz="3600" b="1">
                <a:solidFill>
                  <a:srgbClr val="D1282E"/>
                </a:solidFill>
              </a:rPr>
              <a:t>Click to edit Master title style</a:t>
            </a:r>
            <a:endParaRPr sz="3600" b="1">
              <a:solidFill>
                <a:srgbClr val="D1282E"/>
              </a:solidFill>
            </a:endParaRPr>
          </a:p>
        </p:txBody>
      </p:sp>
      <p:sp>
        <p:nvSpPr>
          <p:cNvPr id="24" name="Shape 24"/>
          <p:cNvSpPr>
            <a:spLocks noGrp="1"/>
          </p:cNvSpPr>
          <p:nvPr>
            <p:ph type="body" idx="1"/>
          </p:nvPr>
        </p:nvSpPr>
        <p:spPr>
          <a:prstGeom prst="rect">
            <a:avLst/>
          </a:prstGeom>
        </p:spPr>
        <p:txBody>
          <a:bodyPr/>
          <a:lstStyle/>
          <a:p>
            <a:pPr lvl="0">
              <a:defRPr sz="1800" b="0"/>
            </a:pPr>
            <a:r>
              <a:rPr lang="en-US" sz="2000" b="1"/>
              <a:t>Click to edit Master text styles</a:t>
            </a:r>
            <a:endParaRPr lang="en-US" sz="2000" b="1"/>
          </a:p>
          <a:p>
            <a:pPr lvl="1">
              <a:defRPr sz="1800" b="0"/>
            </a:pPr>
            <a:r>
              <a:rPr lang="en-US" sz="2000" b="1"/>
              <a:t>Second level</a:t>
            </a:r>
            <a:endParaRPr lang="en-US" sz="2000" b="1"/>
          </a:p>
          <a:p>
            <a:pPr lvl="2">
              <a:defRPr sz="1800" b="0"/>
            </a:pPr>
            <a:r>
              <a:rPr lang="en-US" sz="2000" b="1"/>
              <a:t>Third level</a:t>
            </a:r>
            <a:endParaRPr lang="en-US" sz="2000" b="1"/>
          </a:p>
          <a:p>
            <a:pPr lvl="3">
              <a:defRPr sz="1800" b="0"/>
            </a:pPr>
            <a:r>
              <a:rPr lang="en-US" sz="2000" b="1"/>
              <a:t>Fourth level</a:t>
            </a:r>
            <a:endParaRPr lang="en-US" sz="2000" b="1"/>
          </a:p>
          <a:p>
            <a:pPr lvl="4">
              <a:defRPr sz="1800" b="0"/>
            </a:pPr>
            <a:r>
              <a:rPr lang="en-US" sz="2000" b="1"/>
              <a:t>Fifth level</a:t>
            </a:r>
            <a:endParaRPr sz="2000" b="1"/>
          </a:p>
        </p:txBody>
      </p:sp>
      <p:sp>
        <p:nvSpPr>
          <p:cNvPr id="25" name="Shape 25"/>
          <p:cNvSpPr>
            <a:spLocks noGrp="1"/>
          </p:cNvSpPr>
          <p:nvPr>
            <p:ph type="sldNum" sz="quarter" idx="2"/>
          </p:nvPr>
        </p:nvSpPr>
        <p:spPr>
          <a:xfrm rot="16200000">
            <a:off x="11188966" y="5589604"/>
            <a:ext cx="1316039" cy="452647"/>
          </a:xfrm>
          <a:prstGeom prst="rect">
            <a:avLst/>
          </a:prstGeom>
        </p:spPr>
        <p:txBody>
          <a:bodyPr/>
          <a:lstStyle>
            <a:lvl1pPr>
              <a:defRPr>
                <a:latin typeface="Calibri" panose="020F0502020204030204"/>
                <a:ea typeface="Calibri" panose="020F0502020204030204"/>
                <a:cs typeface="Calibri" panose="020F0502020204030204"/>
                <a:sym typeface="Calibri" panose="020F0502020204030204"/>
              </a:defRPr>
            </a:lvl1pPr>
          </a:lstStyle>
          <a:p>
            <a:pPr lvl="0"/>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1.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2.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3.png"/></Relationships>
</file>

<file path=ppt/slides/_rels/slide49.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9.png"/><Relationship Id="rId1" Type="http://schemas.openxmlformats.org/officeDocument/2006/relationships/image" Target="../media/image2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1.png"/><Relationship Id="rId1" Type="http://schemas.openxmlformats.org/officeDocument/2006/relationships/image" Target="../media/image3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3.png"/><Relationship Id="rId1" Type="http://schemas.openxmlformats.org/officeDocument/2006/relationships/image" Target="../media/image32.png"/></Relationships>
</file>

<file path=ppt/slides/_rels/slide6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4.png"/><Relationship Id="rId2" Type="http://schemas.microsoft.com/office/2007/relationships/media" Target="../media/media1.avi"/><Relationship Id="rId1" Type="http://schemas.openxmlformats.org/officeDocument/2006/relationships/video" Target="../media/media1.avi"/></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5.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8.png"/><Relationship Id="rId1" Type="http://schemas.openxmlformats.org/officeDocument/2006/relationships/image" Target="../media/image37.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9.png"/></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1.png"/><Relationship Id="rId1" Type="http://schemas.openxmlformats.org/officeDocument/2006/relationships/image" Target="../media/image40.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2.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4.png"/><Relationship Id="rId1" Type="http://schemas.openxmlformats.org/officeDocument/2006/relationships/image" Target="../media/image43.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5.png"/></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6.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8.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hyperlink" Target="https://www.owasp.org/index.php/Improper_Error_Handl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729057" y="5101967"/>
            <a:ext cx="9144000" cy="1655762"/>
          </a:xfrm>
        </p:spPr>
        <p:txBody>
          <a:bodyPr/>
          <a:p>
            <a:r>
              <a:rPr lang="en-IN" sz="440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Detailed Developer Report </a:t>
            </a:r>
            <a:endParaRPr lang="en-IN" sz="440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6" name="Title 5"/>
          <p:cNvSpPr>
            <a:spLocks noGrp="1"/>
          </p:cNvSpPr>
          <p:nvPr>
            <p:ph type="ctrTitle"/>
          </p:nvPr>
        </p:nvSpPr>
        <p:spPr>
          <a:xfrm>
            <a:off x="1150620" y="2039620"/>
            <a:ext cx="10478135" cy="1946910"/>
          </a:xfrm>
        </p:spPr>
        <p:txBody>
          <a:bodyPr>
            <a:normAutofit/>
          </a:bodyPr>
          <a:p>
            <a:r>
              <a:rPr lang="en-US" altLang="en-IN" sz="9600" u="sng" dirty="0">
                <a:ln w="9525">
                  <a:solidFill>
                    <a:schemeClr val="bg1"/>
                  </a:solidFill>
                  <a:prstDash val="solid"/>
                </a:ln>
                <a:solidFill>
                  <a:schemeClr val="tx1"/>
                </a:solidFill>
                <a:effectLst>
                  <a:outerShdw blurRad="12700" dist="38100" dir="2700000" algn="tl" rotWithShape="0">
                    <a:schemeClr val="bg1">
                      <a:lumMod val="50000"/>
                    </a:schemeClr>
                  </a:outerShdw>
                </a:effectLst>
              </a:rPr>
              <a:t>Lifestyle Store</a:t>
            </a:r>
            <a:endParaRPr lang="en-US" altLang="en-IN" sz="9600" u="sng"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7" name="Picture 2" descr="https://internshala.com/static/images/common/internshala_logo.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08228" y="227331"/>
            <a:ext cx="4762500" cy="1638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4470"/>
            <a:ext cx="10515600" cy="1325563"/>
          </a:xfrm>
        </p:spPr>
        <p:txBody>
          <a:bodyPr/>
          <a:lstStyle/>
          <a:p>
            <a:r>
              <a:rPr lang="en-IN" sz="3200" b="1" dirty="0" err="1" smtClean="0"/>
              <a:t>PoC</a:t>
            </a:r>
            <a:r>
              <a:rPr lang="en-IN" sz="3200" b="1" dirty="0" smtClean="0"/>
              <a:t> – Attacker can dump arbitrary data</a:t>
            </a:r>
            <a:endParaRPr lang="en-IN" sz="3200" b="1" dirty="0" smtClean="0"/>
          </a:p>
        </p:txBody>
      </p:sp>
      <p:sp>
        <p:nvSpPr>
          <p:cNvPr id="3" name="Text Placeholder 2"/>
          <p:cNvSpPr>
            <a:spLocks noGrp="1"/>
          </p:cNvSpPr>
          <p:nvPr>
            <p:ph type="body" idx="1"/>
          </p:nvPr>
        </p:nvSpPr>
        <p:spPr>
          <a:xfrm>
            <a:off x="838200" y="1577081"/>
            <a:ext cx="10515600" cy="4351338"/>
          </a:xfrm>
        </p:spPr>
        <p:txBody>
          <a:bodyPr>
            <a:normAutofit lnSpcReduction="10000"/>
          </a:bodyPr>
          <a:lstStyle/>
          <a:p>
            <a:r>
              <a:rPr lang="en-IN" sz="2000" dirty="0" smtClean="0">
                <a:solidFill>
                  <a:srgbClr val="FF0000"/>
                </a:solidFill>
              </a:rPr>
              <a:t>No of databases: </a:t>
            </a:r>
            <a:r>
              <a:rPr lang="en-US" altLang="en-IN" sz="2000" dirty="0" smtClean="0">
                <a:solidFill>
                  <a:srgbClr val="FF0000"/>
                </a:solidFill>
              </a:rPr>
              <a:t>2</a:t>
            </a:r>
            <a:endParaRPr lang="en-IN" sz="2000" dirty="0" smtClean="0">
              <a:solidFill>
                <a:srgbClr val="FF0000"/>
              </a:solidFill>
            </a:endParaRPr>
          </a:p>
          <a:p>
            <a:pPr lvl="1"/>
            <a:r>
              <a:rPr lang="en-US" altLang="en-IN" sz="1600" dirty="0" err="1" smtClean="0">
                <a:sym typeface="+mn-ea"/>
              </a:rPr>
              <a:t>i</a:t>
            </a:r>
            <a:r>
              <a:rPr lang="en-IN" sz="1600" dirty="0" err="1" smtClean="0">
                <a:sym typeface="+mn-ea"/>
              </a:rPr>
              <a:t>nformation_schema                                                                               </a:t>
            </a:r>
            <a:endParaRPr lang="en-IN" sz="1600" dirty="0" err="1" smtClean="0">
              <a:sym typeface="+mn-ea"/>
            </a:endParaRPr>
          </a:p>
          <a:p>
            <a:pPr lvl="1"/>
            <a:r>
              <a:rPr lang="en-US" altLang="en-IN" sz="1600" dirty="0" smtClean="0">
                <a:sym typeface="+mn-ea"/>
              </a:rPr>
              <a:t>hacking_training_project</a:t>
            </a:r>
            <a:endParaRPr lang="en-IN" sz="1600" dirty="0" smtClean="0"/>
          </a:p>
          <a:p>
            <a:pPr lvl="1"/>
            <a:endParaRPr lang="en-IN" sz="1600" dirty="0"/>
          </a:p>
          <a:p>
            <a:r>
              <a:rPr lang="en-IN" sz="2000" dirty="0" smtClean="0">
                <a:solidFill>
                  <a:srgbClr val="FF0000"/>
                </a:solidFill>
              </a:rPr>
              <a:t>No of tables in SQL_Injection_V3: </a:t>
            </a:r>
            <a:r>
              <a:rPr lang="en-US" altLang="en-IN" sz="2000" dirty="0" smtClean="0">
                <a:solidFill>
                  <a:srgbClr val="FF0000"/>
                </a:solidFill>
              </a:rPr>
              <a:t>10</a:t>
            </a:r>
            <a:endParaRPr lang="en-IN" sz="2000" dirty="0" smtClean="0">
              <a:solidFill>
                <a:srgbClr val="FF0000"/>
              </a:solidFill>
            </a:endParaRPr>
          </a:p>
          <a:p>
            <a:pPr lvl="1"/>
            <a:r>
              <a:rPr lang="en-US" altLang="en-IN" sz="1600" dirty="0" smtClean="0"/>
              <a:t>Brands</a:t>
            </a:r>
            <a:endParaRPr lang="en-US" altLang="en-IN" sz="1600" dirty="0" smtClean="0"/>
          </a:p>
          <a:p>
            <a:pPr lvl="1"/>
            <a:r>
              <a:rPr lang="en-US" altLang="en-IN" sz="1600" dirty="0" smtClean="0"/>
              <a:t>cart_items</a:t>
            </a:r>
            <a:endParaRPr lang="en-US" altLang="en-IN" sz="1600" dirty="0" smtClean="0"/>
          </a:p>
          <a:p>
            <a:pPr lvl="1"/>
            <a:r>
              <a:rPr lang="en-US" altLang="en-IN" sz="1600" dirty="0" smtClean="0"/>
              <a:t>categories</a:t>
            </a:r>
            <a:endParaRPr lang="en-US" altLang="en-IN" sz="1600" dirty="0" smtClean="0"/>
          </a:p>
          <a:p>
            <a:pPr lvl="1"/>
            <a:r>
              <a:rPr lang="en-US" altLang="en-IN" sz="1600" dirty="0" smtClean="0"/>
              <a:t>customers</a:t>
            </a:r>
            <a:endParaRPr lang="en-US" altLang="en-IN" sz="1600" dirty="0" smtClean="0"/>
          </a:p>
          <a:p>
            <a:pPr lvl="1"/>
            <a:r>
              <a:rPr lang="en-US" altLang="en-IN" sz="1600" dirty="0" smtClean="0"/>
              <a:t>order_items</a:t>
            </a:r>
            <a:endParaRPr lang="en-US" altLang="en-IN" sz="1600" dirty="0" smtClean="0"/>
          </a:p>
          <a:p>
            <a:pPr lvl="1"/>
            <a:r>
              <a:rPr lang="en-US" altLang="en-IN" sz="1600" dirty="0" smtClean="0"/>
              <a:t>orders</a:t>
            </a:r>
            <a:endParaRPr lang="en-US" altLang="en-IN" sz="1600" dirty="0" smtClean="0"/>
          </a:p>
          <a:p>
            <a:pPr lvl="1"/>
            <a:r>
              <a:rPr lang="en-US" altLang="en-IN" sz="1600" dirty="0" smtClean="0"/>
              <a:t>product_reviews</a:t>
            </a:r>
            <a:endParaRPr lang="en-US" altLang="en-IN" sz="1600" dirty="0" smtClean="0"/>
          </a:p>
          <a:p>
            <a:pPr lvl="1"/>
            <a:r>
              <a:rPr lang="en-US" altLang="en-IN" sz="1600" dirty="0" smtClean="0"/>
              <a:t>products</a:t>
            </a:r>
            <a:endParaRPr lang="en-US" altLang="en-IN" sz="1600" dirty="0" smtClean="0"/>
          </a:p>
          <a:p>
            <a:pPr lvl="1"/>
            <a:r>
              <a:rPr lang="en-US" altLang="en-IN" sz="1600" dirty="0" smtClean="0"/>
              <a:t>sellers</a:t>
            </a:r>
            <a:endParaRPr lang="en-US" altLang="en-IN" sz="1600" dirty="0" smtClean="0"/>
          </a:p>
          <a:p>
            <a:pPr lvl="1"/>
            <a:r>
              <a:rPr lang="en-US" altLang="en-IN" sz="1600" dirty="0" smtClean="0"/>
              <a:t>users</a:t>
            </a:r>
            <a:endParaRPr lang="en-IN" sz="1600" dirty="0" smtClean="0"/>
          </a:p>
          <a:p>
            <a:pPr marL="0" indent="0">
              <a:buNone/>
            </a:pPr>
            <a:endParaRPr lang="en-IN" sz="2000" dirty="0"/>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18.</a:t>
            </a:r>
            <a:r>
              <a:rPr lang="en-US" u="sng">
                <a:solidFill>
                  <a:schemeClr val="accent1"/>
                </a:solidFill>
                <a:effectLst>
                  <a:outerShdw blurRad="38100" dist="25400" dir="5400000" algn="ctr" rotWithShape="0">
                    <a:srgbClr val="6E747A">
                      <a:alpha val="43000"/>
                    </a:srgbClr>
                  </a:outerShdw>
                </a:effectLst>
              </a:rPr>
              <a:t>Default Debug Pages</a:t>
            </a:r>
            <a:endParaRPr lang="en-US" u="sng">
              <a:solidFill>
                <a:schemeClr val="accent1"/>
              </a:solidFill>
              <a:effectLst>
                <a:outerShdw blurRad="38100" dist="25400" dir="5400000" algn="ctr" rotWithShape="0">
                  <a:srgbClr val="6E747A">
                    <a:alpha val="43000"/>
                  </a:srgbClr>
                </a:outerShdw>
              </a:effectLst>
            </a:endParaRPr>
          </a:p>
        </p:txBody>
      </p:sp>
      <p:graphicFrame>
        <p:nvGraphicFramePr>
          <p:cNvPr id="6" name="Content Placeholder 5"/>
          <p:cNvGraphicFramePr>
            <a:graphicFrameLocks noGrp="1"/>
          </p:cNvGraphicFramePr>
          <p:nvPr>
            <p:ph idx="1"/>
          </p:nvPr>
        </p:nvGraphicFramePr>
        <p:xfrm>
          <a:off x="838200" y="1825625"/>
          <a:ext cx="10515600" cy="282194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06639">
                <a:tc>
                  <a:txBody>
                    <a:bodyPr/>
                    <a:p>
                      <a:pPr algn="ctr"/>
                      <a:r>
                        <a:rPr lang="en-US" altLang="en-IN" sz="1600" dirty="0" smtClean="0">
                          <a:solidFill>
                            <a:schemeClr val="tx1"/>
                          </a:solidFill>
                          <a:latin typeface="Calibri" panose="020F0502020204030204" charset="0"/>
                        </a:rPr>
                        <a:t>Default Debug Pages</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(Low)</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a:t>
                      </a:r>
                      <a:r>
                        <a:rPr lang="en-US" sz="1300" baseline="0" dirty="0" err="1" smtClean="0">
                          <a:solidFill>
                            <a:schemeClr val="tx1"/>
                          </a:solidFill>
                          <a:latin typeface="Calibri" panose="020F0502020204030204" charset="0"/>
                        </a:rPr>
                        <a:t>urls</a:t>
                      </a:r>
                      <a:r>
                        <a:rPr lang="en-US" sz="1300" baseline="0" dirty="0" smtClean="0">
                          <a:solidFill>
                            <a:schemeClr val="tx1"/>
                          </a:solidFill>
                          <a:latin typeface="Calibri" panose="020F0502020204030204" charset="0"/>
                        </a:rPr>
                        <a:t> have improper server side filter</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0" indent="0">
                        <a:buFont typeface="Arial" panose="020B0604020202020204" pitchFamily="34" charset="0"/>
                        <a:buNone/>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0" dirty="0">
                          <a:solidFill>
                            <a:schemeClr val="tx1"/>
                          </a:solidFill>
                          <a:latin typeface="Calibri" panose="020F0502020204030204" charset="0"/>
                        </a:rPr>
                        <a:t>Default pages available:</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robots.txt</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sever-status</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phpinfo.php</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userlist.txt</a:t>
                      </a: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838200" y="1825625"/>
            <a:ext cx="10515600" cy="503555"/>
          </a:xfrm>
        </p:spPr>
        <p:txBody>
          <a:bodyPr>
            <a:normAutofit lnSpcReduction="20000"/>
          </a:bodyPr>
          <a:p>
            <a:pPr marL="0" indent="0">
              <a:buNone/>
            </a:pPr>
            <a:r>
              <a:rPr lang="en-US"/>
              <a:t>When we entered robots.txt at the end of the index page URL,we got:</a:t>
            </a:r>
            <a:endParaRPr lang="en-US"/>
          </a:p>
        </p:txBody>
      </p:sp>
      <p:pic>
        <p:nvPicPr>
          <p:cNvPr id="4" name="Picture 3" descr="Capture"/>
          <p:cNvPicPr>
            <a:picLocks noChangeAspect="1"/>
          </p:cNvPicPr>
          <p:nvPr/>
        </p:nvPicPr>
        <p:blipFill>
          <a:blip r:embed="rId1"/>
          <a:stretch>
            <a:fillRect/>
          </a:stretch>
        </p:blipFill>
        <p:spPr>
          <a:xfrm>
            <a:off x="2079625" y="2816225"/>
            <a:ext cx="7702550" cy="1970405"/>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015365"/>
            <a:ext cx="10515600" cy="563880"/>
          </a:xfrm>
        </p:spPr>
        <p:txBody>
          <a:bodyPr/>
          <a:p>
            <a:pPr marL="0" indent="0">
              <a:buNone/>
            </a:pPr>
            <a:r>
              <a:rPr lang="en-US"/>
              <a:t>When we entered phpinfo.php at the end ,we got:</a:t>
            </a:r>
            <a:endParaRPr lang="en-US"/>
          </a:p>
        </p:txBody>
      </p:sp>
      <p:sp>
        <p:nvSpPr>
          <p:cNvPr id="4" name="Title 3"/>
          <p:cNvSpPr>
            <a:spLocks noGrp="1"/>
          </p:cNvSpPr>
          <p:nvPr>
            <p:ph type="title"/>
          </p:nvPr>
        </p:nvSpPr>
        <p:spPr>
          <a:xfrm>
            <a:off x="838200" y="-17145"/>
            <a:ext cx="10515600" cy="1325563"/>
          </a:xfrm>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pic>
        <p:nvPicPr>
          <p:cNvPr id="5" name="Picture 4" descr="version detected"/>
          <p:cNvPicPr>
            <a:picLocks noChangeAspect="1"/>
          </p:cNvPicPr>
          <p:nvPr/>
        </p:nvPicPr>
        <p:blipFill>
          <a:blip r:embed="rId1"/>
          <a:stretch>
            <a:fillRect/>
          </a:stretch>
        </p:blipFill>
        <p:spPr>
          <a:xfrm>
            <a:off x="838200" y="1579245"/>
            <a:ext cx="10058400" cy="5061585"/>
          </a:xfrm>
          <a:prstGeom prst="rect">
            <a:avLst/>
          </a:prstGeom>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825625"/>
            <a:ext cx="10515600" cy="504190"/>
          </a:xfrm>
        </p:spPr>
        <p:txBody>
          <a:bodyPr>
            <a:normAutofit lnSpcReduction="20000"/>
          </a:bodyPr>
          <a:p>
            <a:pPr marL="0" indent="0">
              <a:buNone/>
            </a:pPr>
            <a:r>
              <a:rPr lang="en-US"/>
              <a:t>When we entered server-info at the end of index URL:</a:t>
            </a:r>
            <a:endParaRPr lang="en-US"/>
          </a:p>
        </p:txBody>
      </p:sp>
      <p:sp>
        <p:nvSpPr>
          <p:cNvPr id="4" name="Title 3"/>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pic>
        <p:nvPicPr>
          <p:cNvPr id="5" name="Picture 4" descr="server status"/>
          <p:cNvPicPr>
            <a:picLocks noChangeAspect="1"/>
          </p:cNvPicPr>
          <p:nvPr/>
        </p:nvPicPr>
        <p:blipFill>
          <a:blip r:embed="rId1"/>
          <a:stretch>
            <a:fillRect/>
          </a:stretch>
        </p:blipFill>
        <p:spPr>
          <a:xfrm>
            <a:off x="1194435" y="2329815"/>
            <a:ext cx="8395335" cy="4453255"/>
          </a:xfrm>
          <a:prstGeom prst="rect">
            <a:avLst/>
          </a:prstGeo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825625"/>
            <a:ext cx="10515600" cy="533400"/>
          </a:xfrm>
        </p:spPr>
        <p:txBody>
          <a:bodyPr/>
          <a:p>
            <a:pPr marL="0" indent="0">
              <a:buNone/>
            </a:pPr>
            <a:r>
              <a:rPr lang="en-US"/>
              <a:t>When we typed and entered userlist.txt at the end:</a:t>
            </a:r>
            <a:endParaRPr lang="en-US"/>
          </a:p>
        </p:txBody>
      </p:sp>
      <p:sp>
        <p:nvSpPr>
          <p:cNvPr id="4" name="Title 3"/>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pic>
        <p:nvPicPr>
          <p:cNvPr id="5" name="Picture 4" descr="userlist"/>
          <p:cNvPicPr>
            <a:picLocks noChangeAspect="1"/>
          </p:cNvPicPr>
          <p:nvPr/>
        </p:nvPicPr>
        <p:blipFill>
          <a:blip r:embed="rId1"/>
          <a:stretch>
            <a:fillRect/>
          </a:stretch>
        </p:blipFill>
        <p:spPr>
          <a:xfrm>
            <a:off x="2093595" y="2566035"/>
            <a:ext cx="8571865" cy="2959100"/>
          </a:xfrm>
          <a:prstGeom prst="rect">
            <a:avLst/>
          </a:prstGeom>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48668" y="670201"/>
            <a:ext cx="7974481" cy="948905"/>
          </a:xfrm>
        </p:spPr>
        <p:txBody>
          <a:bodyPr>
            <a:normAutofit/>
          </a:bodyPr>
          <a:lstStyle/>
          <a:p>
            <a:r>
              <a:rPr lang="en-IN" dirty="0" smtClean="0"/>
              <a:t>Business Impact – Moderate</a:t>
            </a:r>
            <a:endParaRPr lang="en-IN" dirty="0"/>
          </a:p>
        </p:txBody>
      </p:sp>
      <p:sp>
        <p:nvSpPr>
          <p:cNvPr id="2" name="Slide Number Placeholder 1"/>
          <p:cNvSpPr>
            <a:spLocks noGrp="1"/>
          </p:cNvSpPr>
          <p:nvPr>
            <p:ph type="sldNum" sz="quarter" idx="2"/>
          </p:nvPr>
        </p:nvSpPr>
        <p:spPr/>
        <p:txBody>
          <a:bodyPr/>
          <a:lstStyle/>
          <a:p>
            <a:pPr lvl="0"/>
            <a:fld id="{86CB4B4D-7CA3-9044-876B-883B54F8677D}" type="slidenum">
              <a:rPr lang="en-US" smtClean="0"/>
            </a:fld>
            <a:endParaRPr lang="en-US"/>
          </a:p>
        </p:txBody>
      </p:sp>
      <p:sp>
        <p:nvSpPr>
          <p:cNvPr id="5" name="TextBox 4"/>
          <p:cNvSpPr txBox="1"/>
          <p:nvPr/>
        </p:nvSpPr>
        <p:spPr>
          <a:xfrm>
            <a:off x="548416" y="1518249"/>
            <a:ext cx="9576659" cy="94872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latinLnBrk="1" hangingPunct="0"/>
            <a:r>
              <a:rPr lang="en-US" dirty="0" smtClean="0">
                <a:latin typeface="Calibri" panose="020F0502020204030204" charset="0"/>
                <a:cs typeface="Calibri" panose="020F0502020204030204" charset="0"/>
              </a:rPr>
              <a:t>Although this vulnerability does not have a direct impact to users or the server, though it can help the attacker in mapping the server architecture and plan further attacks on the server</a:t>
            </a:r>
            <a:endParaRPr lang="en-US" dirty="0" smtClean="0">
              <a:latin typeface="Calibri" panose="020F0502020204030204" charset="0"/>
              <a:cs typeface="Calibri" panose="020F0502020204030204" charset="0"/>
            </a:endParaRPr>
          </a:p>
          <a:p>
            <a:pPr latinLnBrk="1" hangingPunct="0"/>
            <a:endParaRPr lang="en-US" dirty="0">
              <a:latin typeface="Calibri" panose="020F0502020204030204" charset="0"/>
              <a:cs typeface="Calibri" panose="020F0502020204030204" charset="0"/>
            </a:endParaRPr>
          </a:p>
        </p:txBody>
      </p:sp>
      <p:sp>
        <p:nvSpPr>
          <p:cNvPr id="6" name="Title 1"/>
          <p:cNvSpPr txBox="1"/>
          <p:nvPr/>
        </p:nvSpPr>
        <p:spPr>
          <a:xfrm>
            <a:off x="436273" y="208262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t>Recommendation</a:t>
            </a:r>
            <a:endParaRPr lang="en-IN" dirty="0"/>
          </a:p>
        </p:txBody>
      </p:sp>
      <p:sp>
        <p:nvSpPr>
          <p:cNvPr id="7" name="Text Placeholder 2"/>
          <p:cNvSpPr>
            <a:spLocks noGrp="1"/>
          </p:cNvSpPr>
          <p:nvPr>
            <p:ph type="body" idx="1"/>
          </p:nvPr>
        </p:nvSpPr>
        <p:spPr>
          <a:xfrm>
            <a:off x="436273" y="3050995"/>
            <a:ext cx="9688802" cy="1561501"/>
          </a:xfrm>
        </p:spPr>
        <p:txBody>
          <a:bodyPr>
            <a:noAutofit/>
          </a:bodyPr>
          <a:lstStyle/>
          <a:p>
            <a:pPr marL="0" indent="0">
              <a:buNone/>
            </a:pPr>
            <a:r>
              <a:rPr lang="en-IN" sz="2400" dirty="0" smtClean="0"/>
              <a:t>Take the following precautions:</a:t>
            </a:r>
            <a:endParaRPr lang="en-IN" sz="2400" dirty="0" smtClean="0"/>
          </a:p>
          <a:p>
            <a:pPr lvl="1"/>
            <a:r>
              <a:rPr lang="en-IN" sz="2000" dirty="0" smtClean="0"/>
              <a:t>Disable all default pages and folders including server-status and server-info</a:t>
            </a:r>
            <a:endParaRPr lang="en-IN" sz="2000" dirty="0" smtClean="0"/>
          </a:p>
          <a:p>
            <a:pPr marL="457200" lvl="1" indent="0">
              <a:buNone/>
            </a:pPr>
            <a:endParaRPr lang="en-IN" sz="2000" dirty="0" smtClean="0"/>
          </a:p>
          <a:p>
            <a:pPr lvl="1"/>
            <a:endParaRPr lang="en-IN" sz="2000" dirty="0" smtClean="0"/>
          </a:p>
          <a:p>
            <a:pPr lvl="1"/>
            <a:endParaRPr lang="en-IN" sz="2000" dirty="0" smtClean="0"/>
          </a:p>
          <a:p>
            <a:pPr lvl="1"/>
            <a:endParaRPr lang="en-IN" sz="2000" dirty="0"/>
          </a:p>
        </p:txBody>
      </p:sp>
      <p:sp>
        <p:nvSpPr>
          <p:cNvPr id="10" name="Title 1"/>
          <p:cNvSpPr txBox="1"/>
          <p:nvPr/>
        </p:nvSpPr>
        <p:spPr>
          <a:xfrm>
            <a:off x="436273" y="398980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t>References:</a:t>
            </a:r>
            <a:endParaRPr lang="en-IN" dirty="0"/>
          </a:p>
        </p:txBody>
      </p:sp>
      <p:sp>
        <p:nvSpPr>
          <p:cNvPr id="11" name="Rectangle 10"/>
          <p:cNvSpPr/>
          <p:nvPr/>
        </p:nvSpPr>
        <p:spPr>
          <a:xfrm>
            <a:off x="436273" y="5194120"/>
            <a:ext cx="11353800" cy="1200329"/>
          </a:xfrm>
          <a:prstGeom prst="rect">
            <a:avLst/>
          </a:prstGeom>
        </p:spPr>
        <p:txBody>
          <a:bodyPr wrap="square">
            <a:spAutoFit/>
          </a:bodyPr>
          <a:lstStyle/>
          <a:p>
            <a:r>
              <a:rPr lang="en-US" i="1" dirty="0" smtClean="0">
                <a:latin typeface="Calibri" panose="020F0502020204030204" charset="0"/>
              </a:rPr>
              <a:t>https://vuldb.com/?id.88482</a:t>
            </a:r>
            <a:endParaRPr lang="en-US" i="1" dirty="0" smtClean="0">
              <a:latin typeface="Calibri" panose="020F0502020204030204" charset="0"/>
            </a:endParaRPr>
          </a:p>
          <a:p>
            <a:r>
              <a:rPr lang="en-IN" i="1" dirty="0" smtClean="0"/>
              <a:t>https://httpd.apache.org/docs/current/mod/mod_status.html</a:t>
            </a:r>
            <a:endParaRPr lang="en-IN" i="1" dirty="0" smtClean="0"/>
          </a:p>
          <a:p>
            <a:r>
              <a:rPr lang="en-IN" i="1" dirty="0" smtClean="0"/>
              <a:t>https://www.beyondsecurity.com/scan_pentest_network_vulnerabilities_apache_http_server_httponly_cookie_information_disclosure</a:t>
            </a:r>
            <a:endParaRPr lang="en-IN" i="1" dirty="0"/>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THANK YOU</a:t>
            </a:r>
            <a:endParaRPr lang="en-IN" dirty="0"/>
          </a:p>
        </p:txBody>
      </p:sp>
      <p:sp>
        <p:nvSpPr>
          <p:cNvPr id="5" name="Subtitle 4"/>
          <p:cNvSpPr>
            <a:spLocks noGrp="1"/>
          </p:cNvSpPr>
          <p:nvPr>
            <p:ph type="subTitle" idx="1"/>
          </p:nvPr>
        </p:nvSpPr>
        <p:spPr/>
        <p:txBody>
          <a:bodyPr/>
          <a:lstStyle/>
          <a:p>
            <a:r>
              <a:rPr lang="en-IN" dirty="0" smtClean="0"/>
              <a:t>For any further clarifications/patch assistance, please contact: </a:t>
            </a:r>
            <a:r>
              <a:rPr lang="en-US" altLang="en-IN" dirty="0" smtClean="0"/>
              <a:t>6296440247</a:t>
            </a:r>
            <a:endParaRPr lang="en-US" altLang="en-IN"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105" y="457200"/>
            <a:ext cx="9763125" cy="800100"/>
          </a:xfrm>
        </p:spPr>
        <p:txBody>
          <a:bodyPr/>
          <a:lstStyle/>
          <a:p>
            <a:r>
              <a:rPr lang="en-IN" b="1" dirty="0" smtClean="0">
                <a:ln/>
                <a:solidFill>
                  <a:schemeClr val="tx1"/>
                </a:solidFill>
                <a:effectLst/>
              </a:rPr>
              <a:t>Business Impact –  High</a:t>
            </a:r>
            <a:endParaRPr lang="en-IN" b="1" dirty="0" smtClean="0">
              <a:ln/>
              <a:solidFill>
                <a:schemeClr val="tx1"/>
              </a:solidFill>
              <a:effectLst/>
            </a:endParaRPr>
          </a:p>
        </p:txBody>
      </p:sp>
      <p:sp>
        <p:nvSpPr>
          <p:cNvPr id="3" name="Text Placeholder 2"/>
          <p:cNvSpPr>
            <a:spLocks noGrp="1"/>
          </p:cNvSpPr>
          <p:nvPr>
            <p:ph type="body" sz="half" idx="2"/>
          </p:nvPr>
        </p:nvSpPr>
        <p:spPr>
          <a:xfrm>
            <a:off x="840105" y="1370965"/>
            <a:ext cx="10261600" cy="1621790"/>
          </a:xfrm>
        </p:spPr>
        <p:txBody>
          <a:bodyPr>
            <a:normAutofit/>
          </a:bodyPr>
          <a:lstStyle/>
          <a:p>
            <a:pPr marL="0" indent="0">
              <a:buNone/>
            </a:pPr>
            <a:r>
              <a:rPr lang="en-IN" sz="2000" dirty="0" smtClean="0"/>
              <a:t>Using this vulnerability, attacker can execute arbitrary SQL commands on </a:t>
            </a:r>
            <a:r>
              <a:rPr lang="en-IN" sz="2000" dirty="0" err="1" smtClean="0"/>
              <a:t>Internshala</a:t>
            </a:r>
            <a:r>
              <a:rPr lang="en-IN" sz="2000" dirty="0" smtClean="0"/>
              <a:t> server and gain complete access to internal databases along with all customer data inside it. </a:t>
            </a:r>
            <a:endParaRPr lang="en-IN" sz="2000" dirty="0" smtClean="0"/>
          </a:p>
          <a:p>
            <a:pPr marL="0" indent="0">
              <a:buNone/>
            </a:pPr>
            <a:r>
              <a:rPr lang="en-US" altLang="en-IN" sz="2000" dirty="0" smtClean="0"/>
              <a:t>Alongside </a:t>
            </a:r>
            <a:r>
              <a:rPr lang="en-IN" sz="2000" dirty="0" smtClean="0"/>
              <a:t>is the screenshot of users table which shows user credentials being leaked </a:t>
            </a:r>
            <a:r>
              <a:rPr lang="en-US" altLang="en-IN" sz="2000" dirty="0" smtClean="0"/>
              <a:t>,although with hashing,dictionary-based and logic-based bruteforcing passwords still remains an option to verify with.</a:t>
            </a:r>
            <a:endParaRPr lang="en-IN" sz="2000" dirty="0"/>
          </a:p>
        </p:txBody>
      </p:sp>
      <p:pic>
        <p:nvPicPr>
          <p:cNvPr id="6" name="Picture Placeholder 5" descr="user-info-sqlmap"/>
          <p:cNvPicPr>
            <a:picLocks noChangeAspect="1"/>
          </p:cNvPicPr>
          <p:nvPr>
            <p:ph type="pic" idx="1"/>
          </p:nvPr>
        </p:nvPicPr>
        <p:blipFill>
          <a:blip r:embed="rId1"/>
          <a:stretch>
            <a:fillRect/>
          </a:stretch>
        </p:blipFill>
        <p:spPr>
          <a:xfrm>
            <a:off x="1340485" y="3096895"/>
            <a:ext cx="8806180" cy="3037840"/>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ln/>
                <a:solidFill>
                  <a:schemeClr val="tx1"/>
                </a:solidFill>
                <a:effectLst/>
              </a:rPr>
              <a:t>Recommendation</a:t>
            </a:r>
            <a:endParaRPr lang="en-IN" sz="3200" b="1" dirty="0" smtClean="0">
              <a:ln/>
              <a:solidFill>
                <a:schemeClr val="tx1"/>
              </a:solidFill>
              <a:effectLst/>
            </a:endParaRPr>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 to avoid exploitation of SQL injections:</a:t>
            </a:r>
            <a:endParaRPr lang="en-IN" sz="2400" dirty="0" smtClean="0"/>
          </a:p>
          <a:p>
            <a:pPr lvl="1"/>
            <a:r>
              <a:rPr lang="en-IN" sz="2000" dirty="0" smtClean="0"/>
              <a:t>Whitelist User Input: Whitelist all user input for expected data only. For example if you are expecting a flower name, limit it to alphabets only </a:t>
            </a:r>
            <a:r>
              <a:rPr lang="en-IN" sz="2000" dirty="0" err="1" smtClean="0"/>
              <a:t>upto</a:t>
            </a:r>
            <a:r>
              <a:rPr lang="en-IN" sz="2000" dirty="0" smtClean="0"/>
              <a:t> 20 characters in length. If you are expecting some ID, restrict it to numbers only</a:t>
            </a:r>
            <a:endParaRPr lang="en-IN" sz="2000" dirty="0" smtClean="0"/>
          </a:p>
          <a:p>
            <a:pPr lvl="1"/>
            <a:r>
              <a:rPr lang="en-IN" sz="2000" dirty="0" smtClean="0"/>
              <a:t>Prepared Statements: Use SQL prepared statements available in all web development languages and frameworks to avoid attacker being able to modify SQL query</a:t>
            </a:r>
            <a:endParaRPr lang="en-IN" sz="2000" dirty="0" smtClean="0"/>
          </a:p>
          <a:p>
            <a:pPr lvl="1"/>
            <a:r>
              <a:rPr lang="en-IN" sz="2000" dirty="0" smtClean="0"/>
              <a:t>Character encoding: If you are taking input that requires you to accept special characters, encode it. Example. Convert all </a:t>
            </a:r>
            <a:r>
              <a:rPr lang="en-IN" sz="2000" b="1" dirty="0" smtClean="0"/>
              <a:t>‘ to \’</a:t>
            </a:r>
            <a:r>
              <a:rPr lang="en-IN" sz="2000" dirty="0" smtClean="0"/>
              <a:t> , </a:t>
            </a:r>
            <a:r>
              <a:rPr lang="en-IN" sz="2000" b="1" dirty="0" smtClean="0"/>
              <a:t>“ to \”</a:t>
            </a:r>
            <a:r>
              <a:rPr lang="en-IN" sz="2000" dirty="0" smtClean="0"/>
              <a:t>, </a:t>
            </a:r>
            <a:r>
              <a:rPr lang="en-IN" sz="2000" b="1" dirty="0" smtClean="0"/>
              <a:t>\ to \\.</a:t>
            </a:r>
            <a:r>
              <a:rPr lang="en-IN" sz="2000" dirty="0" smtClean="0"/>
              <a:t> It is also suggested to follow a standard encoding for all special characters such has HTML encoding, URL encoding </a:t>
            </a:r>
            <a:r>
              <a:rPr lang="en-IN" sz="2000" dirty="0" err="1" smtClean="0"/>
              <a:t>etc</a:t>
            </a:r>
            <a:endParaRPr lang="en-IN" sz="2000" dirty="0" smtClean="0"/>
          </a:p>
          <a:p>
            <a:pPr lvl="1"/>
            <a:r>
              <a:rPr lang="en-IN" sz="2000" dirty="0" smtClean="0"/>
              <a:t>Do not store passwords in plain text. Convert them to hashes using SHA1 SHA256 Blowfish </a:t>
            </a:r>
            <a:r>
              <a:rPr lang="en-IN" sz="2000" dirty="0" err="1" smtClean="0"/>
              <a:t>etc</a:t>
            </a:r>
            <a:endParaRPr lang="en-IN" sz="2000" dirty="0" smtClean="0"/>
          </a:p>
          <a:p>
            <a:pPr lvl="1"/>
            <a:r>
              <a:rPr lang="en-IN" sz="2000" dirty="0" smtClean="0"/>
              <a:t>Do not run Database Service as admin/root user</a:t>
            </a:r>
            <a:endParaRPr lang="en-IN" sz="2000" dirty="0" smtClean="0"/>
          </a:p>
          <a:p>
            <a:pPr lvl="1"/>
            <a:r>
              <a:rPr lang="en-IN" sz="2000" dirty="0" smtClean="0"/>
              <a:t>Disable/remove default accounts, passwords</a:t>
            </a:r>
            <a:r>
              <a:rPr lang="en-IN" sz="2000" dirty="0"/>
              <a:t> </a:t>
            </a:r>
            <a:r>
              <a:rPr lang="en-IN" sz="2000" dirty="0" smtClean="0"/>
              <a:t>and databases </a:t>
            </a:r>
            <a:endParaRPr lang="en-IN" sz="2000" dirty="0" smtClean="0"/>
          </a:p>
          <a:p>
            <a:pPr lvl="1"/>
            <a:r>
              <a:rPr lang="en-IN" sz="2000" dirty="0" smtClean="0"/>
              <a:t>Assign each Database user only the required permissions and not all permissions</a:t>
            </a:r>
            <a:endParaRPr lang="en-IN" sz="2000"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ln/>
                <a:solidFill>
                  <a:schemeClr val="tx1"/>
                </a:solidFill>
                <a:effectLst/>
              </a:rPr>
              <a:t>References</a:t>
            </a:r>
            <a:endParaRPr lang="en-IN" sz="3200" b="1" dirty="0" smtClean="0">
              <a:ln/>
              <a:solidFill>
                <a:schemeClr val="tx1"/>
              </a:solidFill>
              <a:effectLst/>
            </a:endParaRPr>
          </a:p>
        </p:txBody>
      </p:sp>
      <p:sp>
        <p:nvSpPr>
          <p:cNvPr id="3" name="Text Placeholder 2"/>
          <p:cNvSpPr>
            <a:spLocks noGrp="1"/>
          </p:cNvSpPr>
          <p:nvPr>
            <p:ph type="body" idx="1"/>
          </p:nvPr>
        </p:nvSpPr>
        <p:spPr>
          <a:xfrm>
            <a:off x="838200" y="1515074"/>
            <a:ext cx="10515600" cy="4351338"/>
          </a:xfrm>
        </p:spPr>
        <p:txBody>
          <a:bodyPr>
            <a:noAutofit/>
          </a:bodyPr>
          <a:lstStyle/>
          <a:p>
            <a:r>
              <a:rPr lang="en-IN" sz="2400" i="1" dirty="0" smtClean="0">
                <a:latin typeface="Calibri" panose="020F0502020204030204" charset="0"/>
                <a:cs typeface="Calibri" panose="020F0502020204030204" charset="0"/>
              </a:rPr>
              <a:t>https://www.owasp.org/index.php/SQL_Injection</a:t>
            </a:r>
            <a:endParaRPr lang="en-IN" sz="2400" i="1" dirty="0" smtClean="0">
              <a:latin typeface="Calibri" panose="020F0502020204030204" charset="0"/>
              <a:cs typeface="Calibri" panose="020F0502020204030204" charset="0"/>
            </a:endParaRPr>
          </a:p>
          <a:p>
            <a:r>
              <a:rPr lang="en-IN" sz="2400" i="1" dirty="0"/>
              <a:t>https://</a:t>
            </a:r>
            <a:r>
              <a:rPr lang="en-IN" sz="2400" i="1" dirty="0" smtClean="0"/>
              <a:t>en.wikipedia.org/wiki/SQL_injection</a:t>
            </a:r>
            <a:endParaRPr lang="en-US" sz="2400" i="1" dirty="0">
              <a:latin typeface="Calibri" panose="020F0502020204030204" charset="0"/>
              <a:cs typeface="Calibri" panose="020F0502020204030204" charset="0"/>
            </a:endParaRPr>
          </a:p>
          <a:p>
            <a:pPr marL="0" indent="0">
              <a:buNone/>
            </a:pPr>
            <a:endParaRPr lang="en-IN" sz="2400"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a:t>2. Insecure File Uploads</a:t>
            </a:r>
            <a:endParaRPr lang="en-US" sz="4000" b="1" u="sng">
              <a:solidFill>
                <a:schemeClr val="accent1"/>
              </a:solidFill>
              <a:effectLst>
                <a:outerShdw blurRad="38100" dist="25400" dir="5400000" algn="ctr" rotWithShape="0">
                  <a:srgbClr val="6E747A">
                    <a:alpha val="43000"/>
                  </a:srgbClr>
                </a:outerShdw>
              </a:effectLst>
            </a:endParaRPr>
          </a:p>
        </p:txBody>
      </p:sp>
      <p:graphicFrame>
        <p:nvGraphicFramePr>
          <p:cNvPr id="6" name="Content Placeholder 5"/>
          <p:cNvGraphicFramePr>
            <a:graphicFrameLocks noGrp="1"/>
          </p:cNvGraphicFramePr>
          <p:nvPr>
            <p:ph idx="1"/>
          </p:nvPr>
        </p:nvGraphicFramePr>
        <p:xfrm>
          <a:off x="838200" y="1825625"/>
          <a:ext cx="10515600" cy="3649345"/>
        </p:xfrm>
        <a:graphic>
          <a:graphicData uri="http://schemas.openxmlformats.org/drawingml/2006/table">
            <a:tbl>
              <a:tblPr firstRow="1" bandRow="1">
                <a:tableStyleId>{5C22544A-7EE6-4342-B048-85BDC9FD1C3A}</a:tableStyleId>
              </a:tblPr>
              <a:tblGrid>
                <a:gridCol w="1832610"/>
                <a:gridCol w="8682990"/>
              </a:tblGrid>
              <a:tr h="5270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p>
                      <a:pPr algn="ctr"/>
                      <a:r>
                        <a:rPr lang="en-US" sz="1600" dirty="0">
                          <a:solidFill>
                            <a:srgbClr val="FFFFFF"/>
                          </a:solidFill>
                          <a:latin typeface="Calibri" panose="020F0502020204030204" charset="0"/>
                        </a:rPr>
                        <a:t>Insecure File Uploads</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Insecure File Upload</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http://13.233.207.87/wondercms/</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1" dirty="0" smtClean="0">
                          <a:solidFill>
                            <a:schemeClr val="tx1"/>
                          </a:solidFill>
                          <a:uFillTx/>
                          <a:latin typeface="Calibri" panose="020F0502020204030204" charset="0"/>
                        </a:rPr>
                        <a:t>File Uploaded</a:t>
                      </a:r>
                      <a:r>
                        <a:rPr lang="en-US" sz="1300" b="0" dirty="0" smtClean="0">
                          <a:solidFill>
                            <a:schemeClr val="tx1"/>
                          </a:solidFill>
                          <a:latin typeface="Calibri" panose="020F0502020204030204" charset="0"/>
                        </a:rPr>
                        <a:t>:</a:t>
                      </a: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0" dirty="0" smtClean="0">
                          <a:solidFill>
                            <a:schemeClr val="tx1"/>
                          </a:solidFill>
                          <a:latin typeface="Calibri" panose="020F0502020204030204" charset="0"/>
                        </a:rPr>
                        <a:t>1.Sample php file</a:t>
                      </a: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0" dirty="0" smtClean="0">
                          <a:solidFill>
                            <a:schemeClr val="tx1"/>
                          </a:solidFill>
                          <a:latin typeface="Calibri" panose="020F0502020204030204" charset="0"/>
                        </a:rPr>
                        <a:t>2.B374kmini.php(php shell)</a:t>
                      </a: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Observation:</a:t>
            </a:r>
            <a:endParaRPr lang="en-US" sz="3200" b="1" u="sng">
              <a:ln/>
              <a:solidFill>
                <a:schemeClr val="tx1"/>
              </a:solidFill>
              <a:effectLst/>
            </a:endParaRPr>
          </a:p>
        </p:txBody>
      </p:sp>
      <p:sp>
        <p:nvSpPr>
          <p:cNvPr id="3" name="Content Placeholder 2"/>
          <p:cNvSpPr>
            <a:spLocks noGrp="1"/>
          </p:cNvSpPr>
          <p:nvPr>
            <p:ph sz="half" idx="1"/>
          </p:nvPr>
        </p:nvSpPr>
        <p:spPr>
          <a:xfrm>
            <a:off x="838200" y="1825625"/>
            <a:ext cx="10665460" cy="1123950"/>
          </a:xfrm>
        </p:spPr>
        <p:txBody>
          <a:bodyPr>
            <a:normAutofit lnSpcReduction="20000"/>
          </a:bodyPr>
          <a:p>
            <a:pPr marL="0" indent="0">
              <a:buNone/>
            </a:pPr>
            <a:r>
              <a:rPr lang="en-US"/>
              <a:t>When we click on blog option, and login to the admin panel using password admin, we see file upload option in settings,where we can upload</a:t>
            </a:r>
            <a:r>
              <a:rPr lang="en-US" i="1">
                <a:solidFill>
                  <a:schemeClr val="tx1"/>
                </a:solidFill>
                <a:uFillTx/>
              </a:rPr>
              <a:t> </a:t>
            </a:r>
            <a:r>
              <a:rPr lang="en-US" i="1" u="sng">
                <a:solidFill>
                  <a:schemeClr val="tx1"/>
                </a:solidFill>
                <a:uFillTx/>
              </a:rPr>
              <a:t>any</a:t>
            </a:r>
            <a:r>
              <a:rPr lang="en-US"/>
              <a:t> kind of file.</a:t>
            </a:r>
            <a:endParaRPr lang="en-US"/>
          </a:p>
        </p:txBody>
      </p:sp>
      <p:pic>
        <p:nvPicPr>
          <p:cNvPr id="6" name="Content Placeholder 5" descr="observation"/>
          <p:cNvPicPr>
            <a:picLocks noChangeAspect="1"/>
          </p:cNvPicPr>
          <p:nvPr>
            <p:ph sz="half" idx="2"/>
          </p:nvPr>
        </p:nvPicPr>
        <p:blipFill>
          <a:blip r:embed="rId1"/>
          <a:stretch>
            <a:fillRect/>
          </a:stretch>
        </p:blipFill>
        <p:spPr>
          <a:xfrm>
            <a:off x="1110615" y="2949575"/>
            <a:ext cx="9178925" cy="35013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5640" y="-92710"/>
            <a:ext cx="10515600" cy="1325563"/>
          </a:xfrm>
        </p:spPr>
        <p:txBody>
          <a:bodyPr>
            <a:normAutofit/>
          </a:bodyPr>
          <a:p>
            <a:r>
              <a:rPr lang="en-US" sz="3200" b="1">
                <a:ln/>
                <a:solidFill>
                  <a:schemeClr val="tx1"/>
                </a:solidFill>
                <a:effectLst/>
              </a:rPr>
              <a:t>Proof of Concept(PoC):</a:t>
            </a:r>
            <a:endParaRPr lang="en-US" sz="3200" b="1">
              <a:ln/>
              <a:solidFill>
                <a:schemeClr val="tx1"/>
              </a:solidFill>
              <a:effectLst/>
            </a:endParaRPr>
          </a:p>
        </p:txBody>
      </p:sp>
      <p:sp>
        <p:nvSpPr>
          <p:cNvPr id="6" name="Text Box 5"/>
          <p:cNvSpPr txBox="1"/>
          <p:nvPr/>
        </p:nvSpPr>
        <p:spPr>
          <a:xfrm>
            <a:off x="708025" y="969010"/>
            <a:ext cx="10777220" cy="645160"/>
          </a:xfrm>
          <a:prstGeom prst="rect">
            <a:avLst/>
          </a:prstGeom>
          <a:noFill/>
        </p:spPr>
        <p:txBody>
          <a:bodyPr wrap="square" rtlCol="0">
            <a:spAutoFit/>
          </a:bodyPr>
          <a:p>
            <a:r>
              <a:rPr lang="en-US"/>
              <a:t>When we click on the mini shell which we uploaded,we get the acces to directories by typing commands in the shell option and much more .</a:t>
            </a:r>
            <a:endParaRPr lang="en-US"/>
          </a:p>
        </p:txBody>
      </p:sp>
      <p:pic>
        <p:nvPicPr>
          <p:cNvPr id="4" name="Content Placeholder 3" descr="POC"/>
          <p:cNvPicPr>
            <a:picLocks noChangeAspect="1"/>
          </p:cNvPicPr>
          <p:nvPr>
            <p:ph idx="1"/>
          </p:nvPr>
        </p:nvPicPr>
        <p:blipFill>
          <a:blip r:embed="rId1"/>
          <a:stretch>
            <a:fillRect/>
          </a:stretch>
        </p:blipFill>
        <p:spPr>
          <a:xfrm>
            <a:off x="971550" y="1825625"/>
            <a:ext cx="10675620" cy="45332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latin typeface="Calibri" panose="020F0502020204030204" charset="0"/>
                <a:cs typeface="Calibri" panose="020F0502020204030204" charset="0"/>
              </a:rPr>
              <a:t>Business Impact(High):</a:t>
            </a:r>
            <a:endParaRPr lang="en-US" sz="3200" b="1">
              <a:ln/>
              <a:solidFill>
                <a:schemeClr val="tx1"/>
              </a:solidFill>
              <a:effectLst/>
              <a:latin typeface="Calibri" panose="020F0502020204030204" charset="0"/>
              <a:cs typeface="Calibri" panose="020F0502020204030204" charset="0"/>
            </a:endParaRPr>
          </a:p>
        </p:txBody>
      </p:sp>
      <p:sp>
        <p:nvSpPr>
          <p:cNvPr id="3" name="Content Placeholder 2"/>
          <p:cNvSpPr>
            <a:spLocks noGrp="1"/>
          </p:cNvSpPr>
          <p:nvPr>
            <p:ph idx="1"/>
          </p:nvPr>
        </p:nvSpPr>
        <p:spPr>
          <a:xfrm>
            <a:off x="838200" y="1516380"/>
            <a:ext cx="10515600" cy="4351338"/>
          </a:xfrm>
        </p:spPr>
        <p:txBody>
          <a:bodyPr>
            <a:normAutofit lnSpcReduction="10000"/>
          </a:bodyPr>
          <a:p>
            <a:pPr marL="0" indent="0">
              <a:buNone/>
            </a:pPr>
            <a:r>
              <a:rPr lang="en-US"/>
              <a:t>Using this vulnerability,the attacker can get the complete control of the system, database and can also forward attacks in the back-end systems along with client-side attacks or simple defacement.</a:t>
            </a:r>
            <a:endParaRPr lang="en-US"/>
          </a:p>
          <a:p>
            <a:pPr marL="0" indent="0">
              <a:buNone/>
            </a:pPr>
            <a:r>
              <a:rPr lang="en-US"/>
              <a:t>The impact of this vulnerability is high, supposed code can be executed in the server context or on the client side. A malicious file such as a Unix shell script, a windows virus, an Excel file with a dangerous formula, or a reverse shell can be uploaded on the server in order to execute code by an administrator or webmaster later -- on the victim's machine.</a:t>
            </a:r>
            <a:endParaRPr lang="en-US"/>
          </a:p>
          <a:p>
            <a:pPr marL="0" indent="0">
              <a:buNone/>
            </a:pPr>
            <a:r>
              <a:rPr lang="en-US"/>
              <a:t>An attacker might be able to put a phishing page into the website or deface the website and much more.</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Recommendations:</a:t>
            </a:r>
            <a:endParaRPr lang="en-US" sz="3200" b="1">
              <a:ln/>
              <a:solidFill>
                <a:schemeClr val="tx1"/>
              </a:solidFill>
              <a:effectLst/>
            </a:endParaRPr>
          </a:p>
        </p:txBody>
      </p:sp>
      <p:sp>
        <p:nvSpPr>
          <p:cNvPr id="3" name="Content Placeholder 2"/>
          <p:cNvSpPr>
            <a:spLocks noGrp="1"/>
          </p:cNvSpPr>
          <p:nvPr>
            <p:ph idx="1"/>
          </p:nvPr>
        </p:nvSpPr>
        <p:spPr/>
        <p:txBody>
          <a:bodyPr>
            <a:normAutofit fontScale="80000"/>
          </a:bodyPr>
          <a:p>
            <a:r>
              <a:rPr lang="en-US"/>
              <a:t>Blacklisting File Extensions like .php,.php5,.shtml,etc</a:t>
            </a:r>
            <a:endParaRPr lang="en-US"/>
          </a:p>
          <a:p>
            <a:r>
              <a:rPr lang="en-US"/>
              <a:t>Whitelist the file extensions like .jpg,.pdf,etc</a:t>
            </a:r>
            <a:endParaRPr lang="en-US"/>
          </a:p>
          <a:p>
            <a:r>
              <a:rPr lang="en-US"/>
              <a:t>Content type header validation</a:t>
            </a:r>
            <a:endParaRPr lang="en-US"/>
          </a:p>
          <a:p>
            <a:r>
              <a:rPr lang="en-US"/>
              <a:t>Using File type detector</a:t>
            </a:r>
            <a:endParaRPr lang="en-US"/>
          </a:p>
          <a:p>
            <a:r>
              <a:rPr lang="en-US"/>
              <a:t>Perform proper server-side validations on what kind of a file user is uploading</a:t>
            </a:r>
            <a:endParaRPr lang="en-US"/>
          </a:p>
          <a:p>
            <a:r>
              <a:rPr lang="en-US"/>
              <a:t>Use white lists filters instead of black list filters. Example: in case of a resume upload feature, instead of banning    PHP and .exe files, only allow .pdf, .doc and .docx files</a:t>
            </a:r>
            <a:endParaRPr lang="en-US"/>
          </a:p>
          <a:p>
            <a:r>
              <a:rPr lang="en-US"/>
              <a:t>Rename the files using a code, so that the attacker cannot play around with file names</a:t>
            </a:r>
            <a:endParaRPr lang="en-US"/>
          </a:p>
          <a:p>
            <a:r>
              <a:rPr lang="en-US"/>
              <a:t>Use static file hosting servers like CDNs and File Clouds to store files instead of storing them on the application server itself</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References:</a:t>
            </a:r>
            <a:endParaRPr lang="en-US" sz="3200" b="1">
              <a:ln/>
              <a:solidFill>
                <a:schemeClr val="tx1"/>
              </a:solidFill>
              <a:effectLst/>
            </a:endParaRPr>
          </a:p>
        </p:txBody>
      </p:sp>
      <p:sp>
        <p:nvSpPr>
          <p:cNvPr id="3" name="Content Placeholder 2"/>
          <p:cNvSpPr>
            <a:spLocks noGrp="1"/>
          </p:cNvSpPr>
          <p:nvPr>
            <p:ph idx="1"/>
          </p:nvPr>
        </p:nvSpPr>
        <p:spPr/>
        <p:txBody>
          <a:bodyPr/>
          <a:p>
            <a:r>
              <a:rPr lang="en-US"/>
              <a:t>https://www.owasp.org/index.php/Unrestricted_File_Upload</a:t>
            </a:r>
            <a:endParaRPr lang="en-US"/>
          </a:p>
          <a:p>
            <a:r>
              <a:rPr lang="en-US"/>
              <a:t>https://www.opswat.com/blog/file-upload-protection-best-practices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365125"/>
            <a:ext cx="10515600" cy="1075690"/>
          </a:xfrm>
          <a:ln>
            <a:noFill/>
          </a:ln>
        </p:spPr>
        <p:style>
          <a:lnRef idx="2">
            <a:schemeClr val="accent6"/>
          </a:lnRef>
          <a:fillRef idx="1">
            <a:schemeClr val="lt1"/>
          </a:fillRef>
          <a:effectRef idx="0">
            <a:schemeClr val="accent6"/>
          </a:effectRef>
          <a:fontRef idx="minor">
            <a:schemeClr val="dk1"/>
          </a:fontRef>
        </p:style>
        <p:txBody>
          <a:bodyPr/>
          <a:p>
            <a:r>
              <a:rPr lang="en-IN" sz="4000" b="1" dirty="0" smtClean="0">
                <a:latin typeface="Calibri" panose="020F0502020204030204" charset="0"/>
                <a:cs typeface="Calibri" panose="020F0502020204030204" charset="0"/>
              </a:rPr>
              <a:t>Security Status – Extremely Vulnerable</a:t>
            </a:r>
            <a:endParaRPr lang="en-IN" sz="4000" b="1" dirty="0" smtClean="0">
              <a:latin typeface="Calibri" panose="020F0502020204030204" charset="0"/>
              <a:cs typeface="Calibri" panose="020F0502020204030204" charset="0"/>
            </a:endParaRPr>
          </a:p>
        </p:txBody>
      </p:sp>
      <p:sp>
        <p:nvSpPr>
          <p:cNvPr id="5" name="Content Placeholder 4"/>
          <p:cNvSpPr>
            <a:spLocks noGrp="1"/>
          </p:cNvSpPr>
          <p:nvPr>
            <p:ph idx="1"/>
          </p:nvPr>
        </p:nvSpPr>
        <p:spPr>
          <a:xfrm>
            <a:off x="838200" y="1825625"/>
            <a:ext cx="10515600" cy="4827905"/>
          </a:xfrm>
        </p:spPr>
        <p:txBody>
          <a:bodyPr>
            <a:normAutofit lnSpcReduction="20000"/>
          </a:bodyPr>
          <a:p>
            <a:r>
              <a:rPr lang="en-IN" dirty="0" smtClean="0"/>
              <a:t>Hacker can steal all records in </a:t>
            </a:r>
            <a:r>
              <a:rPr lang="en-IN" dirty="0" err="1" smtClean="0"/>
              <a:t>Internshal</a:t>
            </a:r>
            <a:r>
              <a:rPr lang="en-IN" dirty="0" smtClean="0"/>
              <a:t> databases (</a:t>
            </a:r>
            <a:r>
              <a:rPr lang="en-IN" dirty="0" err="1" smtClean="0"/>
              <a:t>SQLi</a:t>
            </a:r>
            <a:r>
              <a:rPr lang="en-IN" dirty="0" smtClean="0"/>
              <a:t>)</a:t>
            </a:r>
            <a:endParaRPr lang="en-IN" dirty="0" smtClean="0"/>
          </a:p>
          <a:p>
            <a:r>
              <a:rPr lang="en-IN" dirty="0" smtClean="0"/>
              <a:t>Hacker can take control of complete server including View, Add, Edit, Delete files and folders (Shell Upload)</a:t>
            </a:r>
            <a:endParaRPr lang="en-IN" dirty="0" smtClean="0"/>
          </a:p>
          <a:p>
            <a:r>
              <a:rPr lang="en-IN" dirty="0" smtClean="0"/>
              <a:t>Hacker can </a:t>
            </a:r>
            <a:r>
              <a:rPr lang="en-US" altLang="en-IN" dirty="0" smtClean="0"/>
              <a:t>change the entire content of the website(Gaining Admin Control)</a:t>
            </a:r>
            <a:endParaRPr lang="en-IN" dirty="0" smtClean="0"/>
          </a:p>
          <a:p>
            <a:r>
              <a:rPr lang="en-IN" dirty="0" smtClean="0"/>
              <a:t>Hacker can inject client side code into applications and trick users by changing how page looks to steal information or spoil the name of </a:t>
            </a:r>
            <a:r>
              <a:rPr lang="en-IN" dirty="0" err="1" smtClean="0"/>
              <a:t>Internshala</a:t>
            </a:r>
            <a:r>
              <a:rPr lang="en-IN" dirty="0" smtClean="0"/>
              <a:t> (XSS)</a:t>
            </a:r>
            <a:endParaRPr lang="en-IN" dirty="0" smtClean="0"/>
          </a:p>
          <a:p>
            <a:r>
              <a:rPr lang="en-IN" dirty="0" smtClean="0"/>
              <a:t>Hacker can extract mobile number</a:t>
            </a:r>
            <a:r>
              <a:rPr lang="en-US" altLang="en-IN" dirty="0" smtClean="0"/>
              <a:t>,address,username and more details</a:t>
            </a:r>
            <a:r>
              <a:rPr lang="en-IN" dirty="0" smtClean="0"/>
              <a:t> of all customers (IDOR)</a:t>
            </a:r>
            <a:endParaRPr lang="en-IN" dirty="0" smtClean="0"/>
          </a:p>
          <a:p>
            <a:r>
              <a:rPr lang="en-US" altLang="en-IN" dirty="0" smtClean="0"/>
              <a:t>Hacker can inject any set of codes and check the server and its content(Command Execution)</a:t>
            </a:r>
            <a:endParaRPr lang="en-IN" dirty="0" smtClean="0"/>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a:ln/>
                <a:solidFill>
                  <a:schemeClr val="tx1"/>
                </a:solidFill>
                <a:effectLst/>
              </a:rPr>
              <a:t>3. File Inclusion Vulnerabilities</a:t>
            </a:r>
            <a:endParaRPr lang="en-US" sz="4000" b="1" u="sng">
              <a:ln/>
              <a:solidFill>
                <a:schemeClr val="tx1"/>
              </a:solidFill>
              <a:effectLst/>
            </a:endParaRPr>
          </a:p>
        </p:txBody>
      </p:sp>
      <p:graphicFrame>
        <p:nvGraphicFramePr>
          <p:cNvPr id="6" name="Content Placeholder 5"/>
          <p:cNvGraphicFramePr>
            <a:graphicFrameLocks noGrp="1"/>
          </p:cNvGraphicFramePr>
          <p:nvPr>
            <p:ph idx="1"/>
          </p:nvPr>
        </p:nvGraphicFramePr>
        <p:xfrm>
          <a:off x="838200" y="1825625"/>
          <a:ext cx="10515600" cy="3649345"/>
        </p:xfrm>
        <a:graphic>
          <a:graphicData uri="http://schemas.openxmlformats.org/drawingml/2006/table">
            <a:tbl>
              <a:tblPr firstRow="1" bandRow="1">
                <a:tableStyleId>{5C22544A-7EE6-4342-B048-85BDC9FD1C3A}</a:tableStyleId>
              </a:tblPr>
              <a:tblGrid>
                <a:gridCol w="1832610"/>
                <a:gridCol w="8682990"/>
              </a:tblGrid>
              <a:tr h="5270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p>
                      <a:pPr algn="ctr"/>
                      <a:r>
                        <a:rPr lang="en-US" sz="1600" dirty="0">
                          <a:solidFill>
                            <a:srgbClr val="FFFFFF"/>
                          </a:solidFill>
                          <a:latin typeface="Calibri" panose="020F0502020204030204" charset="0"/>
                        </a:rPr>
                        <a:t>File Inclusion Vulnerabilities</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File Inclusion Vulnerabilities</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1" dirty="0" smtClean="0">
                        <a:solidFill>
                          <a:schemeClr val="tx1"/>
                        </a:solidFill>
                        <a:latin typeface="Calibri" panose="020F0502020204030204" charset="0"/>
                      </a:endParaRPr>
                    </a:p>
                    <a:p>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Observation:</a:t>
            </a:r>
            <a:endParaRPr lang="en-US" sz="3200" b="1">
              <a:ln/>
              <a:solidFill>
                <a:schemeClr val="tx1"/>
              </a:solidFill>
              <a:effectLst/>
            </a:endParaRPr>
          </a:p>
        </p:txBody>
      </p:sp>
      <p:sp>
        <p:nvSpPr>
          <p:cNvPr id="3" name="Content Placeholder 2"/>
          <p:cNvSpPr>
            <a:spLocks noGrp="1"/>
          </p:cNvSpPr>
          <p:nvPr>
            <p:ph sz="half" idx="1"/>
          </p:nvPr>
        </p:nvSpPr>
        <p:spPr>
          <a:xfrm>
            <a:off x="785495" y="1427480"/>
            <a:ext cx="10621010" cy="620395"/>
          </a:xfrm>
        </p:spPr>
        <p:txBody>
          <a:bodyPr/>
          <a:p>
            <a:pPr marL="0" indent="0">
              <a:buNone/>
            </a:pPr>
            <a:r>
              <a:rPr lang="en-US" sz="2400"/>
              <a:t>Check if the index.php file exists in the URL. ie. http://13.232.248.46/index.php.</a:t>
            </a:r>
            <a:endParaRPr lang="en-US" sz="2400"/>
          </a:p>
          <a:p>
            <a:pPr marL="0" indent="0">
              <a:buNone/>
            </a:pPr>
            <a:endParaRPr lang="en-US" sz="2400"/>
          </a:p>
        </p:txBody>
      </p:sp>
      <p:pic>
        <p:nvPicPr>
          <p:cNvPr id="6" name="Content Placeholder 5" descr="observation-index.php"/>
          <p:cNvPicPr>
            <a:picLocks noChangeAspect="1"/>
          </p:cNvPicPr>
          <p:nvPr>
            <p:ph sz="half" idx="2"/>
          </p:nvPr>
        </p:nvPicPr>
        <p:blipFill>
          <a:blip r:embed="rId1"/>
          <a:stretch>
            <a:fillRect/>
          </a:stretch>
        </p:blipFill>
        <p:spPr>
          <a:xfrm>
            <a:off x="1035050" y="1905635"/>
            <a:ext cx="9427210" cy="42259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Proof Of Concept(PoC):</a:t>
            </a:r>
            <a:endParaRPr lang="en-US" sz="3200" b="1">
              <a:ln/>
              <a:solidFill>
                <a:schemeClr val="tx1"/>
              </a:solidFill>
              <a:effectLst/>
            </a:endParaRPr>
          </a:p>
        </p:txBody>
      </p:sp>
      <p:sp>
        <p:nvSpPr>
          <p:cNvPr id="3" name="Content Placeholder 2"/>
          <p:cNvSpPr>
            <a:spLocks noGrp="1"/>
          </p:cNvSpPr>
          <p:nvPr>
            <p:ph sz="half" idx="1"/>
          </p:nvPr>
        </p:nvSpPr>
        <p:spPr>
          <a:xfrm>
            <a:off x="838200" y="1489710"/>
            <a:ext cx="10516235" cy="1210945"/>
          </a:xfrm>
        </p:spPr>
        <p:txBody>
          <a:bodyPr>
            <a:normAutofit fontScale="70000"/>
          </a:bodyPr>
          <a:p>
            <a:pPr marL="0" indent="0" algn="l">
              <a:buNone/>
            </a:pPr>
            <a:r>
              <a:rPr lang="en-US"/>
              <a:t>Change the url to "http://13.232.248.46/?includelang=http://13.232.248.46/wondercms/files/b374kmini.php". W</a:t>
            </a:r>
            <a:r>
              <a:rPr lang="en-US">
                <a:sym typeface="+mn-ea"/>
              </a:rPr>
              <a:t>e get the acces to directories by typing commands in the shell option and much more .</a:t>
            </a:r>
            <a:endParaRPr lang="en-US"/>
          </a:p>
        </p:txBody>
      </p:sp>
      <p:pic>
        <p:nvPicPr>
          <p:cNvPr id="7" name="Content Placeholder 6" descr="POC"/>
          <p:cNvPicPr>
            <a:picLocks noChangeAspect="1"/>
          </p:cNvPicPr>
          <p:nvPr>
            <p:ph sz="half" idx="2"/>
          </p:nvPr>
        </p:nvPicPr>
        <p:blipFill>
          <a:blip r:embed="rId1"/>
          <a:stretch>
            <a:fillRect/>
          </a:stretch>
        </p:blipFill>
        <p:spPr>
          <a:xfrm>
            <a:off x="1020445" y="3037205"/>
            <a:ext cx="7266305" cy="308483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Business Impact(Extremely High):</a:t>
            </a:r>
            <a:endParaRPr lang="en-US" sz="3200" b="1">
              <a:ln/>
              <a:solidFill>
                <a:schemeClr val="tx1"/>
              </a:solidFill>
              <a:effectLst/>
            </a:endParaRPr>
          </a:p>
        </p:txBody>
      </p:sp>
      <p:sp>
        <p:nvSpPr>
          <p:cNvPr id="3" name="Content Placeholder 2"/>
          <p:cNvSpPr>
            <a:spLocks noGrp="1"/>
          </p:cNvSpPr>
          <p:nvPr>
            <p:ph sz="half" idx="1"/>
          </p:nvPr>
        </p:nvSpPr>
        <p:spPr>
          <a:xfrm>
            <a:off x="838200" y="1825625"/>
            <a:ext cx="10650220" cy="4351655"/>
          </a:xfrm>
        </p:spPr>
        <p:txBody>
          <a:bodyPr/>
          <a:p>
            <a:pPr marL="0" indent="0">
              <a:buNone/>
            </a:pPr>
            <a:r>
              <a:rPr lang="en-US">
                <a:sym typeface="+mn-ea"/>
              </a:rPr>
              <a:t>Using this vulnerability,the attacker can get the complete control of the system, database and can also forward attacks in the back-end systems along with client-side attacks or simple defacement.</a:t>
            </a:r>
            <a:endParaRPr lang="en-US"/>
          </a:p>
          <a:p>
            <a:pPr marL="0" indent="0">
              <a:buNone/>
            </a:pPr>
            <a:r>
              <a:rPr lang="en-US">
                <a:sym typeface="+mn-ea"/>
              </a:rPr>
              <a:t>The impact of this vulnerability is high, supposed code can be executed in the server context or on the client side. A malicious file such as a Unix shell script, a windows virus, an Excel file with a dangerous formula, or a reverse shell can be uploaded on the server in order to execute code by an administrator or webmaster later -- on the victim's machine.</a:t>
            </a:r>
            <a:endParaRPr lang="en-US"/>
          </a:p>
          <a:p>
            <a:pPr marL="0" indent="0">
              <a:buNone/>
            </a:pPr>
            <a:r>
              <a:rPr lang="en-US">
                <a:sym typeface="+mn-ea"/>
              </a:rPr>
              <a:t>An attacker might be able to put a phishing page into the website or deface the website and much more.</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Recommendation:</a:t>
            </a:r>
            <a:endParaRPr lang="en-US" sz="3200" b="1">
              <a:ln/>
              <a:solidFill>
                <a:schemeClr val="tx1"/>
              </a:solidFill>
              <a:effectLst/>
            </a:endParaRPr>
          </a:p>
        </p:txBody>
      </p:sp>
      <p:sp>
        <p:nvSpPr>
          <p:cNvPr id="3" name="Content Placeholder 2"/>
          <p:cNvSpPr>
            <a:spLocks noGrp="1"/>
          </p:cNvSpPr>
          <p:nvPr>
            <p:ph sz="half" idx="1"/>
          </p:nvPr>
        </p:nvSpPr>
        <p:spPr>
          <a:xfrm>
            <a:off x="838200" y="1825625"/>
            <a:ext cx="10945495" cy="4351655"/>
          </a:xfrm>
        </p:spPr>
        <p:txBody>
          <a:bodyPr/>
          <a:p>
            <a:r>
              <a:rPr lang="en-US"/>
              <a:t>Use a whitelist of filenames and ignore every other filename and path.</a:t>
            </a:r>
            <a:endParaRPr lang="en-US"/>
          </a:p>
          <a:p>
            <a:r>
              <a:rPr lang="en-US"/>
              <a:t>Instead of including files on the web server, store their content in databases where possible.</a:t>
            </a:r>
            <a:endParaRPr lang="en-US"/>
          </a:p>
          <a:p>
            <a:r>
              <a:rPr lang="en-US"/>
              <a:t>Removing or blacklisting character sequences. There are known bypasses for removing or blacklisting those.</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t>References:</a:t>
            </a:r>
            <a:endParaRPr lang="en-US" sz="3200" b="1"/>
          </a:p>
        </p:txBody>
      </p:sp>
      <p:sp>
        <p:nvSpPr>
          <p:cNvPr id="5" name="Rectangle 4"/>
          <p:cNvSpPr/>
          <p:nvPr/>
        </p:nvSpPr>
        <p:spPr>
          <a:xfrm>
            <a:off x="749935" y="1983105"/>
            <a:ext cx="11442065" cy="829945"/>
          </a:xfrm>
          <a:prstGeom prst="rect">
            <a:avLst/>
          </a:prstGeom>
        </p:spPr>
        <p:txBody>
          <a:bodyPr wrap="square">
            <a:spAutoFit/>
          </a:bodyPr>
          <a:p>
            <a:r>
              <a:rPr lang="en-US" sz="2400">
                <a:sym typeface="+mn-ea"/>
              </a:rPr>
              <a:t>https://www.owasp.org/index.php/Unrestricted_File_Upload</a:t>
            </a:r>
            <a:endParaRPr lang="en-US" sz="2400"/>
          </a:p>
          <a:p>
            <a:r>
              <a:rPr lang="en-US" sz="2400">
                <a:sym typeface="+mn-ea"/>
              </a:rPr>
              <a:t>https://www.opswat.com/blog/file-upload-protection-best-practices</a:t>
            </a:r>
            <a:endParaRPr lang="en-US" sz="2400" i="1" dirty="0">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8627110" cy="1175385"/>
          </a:xfrm>
          <a:noFill/>
          <a:ln>
            <a:no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a:p>
            <a:r>
              <a:rPr lang="en-US" sz="4000" b="1">
                <a:ln/>
                <a:solidFill>
                  <a:schemeClr val="tx1"/>
                </a:solidFill>
                <a:effectLst/>
                <a:latin typeface="+mj-lt"/>
                <a:cs typeface="+mj-lt"/>
              </a:rPr>
              <a:t>4. Forced Browsing Flaws</a:t>
            </a:r>
            <a:endParaRPr lang="en-US" sz="4000" b="1">
              <a:ln/>
              <a:solidFill>
                <a:schemeClr val="tx1"/>
              </a:solidFill>
              <a:effectLst/>
              <a:latin typeface="+mj-lt"/>
              <a:cs typeface="+mj-lt"/>
            </a:endParaRPr>
          </a:p>
        </p:txBody>
      </p:sp>
      <p:graphicFrame>
        <p:nvGraphicFramePr>
          <p:cNvPr id="6" name="Content Placeholder 5"/>
          <p:cNvGraphicFramePr>
            <a:graphicFrameLocks noGrp="1"/>
          </p:cNvGraphicFramePr>
          <p:nvPr>
            <p:ph idx="1"/>
          </p:nvPr>
        </p:nvGraphicFramePr>
        <p:xfrm>
          <a:off x="838200" y="1825625"/>
          <a:ext cx="10515600" cy="282194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06639">
                <a:tc>
                  <a:txBody>
                    <a:bodyPr/>
                    <a:p>
                      <a:pPr algn="ctr"/>
                      <a:r>
                        <a:rPr lang="en-US" altLang="en-IN" sz="1600" dirty="0" smtClean="0">
                          <a:solidFill>
                            <a:srgbClr val="FFFFFF"/>
                          </a:solidFill>
                          <a:latin typeface="Calibri" panose="020F0502020204030204" charset="0"/>
                        </a:rPr>
                        <a:t>Forced Browsing Flaws</a:t>
                      </a:r>
                      <a:r>
                        <a:rPr lang="en-IN" sz="1600" dirty="0" smtClean="0">
                          <a:solidFill>
                            <a:srgbClr val="FFFFFF"/>
                          </a:solidFill>
                          <a:latin typeface="Calibri" panose="020F0502020204030204" charset="0"/>
                        </a:rPr>
                        <a:t> </a:t>
                      </a:r>
                      <a:r>
                        <a:rPr lang="en-US" sz="1300" dirty="0" smtClean="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dirty="0" smtClean="0">
                          <a:solidFill>
                            <a:schemeClr val="tx1"/>
                          </a:solidFill>
                          <a:latin typeface="Calibri" panose="020F0502020204030204" charset="0"/>
                        </a:rPr>
                        <a:t>Access to admin dashboard after login into customer account </a:t>
                      </a:r>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http://35.154.249.93/profile/16/edit/</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Payload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Change the url to "http://35.154.249.93/admin31/dashboard.php"</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Observation:</a:t>
            </a:r>
            <a:endParaRPr lang="en-US" sz="3200" b="1">
              <a:ln/>
              <a:solidFill>
                <a:schemeClr val="tx1"/>
              </a:solidFill>
              <a:effectLst/>
            </a:endParaRPr>
          </a:p>
        </p:txBody>
      </p:sp>
      <p:sp>
        <p:nvSpPr>
          <p:cNvPr id="3" name="Content Placeholder 2"/>
          <p:cNvSpPr>
            <a:spLocks noGrp="1"/>
          </p:cNvSpPr>
          <p:nvPr>
            <p:ph sz="half" idx="1"/>
          </p:nvPr>
        </p:nvSpPr>
        <p:spPr>
          <a:xfrm>
            <a:off x="838200" y="1664970"/>
            <a:ext cx="10514965" cy="692150"/>
          </a:xfrm>
        </p:spPr>
        <p:txBody>
          <a:bodyPr/>
          <a:p>
            <a:r>
              <a:rPr lang="en-US"/>
              <a:t>Login into customer account</a:t>
            </a:r>
            <a:endParaRPr lang="en-US"/>
          </a:p>
        </p:txBody>
      </p:sp>
      <p:pic>
        <p:nvPicPr>
          <p:cNvPr id="6" name="Content Placeholder 5" descr="observation"/>
          <p:cNvPicPr>
            <a:picLocks noChangeAspect="1"/>
          </p:cNvPicPr>
          <p:nvPr>
            <p:ph sz="half" idx="2"/>
          </p:nvPr>
        </p:nvPicPr>
        <p:blipFill>
          <a:blip r:embed="rId1"/>
          <a:stretch>
            <a:fillRect/>
          </a:stretch>
        </p:blipFill>
        <p:spPr>
          <a:xfrm>
            <a:off x="1880870" y="2357120"/>
            <a:ext cx="8141970" cy="385318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40105" y="412750"/>
            <a:ext cx="3931920" cy="641985"/>
          </a:xfr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a:p>
            <a:r>
              <a:rPr lang="en-IN" b="1" dirty="0" smtClean="0">
                <a:ln/>
                <a:solidFill>
                  <a:schemeClr val="tx1"/>
                </a:solidFill>
                <a:effectLst/>
                <a:latin typeface="+mj-lt"/>
                <a:cs typeface="+mj-lt"/>
              </a:rPr>
              <a:t>Observation</a:t>
            </a:r>
            <a:r>
              <a:rPr lang="en-US" altLang="en-IN" b="1" dirty="0" smtClean="0">
                <a:ln/>
                <a:solidFill>
                  <a:schemeClr val="tx1"/>
                </a:solidFill>
                <a:effectLst/>
                <a:latin typeface="+mj-lt"/>
                <a:cs typeface="+mj-lt"/>
              </a:rPr>
              <a:t>:</a:t>
            </a:r>
            <a:endParaRPr lang="en-US" altLang="en-IN" b="1" dirty="0" smtClean="0">
              <a:ln/>
              <a:solidFill>
                <a:schemeClr val="tx1"/>
              </a:solidFill>
              <a:effectLst/>
              <a:latin typeface="+mj-lt"/>
              <a:cs typeface="+mj-lt"/>
            </a:endParaRPr>
          </a:p>
        </p:txBody>
      </p:sp>
      <p:sp>
        <p:nvSpPr>
          <p:cNvPr id="6" name="Text Placeholder 5"/>
          <p:cNvSpPr>
            <a:spLocks noGrp="1"/>
          </p:cNvSpPr>
          <p:nvPr>
            <p:ph type="body" sz="half" idx="2"/>
          </p:nvPr>
        </p:nvSpPr>
        <p:spPr>
          <a:xfrm>
            <a:off x="840105" y="1420495"/>
            <a:ext cx="10963910" cy="539750"/>
          </a:xfrm>
        </p:spPr>
        <p:txBody>
          <a:bodyPr>
            <a:normAutofit/>
          </a:bodyPr>
          <a:p>
            <a:r>
              <a:rPr lang="en-IN" sz="2000" dirty="0" smtClean="0"/>
              <a:t>Change the url to "http://35.154.249.93/admin31/dashboard.php"</a:t>
            </a:r>
            <a:endParaRPr lang="en-IN" sz="2000" dirty="0" smtClean="0"/>
          </a:p>
          <a:p>
            <a:endParaRPr lang="en-IN" sz="2000" dirty="0"/>
          </a:p>
        </p:txBody>
      </p:sp>
      <p:sp>
        <p:nvSpPr>
          <p:cNvPr id="8" name="Rectangle 7"/>
          <p:cNvSpPr/>
          <p:nvPr/>
        </p:nvSpPr>
        <p:spPr>
          <a:xfrm>
            <a:off x="4286250" y="2231390"/>
            <a:ext cx="1309370" cy="2736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pic>
        <p:nvPicPr>
          <p:cNvPr id="3" name="Picture Placeholder 2" descr="observation1"/>
          <p:cNvPicPr>
            <a:picLocks noChangeAspect="1"/>
          </p:cNvPicPr>
          <p:nvPr>
            <p:ph type="pic" idx="1"/>
          </p:nvPr>
        </p:nvPicPr>
        <p:blipFill>
          <a:blip r:embed="rId1"/>
          <a:stretch>
            <a:fillRect/>
          </a:stretch>
        </p:blipFill>
        <p:spPr>
          <a:xfrm>
            <a:off x="1602740" y="1960245"/>
            <a:ext cx="9313545" cy="416814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776605" y="-20320"/>
            <a:ext cx="10515600" cy="1325563"/>
          </a:xfr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a:p>
            <a:r>
              <a:rPr lang="en-US" sz="3200" b="1">
                <a:solidFill>
                  <a:schemeClr val="tx1"/>
                </a:solidFill>
                <a:effectLst/>
                <a:sym typeface="+mn-ea"/>
              </a:rPr>
              <a:t>Proof Of Concept(PoC):</a:t>
            </a:r>
            <a:endParaRPr lang="en-US" altLang="en-IN" sz="3200" b="1" dirty="0" smtClean="0">
              <a:ln/>
              <a:solidFill>
                <a:schemeClr val="tx1"/>
              </a:solidFill>
              <a:effectLst/>
              <a:latin typeface="+mj-lt"/>
              <a:cs typeface="+mj-lt"/>
            </a:endParaRPr>
          </a:p>
        </p:txBody>
      </p:sp>
      <p:sp>
        <p:nvSpPr>
          <p:cNvPr id="6" name="Text Box 5"/>
          <p:cNvSpPr txBox="1"/>
          <p:nvPr/>
        </p:nvSpPr>
        <p:spPr>
          <a:xfrm>
            <a:off x="878840" y="1090295"/>
            <a:ext cx="11170285" cy="368300"/>
          </a:xfrm>
          <a:prstGeom prst="rect">
            <a:avLst/>
          </a:prstGeom>
          <a:noFill/>
        </p:spPr>
        <p:txBody>
          <a:bodyPr wrap="square" rtlCol="0" anchor="t">
            <a:spAutoFit/>
          </a:bodyPr>
          <a:p>
            <a:r>
              <a:rPr lang="en-US" dirty="0" smtClean="0">
                <a:sym typeface="+mn-ea"/>
              </a:rPr>
              <a:t>Malicious hacker can access the admin dashboard page, he can then add, update product.</a:t>
            </a:r>
            <a:endParaRPr lang="en-US"/>
          </a:p>
        </p:txBody>
      </p:sp>
      <p:pic>
        <p:nvPicPr>
          <p:cNvPr id="3" name="Content Placeholder 2" descr="POC"/>
          <p:cNvPicPr>
            <a:picLocks noChangeAspect="1"/>
          </p:cNvPicPr>
          <p:nvPr>
            <p:ph idx="1"/>
          </p:nvPr>
        </p:nvPicPr>
        <p:blipFill>
          <a:blip r:embed="rId1"/>
          <a:stretch>
            <a:fillRect/>
          </a:stretch>
        </p:blipFill>
        <p:spPr>
          <a:xfrm>
            <a:off x="1609725" y="1610360"/>
            <a:ext cx="8598535" cy="46405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8235" y="306070"/>
            <a:ext cx="5486400" cy="1325880"/>
          </a:xfrm>
        </p:spPr>
        <p:txBody>
          <a:bodyPr/>
          <a:lstStyle/>
          <a:p>
            <a:r>
              <a:rPr lang="en-IN" sz="4000" b="1" dirty="0" smtClean="0">
                <a:ln/>
                <a:solidFill>
                  <a:schemeClr val="tx1"/>
                </a:solidFill>
                <a:effectLst/>
                <a:cs typeface="+mj-lt"/>
              </a:rPr>
              <a:t>Vulnerability Statistics</a:t>
            </a:r>
            <a:endParaRPr lang="en-IN" sz="4000" b="1" dirty="0" smtClean="0">
              <a:ln/>
              <a:solidFill>
                <a:schemeClr val="tx1"/>
              </a:solidFill>
              <a:effectLst/>
              <a:cs typeface="+mj-lt"/>
            </a:endParaRPr>
          </a:p>
        </p:txBody>
      </p:sp>
      <p:graphicFrame>
        <p:nvGraphicFramePr>
          <p:cNvPr id="5" name="Content Placeholder 4"/>
          <p:cNvGraphicFramePr>
            <a:graphicFrameLocks noGrp="1"/>
          </p:cNvGraphicFramePr>
          <p:nvPr>
            <p:ph idx="1"/>
          </p:nvPr>
        </p:nvGraphicFramePr>
        <p:xfrm>
          <a:off x="1838325" y="1825623"/>
          <a:ext cx="2419350" cy="1394460"/>
        </p:xfrm>
        <a:graphic>
          <a:graphicData uri="http://schemas.openxmlformats.org/drawingml/2006/table">
            <a:tbl>
              <a:tblPr firstRow="1" bandRow="1">
                <a:tableStyleId>{5C22544A-7EE6-4342-B048-85BDC9FD1C3A}</a:tableStyleId>
              </a:tblPr>
              <a:tblGrid>
                <a:gridCol w="2419350"/>
              </a:tblGrid>
              <a:tr h="697230">
                <a:tc>
                  <a:txBody>
                    <a:bodyPr/>
                    <a:lstStyle/>
                    <a:p>
                      <a:pPr algn="ctr"/>
                      <a:r>
                        <a:rPr lang="en-IN" dirty="0" smtClean="0"/>
                        <a:t>Critical</a:t>
                      </a:r>
                      <a:endParaRPr lang="en-IN" dirty="0"/>
                    </a:p>
                  </a:txBody>
                  <a:tcPr>
                    <a:solidFill>
                      <a:srgbClr val="C00000"/>
                    </a:solidFill>
                  </a:tcPr>
                </a:tc>
              </a:tr>
              <a:tr h="696913">
                <a:tc>
                  <a:txBody>
                    <a:bodyPr/>
                    <a:lstStyle/>
                    <a:p>
                      <a:pPr algn="ctr"/>
                      <a:r>
                        <a:rPr lang="en-US" altLang="en-IN" dirty="0"/>
                        <a:t>5</a:t>
                      </a:r>
                      <a:endParaRPr lang="en-US" altLang="en-IN" dirty="0"/>
                    </a:p>
                  </a:txBody>
                  <a:tcPr/>
                </a:tc>
              </a:tr>
            </a:tbl>
          </a:graphicData>
        </a:graphic>
      </p:graphicFrame>
      <p:graphicFrame>
        <p:nvGraphicFramePr>
          <p:cNvPr id="6" name="Content Placeholder 4"/>
          <p:cNvGraphicFramePr/>
          <p:nvPr/>
        </p:nvGraphicFramePr>
        <p:xfrm>
          <a:off x="4886325" y="182562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t>Severe</a:t>
                      </a:r>
                      <a:endParaRPr lang="en-IN" dirty="0"/>
                    </a:p>
                  </a:txBody>
                  <a:tcPr>
                    <a:solidFill>
                      <a:srgbClr val="FF9900"/>
                    </a:solidFill>
                  </a:tcPr>
                </a:tc>
              </a:tr>
              <a:tr h="696913">
                <a:tc>
                  <a:txBody>
                    <a:bodyPr/>
                    <a:lstStyle/>
                    <a:p>
                      <a:pPr algn="ctr"/>
                      <a:r>
                        <a:rPr lang="en-US" altLang="en-IN" dirty="0"/>
                        <a:t>18</a:t>
                      </a:r>
                      <a:endParaRPr lang="en-US" altLang="en-IN" dirty="0"/>
                    </a:p>
                  </a:txBody>
                  <a:tcPr/>
                </a:tc>
              </a:tr>
            </a:tbl>
          </a:graphicData>
        </a:graphic>
      </p:graphicFrame>
      <p:graphicFrame>
        <p:nvGraphicFramePr>
          <p:cNvPr id="7" name="Content Placeholder 4"/>
          <p:cNvGraphicFramePr/>
          <p:nvPr/>
        </p:nvGraphicFramePr>
        <p:xfrm>
          <a:off x="7934325" y="182562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solidFill>
                            <a:schemeClr val="tx1"/>
                          </a:solidFill>
                        </a:rPr>
                        <a:t>Moderate</a:t>
                      </a:r>
                      <a:endParaRPr lang="en-IN" dirty="0">
                        <a:solidFill>
                          <a:schemeClr val="tx1"/>
                        </a:solidFill>
                      </a:endParaRPr>
                    </a:p>
                  </a:txBody>
                  <a:tcPr>
                    <a:solidFill>
                      <a:srgbClr val="FFFF00"/>
                    </a:solidFill>
                  </a:tcPr>
                </a:tc>
              </a:tr>
              <a:tr h="696913">
                <a:tc>
                  <a:txBody>
                    <a:bodyPr/>
                    <a:lstStyle/>
                    <a:p>
                      <a:pPr algn="ctr"/>
                      <a:r>
                        <a:rPr lang="en-US" altLang="en-IN" dirty="0"/>
                        <a:t>5</a:t>
                      </a:r>
                      <a:endParaRPr lang="en-US" altLang="en-IN" dirty="0"/>
                    </a:p>
                  </a:txBody>
                  <a:tcPr/>
                </a:tc>
              </a:tr>
            </a:tbl>
          </a:graphicData>
        </a:graphic>
      </p:graphicFrame>
      <p:graphicFrame>
        <p:nvGraphicFramePr>
          <p:cNvPr id="9" name="Content Placeholder 4"/>
          <p:cNvGraphicFramePr/>
          <p:nvPr/>
        </p:nvGraphicFramePr>
        <p:xfrm>
          <a:off x="4886325" y="397827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t>Low</a:t>
                      </a:r>
                      <a:endParaRPr lang="en-IN" dirty="0"/>
                    </a:p>
                  </a:txBody>
                  <a:tcPr>
                    <a:solidFill>
                      <a:srgbClr val="92D050"/>
                    </a:solidFill>
                  </a:tcPr>
                </a:tc>
              </a:tr>
              <a:tr h="696913">
                <a:tc>
                  <a:txBody>
                    <a:bodyPr/>
                    <a:lstStyle/>
                    <a:p>
                      <a:pPr algn="ctr"/>
                      <a:r>
                        <a:rPr lang="en-US" altLang="en-IN" dirty="0"/>
                        <a:t>6</a:t>
                      </a:r>
                      <a:endParaRPr lang="en-US" altLang="en-IN" dirty="0"/>
                    </a:p>
                  </a:txBody>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235075"/>
          </a:xfrm>
        </p:spPr>
        <p:txBody>
          <a:bodyPr/>
          <a:p>
            <a:r>
              <a:rPr lang="en-US" sz="3200" b="1">
                <a:ln/>
                <a:solidFill>
                  <a:schemeClr val="tx1"/>
                </a:solidFill>
                <a:effectLst/>
                <a:latin typeface="Calibri" panose="020F0502020204030204" charset="0"/>
                <a:cs typeface="Calibri" panose="020F0502020204030204" charset="0"/>
              </a:rPr>
              <a:t>Business Impact:Extremely High</a:t>
            </a:r>
            <a:endParaRPr lang="en-US" sz="3200" b="1">
              <a:ln/>
              <a:solidFill>
                <a:schemeClr val="tx1"/>
              </a:solidFill>
              <a:effectLst/>
              <a:latin typeface="Calibri" panose="020F0502020204030204" charset="0"/>
              <a:cs typeface="Calibri" panose="020F0502020204030204" charset="0"/>
            </a:endParaRPr>
          </a:p>
        </p:txBody>
      </p:sp>
      <p:sp>
        <p:nvSpPr>
          <p:cNvPr id="3" name="Content Placeholder 2"/>
          <p:cNvSpPr>
            <a:spLocks noGrp="1"/>
          </p:cNvSpPr>
          <p:nvPr>
            <p:ph idx="1"/>
          </p:nvPr>
        </p:nvSpPr>
        <p:spPr>
          <a:xfrm>
            <a:off x="1042670" y="1543685"/>
            <a:ext cx="10515600" cy="3453130"/>
          </a:xfrm>
        </p:spPr>
        <p:txBody>
          <a:bodyPr>
            <a:noAutofit/>
          </a:bodyPr>
          <a:p>
            <a:r>
              <a:rPr lang="en-US">
                <a:solidFill>
                  <a:schemeClr val="tx1"/>
                </a:solidFill>
                <a:uFillTx/>
              </a:rPr>
              <a:t>After logging in as admin,the attacker gets almost all the control of the website business.</a:t>
            </a:r>
            <a:endParaRPr lang="en-US">
              <a:solidFill>
                <a:schemeClr val="tx1"/>
              </a:solidFill>
              <a:uFillTx/>
            </a:endParaRPr>
          </a:p>
          <a:p>
            <a:r>
              <a:rPr lang="en-US">
                <a:solidFill>
                  <a:schemeClr val="tx1"/>
                </a:solidFill>
                <a:uFillTx/>
              </a:rPr>
              <a:t>Right from changing the product, product details, Seller, Category etc..They can even change the product image, this may have a great business impact and hamper the privacy too. </a:t>
            </a:r>
            <a:endParaRPr lang="en-US">
              <a:solidFill>
                <a:schemeClr val="tx1"/>
              </a:solidFill>
              <a:uFillTx/>
            </a:endParaRPr>
          </a:p>
          <a:p>
            <a:r>
              <a:rPr lang="en-US">
                <a:solidFill>
                  <a:schemeClr val="tx1"/>
                </a:solidFill>
                <a:uFillTx/>
              </a:rPr>
              <a:t>Also ,changing cost of products can cause severe financial loss to the owner .</a:t>
            </a:r>
            <a:endParaRPr lang="en-US">
              <a:solidFill>
                <a:schemeClr val="tx1"/>
              </a:solidFill>
              <a:uFillTx/>
            </a:endParaRPr>
          </a:p>
          <a:p>
            <a:pPr marL="0" indent="0">
              <a:buNone/>
            </a:pPr>
            <a:endParaRPr lang="en-US">
              <a:solidFill>
                <a:schemeClr val="tx1"/>
              </a:solidFill>
              <a:uFillTx/>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8470" y="350520"/>
            <a:ext cx="10515600" cy="661670"/>
          </a:xfrm>
        </p:spPr>
        <p:txBody>
          <a:bodyPr/>
          <a:p>
            <a:r>
              <a:rPr lang="en-US" sz="3200" b="1">
                <a:ln/>
                <a:solidFill>
                  <a:schemeClr val="tx1"/>
                </a:solidFill>
                <a:effectLst/>
              </a:rPr>
              <a:t>Recommendation:</a:t>
            </a:r>
            <a:endParaRPr lang="en-US" sz="3200" b="1">
              <a:ln/>
              <a:solidFill>
                <a:schemeClr val="tx1"/>
              </a:solidFill>
              <a:effectLst/>
            </a:endParaRPr>
          </a:p>
        </p:txBody>
      </p:sp>
      <p:sp>
        <p:nvSpPr>
          <p:cNvPr id="4" name="Text Box 3"/>
          <p:cNvSpPr txBox="1"/>
          <p:nvPr/>
        </p:nvSpPr>
        <p:spPr>
          <a:xfrm>
            <a:off x="662940" y="876935"/>
            <a:ext cx="11078210" cy="4190365"/>
          </a:xfrm>
          <a:prstGeom prst="rect">
            <a:avLst/>
          </a:prstGeom>
          <a:noFill/>
        </p:spPr>
        <p:txBody>
          <a:bodyPr wrap="square" rtlCol="0">
            <a:spAutoFit/>
          </a:bodyPr>
          <a:p>
            <a:r>
              <a:rPr lang="en-US"/>
              <a:t>There are two ways to protect against forced browsing – enforcing an application URL space allow list and using proper access control.</a:t>
            </a:r>
            <a:endParaRPr lang="en-US"/>
          </a:p>
          <a:p>
            <a:pPr>
              <a:lnSpc>
                <a:spcPct val="50000"/>
              </a:lnSpc>
            </a:pPr>
            <a:endParaRPr lang="en-US"/>
          </a:p>
          <a:p>
            <a:pPr marL="285750" indent="-285750">
              <a:buFont typeface="Arial" panose="020B0604020202020204" pitchFamily="34" charset="0"/>
              <a:buChar char="•"/>
            </a:pPr>
            <a:r>
              <a:rPr lang="en-US"/>
              <a:t>Creating an allow list (or whitelist) involves allowing explicit access to a set of URLs that are considered to be a part of the application to exercise its functionality as intended. Any request not in this URL space is denied by default. Manually creating and maintaining such a list can be tedious. You can use the Barracuda Web Application Firewall’s adaptive profiling to automatically create such a list and enforce it by learning the valid URL space from trusted traffic. It also comes with a block list of common files and directories that are commonly left exposed unintentionally.</a:t>
            </a:r>
            <a:endParaRPr lang="en-US"/>
          </a:p>
          <a:p>
            <a:pPr marL="285750" indent="-285750">
              <a:lnSpc>
                <a:spcPct val="30000"/>
              </a:lnSpc>
              <a:buFont typeface="Arial" panose="020B0604020202020204" pitchFamily="34" charset="0"/>
              <a:buChar char="•"/>
            </a:pPr>
            <a:endParaRPr lang="en-US"/>
          </a:p>
          <a:p>
            <a:pPr marL="285750" indent="-285750">
              <a:buFont typeface="Arial" panose="020B0604020202020204" pitchFamily="34" charset="0"/>
              <a:buChar char="•"/>
            </a:pPr>
            <a:r>
              <a:rPr lang="en-US"/>
              <a:t>In the second method, using proper access control and authorization policies, access is only given to users commensurate with their privileges. The Barracuda Web Application Firewall provides authorization policies at a URL level along with protection against session-based attacks to provide proper access control enforcement against such abuse</a:t>
            </a:r>
            <a:endParaRPr lang="en-US"/>
          </a:p>
          <a:p>
            <a:endParaRPr lang="en-US"/>
          </a:p>
          <a:p>
            <a:endParaRPr lang="en-US"/>
          </a:p>
        </p:txBody>
      </p:sp>
      <p:sp>
        <p:nvSpPr>
          <p:cNvPr id="5" name="Title 1"/>
          <p:cNvSpPr>
            <a:spLocks noGrp="1"/>
          </p:cNvSpPr>
          <p:nvPr/>
        </p:nvSpPr>
        <p:spPr>
          <a:xfrm>
            <a:off x="555625" y="4359910"/>
            <a:ext cx="10515600" cy="9639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ln/>
                <a:solidFill>
                  <a:schemeClr val="tx1"/>
                </a:solidFill>
                <a:effectLst/>
              </a:rPr>
              <a:t>References:</a:t>
            </a:r>
            <a:endParaRPr lang="en-US" sz="3200" b="1">
              <a:ln/>
              <a:solidFill>
                <a:schemeClr val="tx1"/>
              </a:solidFill>
              <a:effectLst/>
            </a:endParaRPr>
          </a:p>
        </p:txBody>
      </p:sp>
      <p:sp>
        <p:nvSpPr>
          <p:cNvPr id="6" name="Text Box 5"/>
          <p:cNvSpPr txBox="1"/>
          <p:nvPr/>
        </p:nvSpPr>
        <p:spPr>
          <a:xfrm>
            <a:off x="935355" y="5099685"/>
            <a:ext cx="9928860" cy="1198880"/>
          </a:xfrm>
          <a:prstGeom prst="rect">
            <a:avLst/>
          </a:prstGeom>
          <a:noFill/>
        </p:spPr>
        <p:txBody>
          <a:bodyPr wrap="square" rtlCol="0">
            <a:spAutoFit/>
          </a:bodyPr>
          <a:p>
            <a:pPr indent="0">
              <a:buNone/>
            </a:pPr>
            <a:r>
              <a:rPr lang="en-US"/>
              <a:t>1. https://hackingheart.wordpress.com/2012/07/03/forced-browsing-attack/</a:t>
            </a:r>
            <a:endParaRPr lang="en-US"/>
          </a:p>
          <a:p>
            <a:pPr indent="0">
              <a:buNone/>
            </a:pPr>
            <a:r>
              <a:rPr lang="en-US"/>
              <a:t>2. https://seclists.org/webappsec/2006/q3/182</a:t>
            </a:r>
            <a:endParaRPr lang="en-US"/>
          </a:p>
          <a:p>
            <a:pPr indent="0">
              <a:buNone/>
            </a:pPr>
            <a:r>
              <a:rPr lang="en-US"/>
              <a:t>3. http://projects.webappsec.org/w/page/13246953/Predictable%20Resource%20Location</a:t>
            </a:r>
            <a:endParaRPr lang="en-US"/>
          </a:p>
          <a:p>
            <a:pPr indent="0">
              <a:buNone/>
            </a:pPr>
            <a:r>
              <a:rPr lang="en-US"/>
              <a:t>4. https://cwe.mitre.org/data/definitions/425.html</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b="1">
                <a:ln/>
                <a:solidFill>
                  <a:schemeClr val="tx1"/>
                </a:solidFill>
                <a:effectLst/>
              </a:rPr>
              <a:t>5. Command Execution Vulnerability:</a:t>
            </a:r>
            <a:endParaRPr lang="en-US" b="1">
              <a:ln/>
              <a:solidFill>
                <a:schemeClr val="tx1"/>
              </a:solidFill>
              <a:effectLst/>
            </a:endParaRPr>
          </a:p>
        </p:txBody>
      </p:sp>
      <p:graphicFrame>
        <p:nvGraphicFramePr>
          <p:cNvPr id="6" name="Content Placeholder 5"/>
          <p:cNvGraphicFramePr>
            <a:graphicFrameLocks noGrp="1"/>
          </p:cNvGraphicFramePr>
          <p:nvPr>
            <p:ph idx="1"/>
          </p:nvPr>
        </p:nvGraphicFramePr>
        <p:xfrm>
          <a:off x="1617980" y="1825625"/>
          <a:ext cx="8990330" cy="3302000"/>
        </p:xfrm>
        <a:graphic>
          <a:graphicData uri="http://schemas.openxmlformats.org/drawingml/2006/table">
            <a:tbl>
              <a:tblPr firstRow="1" bandRow="1">
                <a:tableStyleId>{5C22544A-7EE6-4342-B048-85BDC9FD1C3A}</a:tableStyleId>
              </a:tblPr>
              <a:tblGrid>
                <a:gridCol w="1567180"/>
                <a:gridCol w="7423150"/>
              </a:tblGrid>
              <a:tr h="476885">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825115">
                <a:tc>
                  <a:txBody>
                    <a:bodyPr/>
                    <a:p>
                      <a:pPr algn="ctr"/>
                      <a:r>
                        <a:rPr lang="en-US" sz="1600" dirty="0">
                          <a:solidFill>
                            <a:srgbClr val="FFFFFF"/>
                          </a:solidFill>
                          <a:latin typeface="Calibri" panose="020F0502020204030204" charset="0"/>
                        </a:rPr>
                        <a:t>Command Execution Vulnerability</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URLs is vulnerable to Command Execution</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http://13.232.110.198/admin31/console.php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677545"/>
            <a:ext cx="4934585" cy="554355"/>
          </a:xfrm>
        </p:spPr>
        <p:txBody>
          <a:bodyPr>
            <a:noAutofit/>
          </a:bodyPr>
          <a:p>
            <a:r>
              <a:rPr lang="en-US" b="1">
                <a:ln/>
                <a:solidFill>
                  <a:schemeClr val="tx1"/>
                </a:solidFill>
                <a:effectLst/>
              </a:rPr>
              <a:t>Observation:</a:t>
            </a:r>
            <a:endParaRPr lang="en-US" b="1">
              <a:ln/>
              <a:solidFill>
                <a:schemeClr val="tx1"/>
              </a:solidFill>
              <a:effectLst/>
            </a:endParaRPr>
          </a:p>
        </p:txBody>
      </p:sp>
      <p:sp>
        <p:nvSpPr>
          <p:cNvPr id="3" name="Text Placeholder 2"/>
          <p:cNvSpPr>
            <a:spLocks noGrp="1"/>
          </p:cNvSpPr>
          <p:nvPr>
            <p:ph type="body" sz="half" idx="2"/>
          </p:nvPr>
        </p:nvSpPr>
        <p:spPr>
          <a:xfrm>
            <a:off x="840105" y="1334770"/>
            <a:ext cx="10286365" cy="702310"/>
          </a:xfrm>
        </p:spPr>
        <p:txBody>
          <a:bodyPr>
            <a:normAutofit lnSpcReduction="10000"/>
          </a:bodyPr>
          <a:p>
            <a:pPr marL="0" indent="0">
              <a:buNone/>
            </a:pPr>
            <a:r>
              <a:rPr lang="en-US"/>
              <a:t>After logging in as admin,when we navigated to the url 'http://13.232.110.198/admin31/console.php',we got the command line page where we can execute any command.</a:t>
            </a:r>
            <a:endParaRPr lang="en-US"/>
          </a:p>
        </p:txBody>
      </p:sp>
      <p:pic>
        <p:nvPicPr>
          <p:cNvPr id="6" name="Picture Placeholder 5" descr="observation"/>
          <p:cNvPicPr>
            <a:picLocks noChangeAspect="1"/>
          </p:cNvPicPr>
          <p:nvPr>
            <p:ph type="pic" idx="1"/>
          </p:nvPr>
        </p:nvPicPr>
        <p:blipFill>
          <a:blip r:embed="rId1"/>
          <a:stretch>
            <a:fillRect/>
          </a:stretch>
        </p:blipFill>
        <p:spPr>
          <a:xfrm>
            <a:off x="1588135" y="2037080"/>
            <a:ext cx="8063865" cy="3345180"/>
          </a:xfrm>
          <a:prstGeom prst="rect">
            <a:avLst/>
          </a:prstGeom>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114425"/>
          </a:xfrm>
        </p:spPr>
        <p:txBody>
          <a:bodyPr>
            <a:noAutofit/>
          </a:bodyPr>
          <a:p>
            <a:r>
              <a:rPr lang="en-US" sz="3200" b="1">
                <a:ln/>
                <a:solidFill>
                  <a:schemeClr val="tx1"/>
                </a:solidFill>
                <a:effectLst/>
              </a:rPr>
              <a:t>Proof Of Concept(PoC):</a:t>
            </a:r>
            <a:endParaRPr lang="en-US" sz="3200" b="1">
              <a:ln/>
              <a:solidFill>
                <a:schemeClr val="tx1"/>
              </a:solidFill>
              <a:effectLst/>
            </a:endParaRPr>
          </a:p>
        </p:txBody>
      </p:sp>
      <p:sp>
        <p:nvSpPr>
          <p:cNvPr id="6" name="Text Box 5"/>
          <p:cNvSpPr txBox="1"/>
          <p:nvPr/>
        </p:nvSpPr>
        <p:spPr>
          <a:xfrm>
            <a:off x="1061085" y="1322705"/>
            <a:ext cx="10909300" cy="368300"/>
          </a:xfrm>
          <a:prstGeom prst="rect">
            <a:avLst/>
          </a:prstGeom>
          <a:noFill/>
        </p:spPr>
        <p:txBody>
          <a:bodyPr wrap="square" rtlCol="0">
            <a:spAutoFit/>
          </a:bodyPr>
          <a:p>
            <a:r>
              <a:rPr lang="en-US"/>
              <a:t>When we typed ls ,the result was as follows:</a:t>
            </a:r>
            <a:endParaRPr lang="en-US"/>
          </a:p>
        </p:txBody>
      </p:sp>
      <p:pic>
        <p:nvPicPr>
          <p:cNvPr id="3" name="Content Placeholder 2" descr="poc"/>
          <p:cNvPicPr>
            <a:picLocks noChangeAspect="1"/>
          </p:cNvPicPr>
          <p:nvPr>
            <p:ph sz="half" idx="1"/>
          </p:nvPr>
        </p:nvPicPr>
        <p:blipFill>
          <a:blip r:embed="rId1"/>
          <a:stretch>
            <a:fillRect/>
          </a:stretch>
        </p:blipFill>
        <p:spPr>
          <a:xfrm>
            <a:off x="838200" y="2774315"/>
            <a:ext cx="5181600" cy="2453640"/>
          </a:xfrm>
          <a:prstGeom prst="rect">
            <a:avLst/>
          </a:prstGeom>
        </p:spPr>
      </p:pic>
      <p:pic>
        <p:nvPicPr>
          <p:cNvPr id="4" name="Content Placeholder 3" descr="poc1"/>
          <p:cNvPicPr>
            <a:picLocks noChangeAspect="1"/>
          </p:cNvPicPr>
          <p:nvPr>
            <p:ph sz="half" idx="2"/>
          </p:nvPr>
        </p:nvPicPr>
        <p:blipFill>
          <a:blip r:embed="rId2"/>
          <a:stretch>
            <a:fillRect/>
          </a:stretch>
        </p:blipFill>
        <p:spPr>
          <a:xfrm>
            <a:off x="6172200" y="2608580"/>
            <a:ext cx="5181600" cy="278511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286385"/>
            <a:ext cx="3931920" cy="701040"/>
          </a:xfrm>
        </p:spPr>
        <p:txBody>
          <a:bodyPr/>
          <a:p>
            <a:r>
              <a:rPr lang="en-US" b="1">
                <a:ln/>
                <a:solidFill>
                  <a:schemeClr val="tx1"/>
                </a:solidFill>
                <a:effectLst/>
              </a:rPr>
              <a:t>Business Impact(High):</a:t>
            </a:r>
            <a:endParaRPr lang="en-US" b="1">
              <a:ln/>
              <a:solidFill>
                <a:schemeClr val="tx1"/>
              </a:solidFill>
              <a:effectLst/>
            </a:endParaRPr>
          </a:p>
        </p:txBody>
      </p:sp>
      <p:sp>
        <p:nvSpPr>
          <p:cNvPr id="4" name="Text Placeholder 3"/>
          <p:cNvSpPr>
            <a:spLocks noGrp="1"/>
          </p:cNvSpPr>
          <p:nvPr>
            <p:ph type="body" sz="half" idx="2"/>
          </p:nvPr>
        </p:nvSpPr>
        <p:spPr>
          <a:xfrm>
            <a:off x="840105" y="1187450"/>
            <a:ext cx="10610215" cy="3811905"/>
          </a:xfrm>
        </p:spPr>
        <p:txBody>
          <a:bodyPr/>
          <a:p>
            <a:r>
              <a:rPr lang="en-US" sz="2400"/>
              <a:t>If the attcker enters into the admin account and finally to the console url,the he can put in any malicious code to extract or even edit data,as he the has the admin priviledges.</a:t>
            </a:r>
            <a:endParaRPr lang="en-US" sz="2400"/>
          </a:p>
          <a:p>
            <a:r>
              <a:rPr lang="en-US" sz="2400"/>
              <a:t>Other than entering malicious code and stuffs, the attacker can even get the details of the websites and its components like its version and hence find vulnerabilities to exploit them.</a:t>
            </a:r>
            <a:endParaRPr lang="en-US" sz="2400"/>
          </a:p>
          <a:p>
            <a:r>
              <a:rPr lang="en-US" sz="2400"/>
              <a:t>If successfully exploited, impact could cover loss of confidentiality, loss of integrity, loss of availability, and/or loss of accountability.</a:t>
            </a:r>
            <a:endParaRPr lang="en-US" sz="2400"/>
          </a:p>
          <a:p>
            <a:endParaRPr lang="en-US" sz="2400"/>
          </a:p>
          <a:p>
            <a:endParaRPr lang="en-US" sz="2000"/>
          </a:p>
          <a:p>
            <a:endParaRPr lang="en-US" sz="2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345440"/>
            <a:ext cx="3931920" cy="641985"/>
          </a:xfrm>
        </p:spPr>
        <p:txBody>
          <a:bodyPr/>
          <a:p>
            <a:r>
              <a:rPr lang="en-US" u="sng">
                <a:solidFill>
                  <a:schemeClr val="tx1"/>
                </a:solidFill>
                <a:effectLst>
                  <a:outerShdw blurRad="38100" dist="19050" dir="2700000" algn="tl" rotWithShape="0">
                    <a:schemeClr val="dk1">
                      <a:alpha val="40000"/>
                    </a:schemeClr>
                  </a:outerShdw>
                </a:effectLst>
              </a:rPr>
              <a:t>Recommendations:</a:t>
            </a:r>
            <a:endParaRPr lang="en-US" u="sng">
              <a:solidFill>
                <a:schemeClr val="tx1"/>
              </a:solidFill>
              <a:effectLst>
                <a:outerShdw blurRad="38100" dist="19050" dir="2700000" algn="tl" rotWithShape="0">
                  <a:schemeClr val="dk1">
                    <a:alpha val="40000"/>
                  </a:schemeClr>
                </a:outerShdw>
              </a:effectLst>
            </a:endParaRPr>
          </a:p>
        </p:txBody>
      </p:sp>
      <p:sp>
        <p:nvSpPr>
          <p:cNvPr id="4" name="Text Placeholder 3"/>
          <p:cNvSpPr>
            <a:spLocks noGrp="1"/>
          </p:cNvSpPr>
          <p:nvPr>
            <p:ph type="body" sz="half" idx="2"/>
          </p:nvPr>
        </p:nvSpPr>
        <p:spPr>
          <a:xfrm>
            <a:off x="840105" y="1246505"/>
            <a:ext cx="10963275" cy="1896110"/>
          </a:xfrm>
        </p:spPr>
        <p:txBody>
          <a:bodyPr/>
          <a:p>
            <a:r>
              <a:rPr lang="en-US" sz="2400"/>
              <a:t>1)There should be filters so that malicious code cannot be injected in .</a:t>
            </a:r>
            <a:endParaRPr lang="en-US" sz="2400"/>
          </a:p>
          <a:p>
            <a:r>
              <a:rPr lang="en-US" sz="2400"/>
              <a:t>2)Input validation can be done.</a:t>
            </a:r>
            <a:endParaRPr lang="en-US" sz="2400"/>
          </a:p>
          <a:p>
            <a:r>
              <a:rPr lang="en-US" sz="2400"/>
              <a:t>3)Output Validation can be done.</a:t>
            </a:r>
            <a:endParaRPr lang="en-US" sz="2400"/>
          </a:p>
          <a:p>
            <a:r>
              <a:rPr lang="en-US" sz="2400"/>
              <a:t>4)Canonicalization can also be done.</a:t>
            </a:r>
            <a:endParaRPr lang="en-US" sz="2400"/>
          </a:p>
        </p:txBody>
      </p:sp>
      <p:sp>
        <p:nvSpPr>
          <p:cNvPr id="5" name="Title 1"/>
          <p:cNvSpPr>
            <a:spLocks noGrp="1"/>
          </p:cNvSpPr>
          <p:nvPr/>
        </p:nvSpPr>
        <p:spPr>
          <a:xfrm>
            <a:off x="840105" y="3244215"/>
            <a:ext cx="3931920" cy="64198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u="sng">
                <a:solidFill>
                  <a:schemeClr val="tx1"/>
                </a:solidFill>
                <a:effectLst>
                  <a:outerShdw blurRad="38100" dist="19050" dir="2700000" algn="tl" rotWithShape="0">
                    <a:schemeClr val="dk1">
                      <a:alpha val="40000"/>
                    </a:schemeClr>
                  </a:outerShdw>
                </a:effectLst>
              </a:rPr>
              <a:t>References:</a:t>
            </a:r>
            <a:endParaRPr lang="en-US" u="sng">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957580" y="4098925"/>
            <a:ext cx="9582785" cy="1106805"/>
          </a:xfrm>
          <a:prstGeom prst="rect">
            <a:avLst/>
          </a:prstGeom>
          <a:noFill/>
        </p:spPr>
        <p:txBody>
          <a:bodyPr wrap="square" rtlCol="0">
            <a:spAutoFit/>
          </a:bodyPr>
          <a:p>
            <a:r>
              <a:rPr lang="en-US" sz="2400"/>
              <a:t>1)https://www.owasp.org/index.php/Command_Injection</a:t>
            </a:r>
            <a:endParaRPr lang="en-US"/>
          </a:p>
          <a:p>
            <a:endParaRPr lang="en-US"/>
          </a:p>
          <a:p>
            <a:r>
              <a:rPr lang="en-US" sz="2400"/>
              <a:t>2)https://www.owasp.org/index.php/Code_Injection</a:t>
            </a:r>
            <a:endParaRPr lang="en-US"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uFillTx/>
              </a:rPr>
              <a:t>6. Cross Site Scripting(XSS):</a:t>
            </a:r>
            <a:endParaRPr lang="en-US" sz="3200" b="1" dirty="0">
              <a:ln/>
              <a:solidFill>
                <a:schemeClr val="tx1"/>
              </a:solidFill>
              <a:effectLst/>
              <a:uFillTx/>
              <a:latin typeface="Calibri" panose="020F0502020204030204" charset="0"/>
              <a:sym typeface="Arial" panose="020B0604020202020204"/>
            </a:endParaRPr>
          </a:p>
        </p:txBody>
      </p:sp>
      <p:graphicFrame>
        <p:nvGraphicFramePr>
          <p:cNvPr id="7" name="Content Placeholder 6"/>
          <p:cNvGraphicFramePr>
            <a:graphicFrameLocks noGrp="1"/>
          </p:cNvGraphicFramePr>
          <p:nvPr>
            <p:ph idx="1"/>
          </p:nvPr>
        </p:nvGraphicFramePr>
        <p:xfrm>
          <a:off x="1569085" y="1825625"/>
          <a:ext cx="9156700" cy="2821940"/>
        </p:xfrm>
        <a:graphic>
          <a:graphicData uri="http://schemas.openxmlformats.org/drawingml/2006/table">
            <a:tbl>
              <a:tblPr firstRow="1" bandRow="1">
                <a:tableStyleId>{5C22544A-7EE6-4342-B048-85BDC9FD1C3A}</a:tableStyleId>
              </a:tblPr>
              <a:tblGrid>
                <a:gridCol w="1595755"/>
                <a:gridCol w="7560945"/>
              </a:tblGrid>
              <a:tr h="3619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59990">
                <a:tc>
                  <a:txBody>
                    <a:bodyPr/>
                    <a:p>
                      <a:pPr algn="ctr"/>
                      <a:r>
                        <a:rPr lang="en-IN" sz="1600" dirty="0" smtClean="0">
                          <a:solidFill>
                            <a:srgbClr val="FFFFFF"/>
                          </a:solidFill>
                          <a:latin typeface="Calibri" panose="020F0502020204030204" charset="0"/>
                        </a:rPr>
                        <a:t>Cross Site Scripting </a:t>
                      </a:r>
                      <a:r>
                        <a:rPr lang="en-US" sz="1300" dirty="0" smtClean="0">
                          <a:solidFill>
                            <a:srgbClr val="FFFFFF"/>
                          </a:solidFill>
                          <a:latin typeface="Calibri" panose="020F0502020204030204" charset="0"/>
                        </a:rPr>
                        <a:t>(Severe)</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parameters are vulnerable to  XSS</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http://35.154.249.93/products/details.php?p_id=34</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Affected</a:t>
                      </a:r>
                      <a:r>
                        <a:rPr lang="en-US" sz="1300" b="1" baseline="0" dirty="0" smtClean="0">
                          <a:solidFill>
                            <a:schemeClr val="tx1"/>
                          </a:solidFill>
                          <a:latin typeface="Calibri" panose="020F0502020204030204" charset="0"/>
                        </a:rPr>
                        <a:t> Parameters</a:t>
                      </a:r>
                      <a:r>
                        <a:rPr lang="en-US" sz="1300" b="1" dirty="0" smtClean="0">
                          <a:solidFill>
                            <a:schemeClr val="tx1"/>
                          </a:solidFill>
                          <a:latin typeface="Calibri" panose="020F0502020204030204" charset="0"/>
                        </a:rPr>
                        <a:t>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comment(POST</a:t>
                      </a:r>
                      <a:r>
                        <a:rPr lang="en-US" sz="1300" b="0" baseline="0" dirty="0" smtClean="0">
                          <a:solidFill>
                            <a:schemeClr val="tx1"/>
                          </a:solidFill>
                          <a:latin typeface="Calibri" panose="020F0502020204030204" charset="0"/>
                        </a:rPr>
                        <a:t> parameters)</a:t>
                      </a:r>
                      <a:endParaRPr lang="en-US" sz="1300" b="0" baseline="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baseline="0" dirty="0" smtClean="0">
                        <a:solidFill>
                          <a:schemeClr val="tx1"/>
                        </a:solidFill>
                        <a:latin typeface="Calibri" panose="020F0502020204030204" charset="0"/>
                      </a:endParaRPr>
                    </a:p>
                    <a:p>
                      <a:pPr marL="0" indent="0">
                        <a:buFont typeface="Arial" panose="020B0604020202020204" pitchFamily="34" charset="0"/>
                        <a:buNone/>
                      </a:pPr>
                      <a:r>
                        <a:rPr lang="en-US" sz="1300" b="1" baseline="0" dirty="0" smtClean="0">
                          <a:solidFill>
                            <a:schemeClr val="tx1"/>
                          </a:solidFill>
                          <a:latin typeface="Calibri" panose="020F0502020204030204" charset="0"/>
                        </a:rPr>
                        <a:t>Payload:</a:t>
                      </a:r>
                      <a:endParaRPr lang="en-US" sz="1300" b="1" baseline="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baseline="0" dirty="0" smtClean="0">
                          <a:solidFill>
                            <a:schemeClr val="tx1"/>
                          </a:solidFill>
                          <a:latin typeface="Calibri" panose="020F0502020204030204" charset="0"/>
                        </a:rPr>
                        <a:t>&lt;script&gt;alert(1);&lt;/script&gt;</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Content Placeholder 5"/>
          <p:cNvGraphicFramePr>
            <a:graphicFrameLocks noGrp="1"/>
          </p:cNvGraphicFramePr>
          <p:nvPr>
            <p:ph idx="1"/>
          </p:nvPr>
        </p:nvGraphicFramePr>
        <p:xfrm>
          <a:off x="1572895" y="454025"/>
          <a:ext cx="9211310" cy="5370195"/>
        </p:xfrm>
        <a:graphic>
          <a:graphicData uri="http://schemas.openxmlformats.org/drawingml/2006/table">
            <a:tbl>
              <a:tblPr firstRow="1" bandRow="1">
                <a:tableStyleId>{5C22544A-7EE6-4342-B048-85BDC9FD1C3A}</a:tableStyleId>
              </a:tblPr>
              <a:tblGrid>
                <a:gridCol w="1605280"/>
                <a:gridCol w="7606030"/>
              </a:tblGrid>
              <a:tr h="374015">
                <a:tc>
                  <a:txBody>
                    <a:bodyPr/>
                    <a:p>
                      <a:pPr algn="ctr"/>
                      <a:endParaRPr lang="en-US" sz="12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59990">
                <a:tc rowSpan="2">
                  <a:txBody>
                    <a:bodyPr/>
                    <a:p>
                      <a:pPr algn="ctr"/>
                      <a:r>
                        <a:rPr lang="en-IN" sz="1200" dirty="0" smtClean="0">
                          <a:solidFill>
                            <a:srgbClr val="FFFFFF"/>
                          </a:solidFill>
                          <a:latin typeface="Calibri" panose="020F0502020204030204" charset="0"/>
                          <a:cs typeface="Calibri" panose="020F0502020204030204" charset="0"/>
                        </a:rPr>
                        <a:t> </a:t>
                      </a:r>
                      <a:r>
                        <a:rPr lang="en-IN" sz="1600" dirty="0" smtClean="0">
                          <a:solidFill>
                            <a:srgbClr val="FFFFFF"/>
                          </a:solidFill>
                          <a:latin typeface="Calibri" panose="020F0502020204030204" charset="0"/>
                          <a:cs typeface="Calibri" panose="020F0502020204030204" charset="0"/>
                        </a:rPr>
                        <a:t>Cross Site Scripting</a:t>
                      </a:r>
                      <a:br>
                        <a:rPr lang="en-IN" sz="1600" dirty="0" smtClean="0">
                          <a:solidFill>
                            <a:srgbClr val="FFFFFF"/>
                          </a:solidFill>
                          <a:latin typeface="Calibri" panose="020F0502020204030204" charset="0"/>
                          <a:cs typeface="Calibri" panose="020F0502020204030204" charset="0"/>
                        </a:rPr>
                      </a:b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200" dirty="0" smtClean="0">
                          <a:solidFill>
                            <a:schemeClr val="tx1"/>
                          </a:solidFill>
                          <a:latin typeface="Calibri" panose="020F0502020204030204" charset="0"/>
                          <a:cs typeface="Calibri" panose="020F0502020204030204" charset="0"/>
                        </a:rPr>
                        <a:t> </a:t>
                      </a:r>
                      <a:endParaRPr lang="en-US" sz="1200" dirty="0">
                        <a:solidFill>
                          <a:schemeClr val="tx1"/>
                        </a:solidFill>
                        <a:latin typeface="Calibri" panose="020F0502020204030204" charset="0"/>
                        <a:cs typeface="Calibri" panose="020F0502020204030204" charset="0"/>
                      </a:endParaRPr>
                    </a:p>
                    <a:p>
                      <a:r>
                        <a:rPr lang="en-US" sz="1200" baseline="0" dirty="0" smtClean="0">
                          <a:solidFill>
                            <a:schemeClr val="tx1"/>
                          </a:solidFill>
                          <a:latin typeface="Calibri" panose="020F0502020204030204" charset="0"/>
                          <a:cs typeface="Calibri" panose="020F0502020204030204" charset="0"/>
                        </a:rPr>
                        <a:t>Similar issue is found on below modules too</a:t>
                      </a:r>
                      <a:endParaRPr lang="en-US" sz="1200" dirty="0" smtClean="0">
                        <a:solidFill>
                          <a:schemeClr val="tx1"/>
                        </a:solidFill>
                        <a:latin typeface="Calibri" panose="020F0502020204030204" charset="0"/>
                        <a:cs typeface="Calibri" panose="020F0502020204030204" charset="0"/>
                      </a:endParaRPr>
                    </a:p>
                    <a:p>
                      <a:endParaRPr lang="en-US" sz="1200" dirty="0" smtClean="0">
                        <a:solidFill>
                          <a:schemeClr val="tx1"/>
                        </a:solidFill>
                        <a:latin typeface="Calibri" panose="020F0502020204030204" charset="0"/>
                        <a:cs typeface="Calibri" panose="020F0502020204030204" charset="0"/>
                      </a:endParaRPr>
                    </a:p>
                    <a:p>
                      <a:r>
                        <a:rPr lang="en-US" sz="1200" b="1" dirty="0" smtClean="0">
                          <a:solidFill>
                            <a:schemeClr val="tx1"/>
                          </a:solidFill>
                          <a:latin typeface="Calibri" panose="020F0502020204030204" charset="0"/>
                          <a:cs typeface="Calibri" panose="020F0502020204030204" charset="0"/>
                        </a:rPr>
                        <a:t>Affected URL :</a:t>
                      </a:r>
                      <a:endParaRPr lang="en-US" sz="12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200" b="0" dirty="0" smtClean="0">
                          <a:solidFill>
                            <a:schemeClr val="tx1"/>
                          </a:solidFill>
                          <a:latin typeface="Calibri" panose="020F0502020204030204" charset="0"/>
                          <a:cs typeface="Calibri" panose="020F0502020204030204" charset="0"/>
                        </a:rPr>
                        <a:t>http://35.154.249.93/profile/16/edit/</a:t>
                      </a:r>
                      <a:endParaRPr lang="en-US" sz="12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200" b="1"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200" b="1" dirty="0" smtClean="0">
                          <a:solidFill>
                            <a:schemeClr val="tx1"/>
                          </a:solidFill>
                          <a:latin typeface="Calibri" panose="020F0502020204030204" charset="0"/>
                          <a:cs typeface="Calibri" panose="020F0502020204030204" charset="0"/>
                        </a:rPr>
                        <a:t>Affected</a:t>
                      </a:r>
                      <a:r>
                        <a:rPr lang="en-US" sz="1200" b="1" baseline="0" dirty="0" smtClean="0">
                          <a:solidFill>
                            <a:schemeClr val="tx1"/>
                          </a:solidFill>
                          <a:latin typeface="Calibri" panose="020F0502020204030204" charset="0"/>
                          <a:cs typeface="Calibri" panose="020F0502020204030204" charset="0"/>
                        </a:rPr>
                        <a:t> Parameters</a:t>
                      </a:r>
                      <a:r>
                        <a:rPr lang="en-US" sz="1200" b="1" dirty="0" smtClean="0">
                          <a:solidFill>
                            <a:schemeClr val="tx1"/>
                          </a:solidFill>
                          <a:latin typeface="Calibri" panose="020F0502020204030204" charset="0"/>
                          <a:cs typeface="Calibri" panose="020F0502020204030204" charset="0"/>
                        </a:rPr>
                        <a:t> :</a:t>
                      </a:r>
                      <a:endParaRPr lang="en-US" sz="12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200" b="0" baseline="0" dirty="0" smtClean="0">
                          <a:solidFill>
                            <a:schemeClr val="tx1"/>
                          </a:solidFill>
                          <a:latin typeface="Calibri" panose="020F0502020204030204" charset="0"/>
                          <a:cs typeface="Calibri" panose="020F0502020204030204" charset="0"/>
                        </a:rPr>
                        <a:t>address(POST )</a:t>
                      </a:r>
                      <a:endParaRPr lang="en-US" sz="1200" b="0" baseline="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endParaRPr lang="en-US" sz="1200" b="0" baseline="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r>
                        <a:rPr lang="en-US" sz="1200" b="1" baseline="0" dirty="0" smtClean="0">
                          <a:solidFill>
                            <a:schemeClr val="tx1"/>
                          </a:solidFill>
                          <a:latin typeface="Calibri" panose="020F0502020204030204" charset="0"/>
                          <a:cs typeface="Calibri" panose="020F0502020204030204" charset="0"/>
                        </a:rPr>
                        <a:t>Payload:</a:t>
                      </a:r>
                      <a:endParaRPr lang="en-US" sz="1200" b="1" baseline="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200" b="0" baseline="0" dirty="0" smtClean="0">
                          <a:solidFill>
                            <a:schemeClr val="tx1"/>
                          </a:solidFill>
                          <a:latin typeface="Calibri" panose="020F0502020204030204" charset="0"/>
                          <a:cs typeface="Calibri" panose="020F0502020204030204" charset="0"/>
                        </a:rPr>
                        <a:t>&lt;script&gt;alert(1);&lt;/script&gt;</a:t>
                      </a:r>
                      <a:endParaRPr lang="en-US" sz="1200" b="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endParaRPr lang="en-US" sz="1200" b="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endParaRPr lang="en-US" sz="1200" b="0" dirty="0" smtClean="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536190">
                <a:tc vMerge="1">
                  <a:tcPr/>
                </a:tc>
                <a:tc>
                  <a:txBody>
                    <a:bodyPr/>
                    <a:p>
                      <a:r>
                        <a:rPr lang="en-US" sz="1200" b="1" dirty="0" smtClean="0">
                          <a:solidFill>
                            <a:schemeClr val="tx1"/>
                          </a:solidFill>
                          <a:latin typeface="Calibri" panose="020F0502020204030204" charset="0"/>
                          <a:cs typeface="Calibri" panose="020F0502020204030204" charset="0"/>
                        </a:rPr>
                        <a:t>Affected URL :</a:t>
                      </a:r>
                      <a:endParaRPr lang="en-US" sz="12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2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http://35.154.249.93/wondercms/</a:t>
                      </a:r>
                      <a:endParaRPr lang="en-US" sz="12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2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200" b="1" dirty="0" smtClean="0">
                          <a:solidFill>
                            <a:schemeClr val="tx1"/>
                          </a:solidFill>
                          <a:latin typeface="Calibri" panose="020F0502020204030204" charset="0"/>
                          <a:cs typeface="Calibri" panose="020F0502020204030204" charset="0"/>
                        </a:rPr>
                        <a:t>Affected</a:t>
                      </a:r>
                      <a:r>
                        <a:rPr lang="en-US" sz="1200" b="1" baseline="0" dirty="0" smtClean="0">
                          <a:solidFill>
                            <a:schemeClr val="tx1"/>
                          </a:solidFill>
                          <a:latin typeface="Calibri" panose="020F0502020204030204" charset="0"/>
                          <a:cs typeface="Calibri" panose="020F0502020204030204" charset="0"/>
                        </a:rPr>
                        <a:t> Parameters</a:t>
                      </a:r>
                      <a:r>
                        <a:rPr lang="en-US" sz="1200" b="1" dirty="0" smtClean="0">
                          <a:solidFill>
                            <a:schemeClr val="tx1"/>
                          </a:solidFill>
                          <a:latin typeface="Calibri" panose="020F0502020204030204" charset="0"/>
                          <a:cs typeface="Calibri" panose="020F0502020204030204" charset="0"/>
                        </a:rPr>
                        <a:t> :</a:t>
                      </a:r>
                      <a:endParaRPr lang="en-US" sz="1200" b="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200" b="0" baseline="0" dirty="0" smtClean="0">
                          <a:solidFill>
                            <a:schemeClr val="tx1"/>
                          </a:solidFill>
                          <a:latin typeface="Calibri" panose="020F0502020204030204" charset="0"/>
                          <a:cs typeface="Calibri" panose="020F0502020204030204" charset="0"/>
                        </a:rPr>
                        <a:t>title(POST),and all the below it.</a:t>
                      </a:r>
                      <a:endParaRPr lang="en-US" sz="1200" b="0" baseline="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endParaRPr lang="en-US" sz="1200" b="0" baseline="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r>
                        <a:rPr lang="en-US" sz="1200" b="1" baseline="0" dirty="0" smtClean="0">
                          <a:solidFill>
                            <a:schemeClr val="tx1"/>
                          </a:solidFill>
                          <a:latin typeface="Calibri" panose="020F0502020204030204" charset="0"/>
                          <a:cs typeface="Calibri" panose="020F0502020204030204" charset="0"/>
                        </a:rPr>
                        <a:t>Payload:</a:t>
                      </a:r>
                      <a:endParaRPr lang="en-US" sz="1200" b="1" baseline="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200" b="0" dirty="0">
                          <a:solidFill>
                            <a:schemeClr val="tx1"/>
                          </a:solidFill>
                          <a:latin typeface="Calibri" panose="020F0502020204030204" charset="0"/>
                          <a:cs typeface="Calibri" panose="020F0502020204030204" charset="0"/>
                        </a:rPr>
                        <a:t>&lt;script&gt;alert(1);&lt;/script&gt;</a:t>
                      </a:r>
                      <a:endParaRPr lang="en-US" sz="12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Observation:</a:t>
            </a:r>
            <a:endParaRPr lang="en-US" sz="3200" b="1">
              <a:ln/>
              <a:solidFill>
                <a:schemeClr val="tx1"/>
              </a:solidFill>
              <a:effectLst/>
            </a:endParaRPr>
          </a:p>
        </p:txBody>
      </p:sp>
      <p:sp>
        <p:nvSpPr>
          <p:cNvPr id="3" name="Content Placeholder 2"/>
          <p:cNvSpPr>
            <a:spLocks noGrp="1"/>
          </p:cNvSpPr>
          <p:nvPr>
            <p:ph sz="half" idx="1"/>
          </p:nvPr>
        </p:nvSpPr>
        <p:spPr>
          <a:xfrm>
            <a:off x="940435" y="1553845"/>
            <a:ext cx="10564495" cy="1162050"/>
          </a:xfrm>
        </p:spPr>
        <p:txBody>
          <a:bodyPr>
            <a:normAutofit/>
          </a:bodyPr>
          <a:p>
            <a:pPr marL="0" indent="0">
              <a:buNone/>
            </a:pPr>
            <a:r>
              <a:rPr lang="en-US" sz="2400"/>
              <a:t>When we navigate to '</a:t>
            </a:r>
            <a:r>
              <a:rPr lang="en-US" sz="2400" dirty="0" smtClean="0">
                <a:solidFill>
                  <a:schemeClr val="dk1"/>
                </a:solidFill>
                <a:effectLst/>
                <a:latin typeface="Calibri" panose="020F0502020204030204" charset="0"/>
                <a:cs typeface="Calibri" panose="020F0502020204030204" charset="0"/>
                <a:sym typeface="Arial" panose="020B0604020202020204"/>
              </a:rPr>
              <a:t>http://35.154.249.93/products/details.php?p_id=34</a:t>
            </a:r>
            <a:r>
              <a:rPr lang="en-US" sz="2400"/>
              <a:t>', we will see a review section below.</a:t>
            </a:r>
            <a:endParaRPr lang="en-US" sz="2400"/>
          </a:p>
        </p:txBody>
      </p:sp>
      <p:pic>
        <p:nvPicPr>
          <p:cNvPr id="6" name="Content Placeholder 5" descr="observation"/>
          <p:cNvPicPr>
            <a:picLocks noChangeAspect="1"/>
          </p:cNvPicPr>
          <p:nvPr>
            <p:ph sz="half" idx="2"/>
          </p:nvPr>
        </p:nvPicPr>
        <p:blipFill>
          <a:blip r:embed="rId1"/>
          <a:stretch>
            <a:fillRect/>
          </a:stretch>
        </p:blipFill>
        <p:spPr>
          <a:xfrm>
            <a:off x="2120265" y="2628265"/>
            <a:ext cx="7735570" cy="36233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fld>
            <a:endParaRPr lang="uk-UA"/>
          </a:p>
        </p:txBody>
      </p:sp>
      <p:graphicFrame>
        <p:nvGraphicFramePr>
          <p:cNvPr id="5" name="Table 4"/>
          <p:cNvGraphicFramePr>
            <a:graphicFrameLocks noGrp="1"/>
          </p:cNvGraphicFramePr>
          <p:nvPr/>
        </p:nvGraphicFramePr>
        <p:xfrm>
          <a:off x="1826421" y="1285447"/>
          <a:ext cx="7675880" cy="4852670"/>
        </p:xfrm>
        <a:graphic>
          <a:graphicData uri="http://schemas.openxmlformats.org/drawingml/2006/table">
            <a:tbl>
              <a:tblPr firstRow="1" bandRow="1">
                <a:tableStyleId>{5C22544A-7EE6-4342-B048-85BDC9FD1C3A}</a:tableStyleId>
              </a:tblPr>
              <a:tblGrid>
                <a:gridCol w="487045"/>
                <a:gridCol w="1034102"/>
                <a:gridCol w="5186724"/>
                <a:gridCol w="968187"/>
              </a:tblGrid>
              <a:tr h="448310">
                <a:tc>
                  <a:txBody>
                    <a:bodyPr/>
                    <a:lstStyle/>
                    <a:p>
                      <a:pPr algn="ctr"/>
                      <a:r>
                        <a:rPr lang="en-US" sz="1600" dirty="0">
                          <a:latin typeface="Calibri" panose="020F0502020204030204" charset="0"/>
                        </a:rPr>
                        <a:t>No</a:t>
                      </a:r>
                      <a:endParaRPr lang="en-US" sz="1600" dirty="0">
                        <a:latin typeface="Calibri" panose="020F0502020204030204" charset="0"/>
                      </a:endParaRPr>
                    </a:p>
                  </a:txBody>
                  <a:tcPr marL="82988" marR="82988" marT="41494" marB="41494" anchor="ctr">
                    <a:solidFill>
                      <a:schemeClr val="tx1"/>
                    </a:solidFill>
                  </a:tcPr>
                </a:tc>
                <a:tc>
                  <a:txBody>
                    <a:bodyPr/>
                    <a:lstStyle/>
                    <a:p>
                      <a:pPr algn="ctr"/>
                      <a:r>
                        <a:rPr lang="en-US" sz="1600" dirty="0">
                          <a:latin typeface="Calibri" panose="020F0502020204030204" charset="0"/>
                        </a:rPr>
                        <a:t>Severity</a:t>
                      </a:r>
                      <a:endParaRPr lang="en-US" sz="1600" dirty="0">
                        <a:latin typeface="Calibri" panose="020F0502020204030204" charset="0"/>
                      </a:endParaRPr>
                    </a:p>
                  </a:txBody>
                  <a:tcPr marL="82988" marR="82988" marT="41494" marB="41494" anchor="ctr">
                    <a:solidFill>
                      <a:schemeClr val="tx1"/>
                    </a:solidFill>
                  </a:tcPr>
                </a:tc>
                <a:tc>
                  <a:txBody>
                    <a:bodyPr/>
                    <a:lstStyle/>
                    <a:p>
                      <a:pPr algn="ctr"/>
                      <a:r>
                        <a:rPr lang="en-US" sz="1600" dirty="0">
                          <a:latin typeface="Calibri" panose="020F0502020204030204" charset="0"/>
                        </a:rPr>
                        <a:t>Vulnerability</a:t>
                      </a:r>
                      <a:endParaRPr lang="en-US" sz="1600" dirty="0">
                        <a:latin typeface="Calibri" panose="020F0502020204030204" charset="0"/>
                      </a:endParaRPr>
                    </a:p>
                  </a:txBody>
                  <a:tcPr marL="82988" marR="82988" marT="41494" marB="41494" anchor="ctr">
                    <a:solidFill>
                      <a:schemeClr val="tx1"/>
                    </a:solidFill>
                  </a:tcPr>
                </a:tc>
                <a:tc>
                  <a:txBody>
                    <a:bodyPr/>
                    <a:lstStyle/>
                    <a:p>
                      <a:pPr algn="ctr"/>
                      <a:r>
                        <a:rPr lang="en-US" sz="1600" dirty="0" smtClean="0">
                          <a:latin typeface="Calibri" panose="020F0502020204030204" charset="0"/>
                        </a:rPr>
                        <a:t>Count</a:t>
                      </a:r>
                      <a:endParaRPr lang="en-US" sz="1600" dirty="0">
                        <a:latin typeface="Calibri" panose="020F0502020204030204" charset="0"/>
                      </a:endParaRPr>
                    </a:p>
                  </a:txBody>
                  <a:tcPr marL="82988" marR="82988" marT="41494" marB="41494" anchor="ctr">
                    <a:solidFill>
                      <a:schemeClr val="tx1"/>
                    </a:solidFill>
                  </a:tcPr>
                </a:tc>
              </a:tr>
              <a:tr h="336561">
                <a:tc>
                  <a:txBody>
                    <a:bodyPr/>
                    <a:lstStyle/>
                    <a:p>
                      <a:pPr algn="ctr"/>
                      <a:r>
                        <a:rPr lang="en-US" sz="1300" b="0" dirty="0">
                          <a:latin typeface="Calibri" panose="020F0502020204030204" charset="0"/>
                        </a:rPr>
                        <a:t>1</a:t>
                      </a:r>
                      <a:endParaRPr lang="en-US" sz="1300" b="0" dirty="0">
                        <a:latin typeface="Calibri" panose="020F0502020204030204" charset="0"/>
                      </a:endParaRPr>
                    </a:p>
                  </a:txBody>
                  <a:tcPr marL="82988" marR="82988" marT="41494" marB="41494"/>
                </a:tc>
                <a:tc>
                  <a:txBody>
                    <a:bodyPr/>
                    <a:lstStyle/>
                    <a:p>
                      <a:pPr algn="ctr"/>
                      <a:r>
                        <a:rPr lang="en-US" sz="1300" b="0" dirty="0" smtClean="0">
                          <a:latin typeface="Calibri" panose="020F0502020204030204" charset="0"/>
                        </a:rPr>
                        <a:t>Critical</a:t>
                      </a:r>
                      <a:endParaRPr lang="en-US" sz="1300" b="0" dirty="0">
                        <a:latin typeface="Calibri" panose="020F0502020204030204" charset="0"/>
                      </a:endParaRPr>
                    </a:p>
                  </a:txBody>
                  <a:tcPr marL="82988" marR="82988" marT="41494" marB="41494"/>
                </a:tc>
                <a:tc>
                  <a:txBody>
                    <a:bodyPr/>
                    <a:lstStyle/>
                    <a:p>
                      <a:r>
                        <a:rPr lang="en-US" sz="1300" b="0" dirty="0" smtClean="0">
                          <a:latin typeface="Calibri" panose="020F0502020204030204" charset="0"/>
                        </a:rPr>
                        <a:t>SQL Injection</a:t>
                      </a:r>
                      <a:endParaRPr lang="en-US" sz="1300" b="0" dirty="0">
                        <a:latin typeface="Calibri" panose="020F0502020204030204" charset="0"/>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lstStyle/>
                    <a:p>
                      <a:pPr algn="ctr" eaLnBrk="1" hangingPunct="1"/>
                      <a:r>
                        <a:rPr lang="en-US" sz="1300" b="0" dirty="0" smtClean="0">
                          <a:solidFill>
                            <a:schemeClr val="dk1"/>
                          </a:solidFill>
                          <a:latin typeface="Calibri" panose="020F0502020204030204" charset="0"/>
                          <a:ea typeface="+mn-ea"/>
                          <a:cs typeface="+mn-cs"/>
                          <a:sym typeface="Arial" panose="020B0604020202020204"/>
                        </a:rPr>
                        <a:t>2</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Critical</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eaLnBrk="1" hangingPunct="1"/>
                      <a:r>
                        <a:rPr lang="en-US" sz="1300" b="0" dirty="0">
                          <a:solidFill>
                            <a:schemeClr val="dk1"/>
                          </a:solidFill>
                          <a:latin typeface="Calibri" panose="020F0502020204030204" charset="0"/>
                          <a:ea typeface="+mn-ea"/>
                          <a:cs typeface="+mn-cs"/>
                          <a:sym typeface="Arial" panose="020B0604020202020204"/>
                        </a:rPr>
                        <a:t>Insecure File Uploads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50">
                <a:tc>
                  <a:txBody>
                    <a:bodyPr/>
                    <a:lstStyle/>
                    <a:p>
                      <a:pPr algn="ctr" eaLnBrk="1" hangingPunct="1"/>
                      <a:r>
                        <a:rPr lang="en-US" sz="1300" b="0" dirty="0" smtClean="0">
                          <a:solidFill>
                            <a:schemeClr val="dk1"/>
                          </a:solidFill>
                          <a:latin typeface="Calibri" panose="020F0502020204030204" charset="0"/>
                          <a:ea typeface="+mn-ea"/>
                          <a:cs typeface="+mn-cs"/>
                          <a:sym typeface="Arial" panose="020B0604020202020204"/>
                        </a:rPr>
                        <a:t>3</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Critical</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File Inclusion Vulnerabilities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lstStyle/>
                    <a:p>
                      <a:pPr algn="ctr" eaLnBrk="1" hangingPunct="1"/>
                      <a:r>
                        <a:rPr lang="en-US" sz="1300" b="0" dirty="0">
                          <a:solidFill>
                            <a:schemeClr val="dk1"/>
                          </a:solidFill>
                          <a:latin typeface="Calibri" panose="020F0502020204030204" charset="0"/>
                          <a:ea typeface="+mn-ea"/>
                          <a:cs typeface="+mn-cs"/>
                          <a:sym typeface="Arial" panose="020B0604020202020204"/>
                        </a:rPr>
                        <a:t>4</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Critical</a:t>
                      </a:r>
                      <a:endParaRPr lang="en-US" sz="1300" b="0" dirty="0">
                        <a:latin typeface="Calibri" panose="020F0502020204030204" charset="0"/>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Forced Browsing</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5</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Critical</a:t>
                      </a:r>
                      <a:endParaRPr lang="en-US" sz="1300" b="0" dirty="0">
                        <a:latin typeface="Calibri" panose="020F0502020204030204" charset="0"/>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Command Execution</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50">
                <a:tc>
                  <a:txBody>
                    <a:bodyPr/>
                    <a:lstStyle/>
                    <a:p>
                      <a:pPr algn="ctr" eaLnBrk="1" hangingPunct="1"/>
                      <a:r>
                        <a:rPr lang="en-US" sz="1300" b="0" dirty="0">
                          <a:solidFill>
                            <a:schemeClr val="dk1"/>
                          </a:solidFill>
                          <a:latin typeface="Calibri" panose="020F0502020204030204" charset="0"/>
                          <a:ea typeface="+mn-ea"/>
                          <a:cs typeface="+mn-cs"/>
                          <a:sym typeface="Arial" panose="020B0604020202020204"/>
                        </a:rPr>
                        <a:t>6</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Cross site scripting</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3</a:t>
                      </a:r>
                      <a:endParaRPr lang="en-US" sz="1300" b="0" dirty="0" smtClean="0">
                        <a:latin typeface="Calibri" panose="020F0502020204030204" charset="0"/>
                      </a:endParaRPr>
                    </a:p>
                  </a:txBody>
                  <a:tcPr marL="82988" marR="82988" marT="41494" marB="41494"/>
                </a:tc>
              </a:tr>
              <a:tr h="33655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7</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Cross site request forgery</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8</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Rate Limiting Flaws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5</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9</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Crypto Configuration Flaw</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10</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 </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Weak Password</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33655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11</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Open Redirection</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5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12</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Bruteforce Exploitation</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bl>
          </a:graphicData>
        </a:graphic>
      </p:graphicFrame>
      <p:sp>
        <p:nvSpPr>
          <p:cNvPr id="3" name="Title 2"/>
          <p:cNvSpPr>
            <a:spLocks noGrp="1"/>
          </p:cNvSpPr>
          <p:nvPr>
            <p:ph type="title"/>
          </p:nvPr>
        </p:nvSpPr>
        <p:spPr>
          <a:xfrm>
            <a:off x="864870" y="127000"/>
            <a:ext cx="10515600" cy="1325563"/>
          </a:xfrm>
        </p:spPr>
        <p:txBody>
          <a:bodyPr/>
          <a:lstStyle/>
          <a:p>
            <a:r>
              <a:rPr lang="en-IN" sz="4000" b="1" dirty="0" smtClean="0">
                <a:cs typeface="+mj-lt"/>
              </a:rPr>
              <a:t>Vulnerabilities:</a:t>
            </a:r>
            <a:endParaRPr lang="en-IN" sz="4000" b="1" dirty="0" smtClean="0">
              <a:cs typeface="+mj-lt"/>
            </a:endParaRPr>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Proof Of Concept(PoC):</a:t>
            </a:r>
            <a:endParaRPr lang="en-US" sz="3200" b="1">
              <a:ln/>
              <a:solidFill>
                <a:schemeClr val="tx1"/>
              </a:solidFill>
              <a:effectLst/>
            </a:endParaRPr>
          </a:p>
        </p:txBody>
      </p:sp>
      <p:sp>
        <p:nvSpPr>
          <p:cNvPr id="5" name="Text Box 4"/>
          <p:cNvSpPr txBox="1"/>
          <p:nvPr/>
        </p:nvSpPr>
        <p:spPr>
          <a:xfrm>
            <a:off x="1061085" y="1533525"/>
            <a:ext cx="10363835" cy="368300"/>
          </a:xfrm>
          <a:prstGeom prst="rect">
            <a:avLst/>
          </a:prstGeom>
          <a:noFill/>
        </p:spPr>
        <p:txBody>
          <a:bodyPr wrap="square" rtlCol="0">
            <a:spAutoFit/>
          </a:bodyPr>
          <a:p>
            <a:r>
              <a:rPr lang="en-US"/>
              <a:t>When we enter &lt;script&gt;alert(1);&lt;/script&gt; and post it, we get this alert whenever we navigate to this page:</a:t>
            </a:r>
            <a:endParaRPr lang="en-US"/>
          </a:p>
        </p:txBody>
      </p:sp>
      <p:pic>
        <p:nvPicPr>
          <p:cNvPr id="4" name="Content Placeholder 3" descr="POC"/>
          <p:cNvPicPr>
            <a:picLocks noChangeAspect="1"/>
          </p:cNvPicPr>
          <p:nvPr>
            <p:ph idx="1"/>
          </p:nvPr>
        </p:nvPicPr>
        <p:blipFill>
          <a:blip r:embed="rId1"/>
          <a:stretch>
            <a:fillRect/>
          </a:stretch>
        </p:blipFill>
        <p:spPr>
          <a:xfrm>
            <a:off x="1505585" y="2088515"/>
            <a:ext cx="9244965" cy="423418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Proof Of Concept(Poc):</a:t>
            </a:r>
            <a:endParaRPr lang="en-US" sz="3200" b="1">
              <a:ln/>
              <a:solidFill>
                <a:schemeClr val="tx1"/>
              </a:solidFill>
              <a:effectLst/>
            </a:endParaRPr>
          </a:p>
        </p:txBody>
      </p:sp>
      <p:sp>
        <p:nvSpPr>
          <p:cNvPr id="3" name="Content Placeholder 2"/>
          <p:cNvSpPr>
            <a:spLocks noGrp="1"/>
          </p:cNvSpPr>
          <p:nvPr>
            <p:ph sz="half" idx="1"/>
          </p:nvPr>
        </p:nvSpPr>
        <p:spPr>
          <a:xfrm>
            <a:off x="969645" y="1486535"/>
            <a:ext cx="10872470" cy="885190"/>
          </a:xfrm>
        </p:spPr>
        <p:txBody>
          <a:bodyPr/>
          <a:p>
            <a:pPr marL="0" indent="0">
              <a:buNone/>
            </a:pPr>
            <a:r>
              <a:rPr lang="en-US" sz="2400">
                <a:latin typeface="Calibri" panose="020F0502020204030204" charset="0"/>
                <a:cs typeface="Calibri" panose="020F0502020204030204" charset="0"/>
              </a:rPr>
              <a:t>When we enter the same payload in the address portion and update it in the url - '</a:t>
            </a:r>
            <a:r>
              <a:rPr lang="en-US" sz="2400" dirty="0" smtClean="0">
                <a:latin typeface="Calibri" panose="020F0502020204030204" charset="0"/>
                <a:cs typeface="Calibri" panose="020F0502020204030204" charset="0"/>
                <a:sym typeface="+mn-ea"/>
              </a:rPr>
              <a:t>http://35.154.249.93/profile/16/edit/</a:t>
            </a:r>
            <a:r>
              <a:rPr lang="en-US" sz="2400" dirty="0" smtClean="0">
                <a:latin typeface="Calibri" panose="020F0502020204030204" charset="0"/>
                <a:cs typeface="Calibri" panose="020F0502020204030204" charset="0"/>
                <a:sym typeface="+mn-ea"/>
              </a:rPr>
              <a:t>'</a:t>
            </a:r>
            <a:r>
              <a:rPr lang="en-US" sz="2400">
                <a:latin typeface="Calibri" panose="020F0502020204030204" charset="0"/>
                <a:cs typeface="Calibri" panose="020F0502020204030204" charset="0"/>
              </a:rPr>
              <a:t> ,we get:</a:t>
            </a:r>
            <a:endParaRPr lang="en-US" sz="2400">
              <a:latin typeface="Calibri" panose="020F0502020204030204" charset="0"/>
              <a:cs typeface="Calibri" panose="020F0502020204030204" charset="0"/>
            </a:endParaRPr>
          </a:p>
        </p:txBody>
      </p:sp>
      <p:pic>
        <p:nvPicPr>
          <p:cNvPr id="6" name="Content Placeholder 5" descr="POC"/>
          <p:cNvPicPr>
            <a:picLocks noChangeAspect="1"/>
          </p:cNvPicPr>
          <p:nvPr>
            <p:ph sz="half" idx="2"/>
          </p:nvPr>
        </p:nvPicPr>
        <p:blipFill>
          <a:blip r:embed="rId1"/>
          <a:stretch>
            <a:fillRect/>
          </a:stretch>
        </p:blipFill>
        <p:spPr>
          <a:xfrm>
            <a:off x="2606675" y="2462530"/>
            <a:ext cx="6057265" cy="363156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Proof Of Concept(PoC):</a:t>
            </a:r>
            <a:endParaRPr lang="en-US" sz="3200" b="1">
              <a:ln/>
              <a:solidFill>
                <a:schemeClr val="tx1"/>
              </a:solidFill>
              <a:effectLst/>
            </a:endParaRPr>
          </a:p>
        </p:txBody>
      </p:sp>
      <p:sp>
        <p:nvSpPr>
          <p:cNvPr id="3" name="Content Placeholder 2"/>
          <p:cNvSpPr>
            <a:spLocks noGrp="1"/>
          </p:cNvSpPr>
          <p:nvPr>
            <p:ph sz="half" idx="1"/>
          </p:nvPr>
        </p:nvSpPr>
        <p:spPr>
          <a:xfrm>
            <a:off x="1071880" y="1299845"/>
            <a:ext cx="10580370" cy="974090"/>
          </a:xfrm>
        </p:spPr>
        <p:txBody>
          <a:bodyPr>
            <a:noAutofit/>
          </a:bodyPr>
          <a:p>
            <a:pPr marL="0" indent="0">
              <a:buNone/>
            </a:pPr>
            <a:r>
              <a:rPr lang="en-US" sz="2400"/>
              <a:t>When we add the same payload in the wondercms page 'http://35.154.249.93/wondercms/' in the title option in the settings of admin ,then we get the alert as:</a:t>
            </a:r>
            <a:endParaRPr lang="en-US" sz="2400"/>
          </a:p>
        </p:txBody>
      </p:sp>
      <p:pic>
        <p:nvPicPr>
          <p:cNvPr id="6" name="Content Placeholder 5" descr="POC"/>
          <p:cNvPicPr>
            <a:picLocks noChangeAspect="1"/>
          </p:cNvPicPr>
          <p:nvPr>
            <p:ph sz="half" idx="2"/>
          </p:nvPr>
        </p:nvPicPr>
        <p:blipFill>
          <a:blip r:embed="rId1"/>
          <a:stretch>
            <a:fillRect/>
          </a:stretch>
        </p:blipFill>
        <p:spPr>
          <a:xfrm>
            <a:off x="2176780" y="2511425"/>
            <a:ext cx="7983220" cy="374523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6273" y="552091"/>
            <a:ext cx="7974481" cy="948905"/>
          </a:xfrm>
        </p:spPr>
        <p:txBody>
          <a:bodyPr>
            <a:normAutofit/>
          </a:bodyPr>
          <a:lstStyle/>
          <a:p>
            <a:r>
              <a:rPr lang="en-IN" sz="3200" b="1" dirty="0" smtClean="0">
                <a:ln/>
                <a:solidFill>
                  <a:schemeClr val="tx1"/>
                </a:solidFill>
                <a:effectLst/>
                <a:latin typeface="Calibri" panose="020F0502020204030204" charset="0"/>
                <a:cs typeface="Calibri" panose="020F0502020204030204" charset="0"/>
              </a:rPr>
              <a:t>Business Impact – High</a:t>
            </a:r>
            <a:endParaRPr lang="en-IN" sz="3200" b="1" dirty="0" smtClean="0">
              <a:ln/>
              <a:solidFill>
                <a:schemeClr val="tx1"/>
              </a:solidFill>
              <a:effectLst/>
              <a:latin typeface="Calibri" panose="020F0502020204030204" charset="0"/>
              <a:cs typeface="Calibri" panose="020F0502020204030204" charset="0"/>
            </a:endParaRPr>
          </a:p>
        </p:txBody>
      </p:sp>
      <p:sp>
        <p:nvSpPr>
          <p:cNvPr id="2" name="Slide Number Placeholder 1"/>
          <p:cNvSpPr>
            <a:spLocks noGrp="1"/>
          </p:cNvSpPr>
          <p:nvPr>
            <p:ph type="sldNum" sz="quarter" idx="2"/>
          </p:nvPr>
        </p:nvSpPr>
        <p:spPr/>
        <p:txBody>
          <a:bodyPr/>
          <a:lstStyle/>
          <a:p>
            <a:pPr lvl="0"/>
            <a:fld id="{86CB4B4D-7CA3-9044-876B-883B54F8677D}" type="slidenum">
              <a:rPr lang="en-US" smtClean="0"/>
            </a:fld>
            <a:endParaRPr lang="en-US"/>
          </a:p>
        </p:txBody>
      </p:sp>
      <p:sp>
        <p:nvSpPr>
          <p:cNvPr id="5" name="TextBox 4"/>
          <p:cNvSpPr txBox="1"/>
          <p:nvPr/>
        </p:nvSpPr>
        <p:spPr>
          <a:xfrm>
            <a:off x="621441" y="1518249"/>
            <a:ext cx="10081483" cy="17443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marL="285750" indent="-285750" latinLnBrk="1" hangingPunct="0">
              <a:buFont typeface="Arial" panose="020B0604020202020204" pitchFamily="34" charset="0"/>
              <a:buChar char="•"/>
            </a:pPr>
            <a:r>
              <a:rPr lang="en-US" dirty="0" smtClean="0">
                <a:latin typeface="Calibri" panose="020F0502020204030204" charset="0"/>
                <a:cs typeface="Calibri" panose="020F0502020204030204" charset="0"/>
              </a:rPr>
              <a:t>As attacker can inject arbitrary HTML CSS and JS via the URL, attacker can put any content on the page like phishing pages, install malware on victim’s device and even host explicit content that could compromise the reputation of the organization</a:t>
            </a:r>
            <a:endParaRPr lang="en-US" dirty="0" smtClean="0">
              <a:latin typeface="Calibri" panose="020F0502020204030204" charset="0"/>
              <a:cs typeface="Calibri" panose="020F0502020204030204" charset="0"/>
            </a:endParaRPr>
          </a:p>
          <a:p>
            <a:pPr marL="285750" indent="-285750" latinLnBrk="1" hangingPunct="0">
              <a:buFont typeface="Arial" panose="020B0604020202020204" pitchFamily="34" charset="0"/>
              <a:buChar char="•"/>
            </a:pPr>
            <a:endParaRPr lang="en-US" dirty="0">
              <a:latin typeface="Calibri" panose="020F0502020204030204" charset="0"/>
              <a:cs typeface="Calibri" panose="020F0502020204030204" charset="0"/>
            </a:endParaRPr>
          </a:p>
          <a:p>
            <a:pPr marL="285750" indent="-285750" latinLnBrk="1" hangingPunct="0">
              <a:buFont typeface="Arial" panose="020B0604020202020204" pitchFamily="34" charset="0"/>
              <a:buChar char="•"/>
            </a:pPr>
            <a:r>
              <a:rPr lang="en-US" dirty="0" smtClean="0">
                <a:latin typeface="Calibri" panose="020F0502020204030204" charset="0"/>
                <a:cs typeface="Calibri" panose="020F0502020204030204" charset="0"/>
              </a:rPr>
              <a:t>All attacker needs to do is send the link with the payload to the victim and victim would see hacker controlled content on the website. As the user trusts the website, he/she will trust the content.</a:t>
            </a:r>
            <a:endParaRPr lang="en-US" dirty="0">
              <a:latin typeface="Calibri" panose="020F0502020204030204" charset="0"/>
              <a:cs typeface="Calibri" panose="020F0502020204030204" charset="0"/>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ln/>
                <a:solidFill>
                  <a:schemeClr val="tx1"/>
                </a:solidFill>
                <a:effectLst/>
              </a:rPr>
              <a:t>Recommendation</a:t>
            </a:r>
            <a:endParaRPr lang="en-IN" sz="3200" b="1" dirty="0" smtClean="0">
              <a:ln/>
              <a:solidFill>
                <a:schemeClr val="tx1"/>
              </a:solidFill>
              <a:effectLst/>
            </a:endParaRPr>
          </a:p>
        </p:txBody>
      </p:sp>
      <p:sp>
        <p:nvSpPr>
          <p:cNvPr id="3" name="Text Placeholder 2"/>
          <p:cNvSpPr>
            <a:spLocks noGrp="1"/>
          </p:cNvSpPr>
          <p:nvPr>
            <p:ph type="body" idx="1"/>
          </p:nvPr>
        </p:nvSpPr>
        <p:spPr>
          <a:xfrm>
            <a:off x="1071880" y="1515110"/>
            <a:ext cx="10515600" cy="1663065"/>
          </a:xfrm>
        </p:spPr>
        <p:txBody>
          <a:bodyPr>
            <a:noAutofit/>
          </a:bodyPr>
          <a:lstStyle/>
          <a:p>
            <a:pPr marL="0" indent="0">
              <a:buNone/>
            </a:pPr>
            <a:r>
              <a:rPr lang="en-IN" sz="2400" dirty="0" smtClean="0"/>
              <a:t>Take the following precautions:</a:t>
            </a:r>
            <a:endParaRPr lang="en-IN" sz="2400" dirty="0" smtClean="0"/>
          </a:p>
          <a:p>
            <a:pPr lvl="1"/>
            <a:r>
              <a:rPr lang="en-IN" sz="2000" dirty="0" smtClean="0"/>
              <a:t>Sanitise all user input and block characters you do not want</a:t>
            </a:r>
            <a:endParaRPr lang="en-IN" sz="2000" dirty="0" smtClean="0"/>
          </a:p>
          <a:p>
            <a:pPr lvl="1"/>
            <a:r>
              <a:rPr lang="en-IN" sz="2000" dirty="0" smtClean="0"/>
              <a:t>Convert special HTML characters like ‘ “ &lt; &gt; into HTML entities &amp;</a:t>
            </a:r>
            <a:r>
              <a:rPr lang="en-IN" sz="2000" dirty="0" err="1" smtClean="0"/>
              <a:t>quot</a:t>
            </a:r>
            <a:r>
              <a:rPr lang="en-IN" sz="2000" dirty="0" smtClean="0"/>
              <a:t>; %22 &amp;</a:t>
            </a:r>
            <a:r>
              <a:rPr lang="en-IN" sz="2000" dirty="0" err="1" smtClean="0"/>
              <a:t>lt</a:t>
            </a:r>
            <a:r>
              <a:rPr lang="en-IN" sz="2000" dirty="0" smtClean="0"/>
              <a:t>; &amp;</a:t>
            </a:r>
            <a:r>
              <a:rPr lang="en-IN" sz="2000" dirty="0" err="1" smtClean="0"/>
              <a:t>gt</a:t>
            </a:r>
            <a:r>
              <a:rPr lang="en-IN" sz="2000" dirty="0" smtClean="0"/>
              <a:t>; before printing them on the website</a:t>
            </a:r>
            <a:endParaRPr lang="en-IN" sz="2000" dirty="0" smtClean="0"/>
          </a:p>
          <a:p>
            <a:pPr marL="457200" lvl="1" indent="0">
              <a:buNone/>
            </a:pPr>
            <a:endParaRPr lang="en-IN" sz="2000" dirty="0" smtClean="0"/>
          </a:p>
          <a:p>
            <a:pPr lvl="1"/>
            <a:endParaRPr lang="en-IN" sz="2000" dirty="0" smtClean="0"/>
          </a:p>
          <a:p>
            <a:pPr lvl="1"/>
            <a:endParaRPr lang="en-IN" sz="2000" dirty="0" smtClean="0"/>
          </a:p>
          <a:p>
            <a:pPr lvl="1"/>
            <a:endParaRPr lang="en-IN" sz="2000" dirty="0" smtClean="0"/>
          </a:p>
          <a:p>
            <a:pPr lvl="1"/>
            <a:endParaRPr lang="en-IN" sz="2000" dirty="0"/>
          </a:p>
        </p:txBody>
      </p:sp>
      <p:sp>
        <p:nvSpPr>
          <p:cNvPr id="4" name="Rectangle 3"/>
          <p:cNvSpPr/>
          <p:nvPr/>
        </p:nvSpPr>
        <p:spPr>
          <a:xfrm>
            <a:off x="1028065" y="4726833"/>
            <a:ext cx="11353800" cy="1198880"/>
          </a:xfrm>
          <a:prstGeom prst="rect">
            <a:avLst/>
          </a:prstGeom>
        </p:spPr>
        <p:txBody>
          <a:bodyPr wrap="square">
            <a:spAutoFit/>
          </a:bodyPr>
          <a:lstStyle/>
          <a:p>
            <a:pPr marL="285750" indent="-285750">
              <a:buFont typeface="Arial" panose="020B0604020202020204" pitchFamily="34" charset="0"/>
              <a:buChar char="•"/>
            </a:pPr>
            <a:r>
              <a:rPr lang="en-US" i="1" dirty="0" smtClean="0">
                <a:latin typeface="Calibri" panose="020F0502020204030204" charset="0"/>
              </a:rPr>
              <a:t>https://www.owasp.org/index.php/Cross-site_Scripting_(XSS)</a:t>
            </a:r>
            <a:endParaRPr lang="en-US" i="1" dirty="0" smtClean="0">
              <a:latin typeface="Calibri" panose="020F0502020204030204" charset="0"/>
            </a:endParaRPr>
          </a:p>
          <a:p>
            <a:pPr marL="285750" indent="-285750">
              <a:buFont typeface="Arial" panose="020B0604020202020204" pitchFamily="34" charset="0"/>
              <a:buChar char="•"/>
            </a:pPr>
            <a:r>
              <a:rPr lang="en-IN" u="sng" dirty="0"/>
              <a:t>https://en.wikipedia.org/wiki/Cross-site_scripting</a:t>
            </a:r>
            <a:endParaRPr lang="en-IN" u="sng" dirty="0"/>
          </a:p>
          <a:p>
            <a:pPr marL="285750" indent="-285750">
              <a:buFont typeface="Arial" panose="020B0604020202020204" pitchFamily="34" charset="0"/>
              <a:buChar char="•"/>
            </a:pPr>
            <a:r>
              <a:rPr lang="en-IN" dirty="0"/>
              <a:t>https://www.w3schools.com/html/html_entities.asp</a:t>
            </a:r>
            <a:endParaRPr lang="en-IN" dirty="0"/>
          </a:p>
          <a:p>
            <a:pPr marL="285750" indent="-285750">
              <a:buFont typeface="Arial" panose="020B0604020202020204" pitchFamily="34" charset="0"/>
              <a:buChar char="•"/>
            </a:pPr>
            <a:endParaRPr lang="en-IN" i="1" dirty="0"/>
          </a:p>
        </p:txBody>
      </p:sp>
      <p:sp>
        <p:nvSpPr>
          <p:cNvPr id="5" name="Title 1"/>
          <p:cNvSpPr txBox="1"/>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smtClean="0">
                <a:ln/>
                <a:solidFill>
                  <a:schemeClr val="tx1"/>
                </a:solidFill>
                <a:effectLst/>
              </a:rPr>
              <a:t>References:</a:t>
            </a:r>
            <a:endParaRPr lang="en-IN" sz="3200" b="1" dirty="0" smtClean="0">
              <a:ln/>
              <a:solidFill>
                <a:schemeClr val="tx1"/>
              </a:solidFill>
              <a:effectLst/>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7. Cross Site Request Forgery(CSRF):</a:t>
            </a:r>
            <a:endParaRPr lang="en-US" sz="3200" b="1">
              <a:ln/>
              <a:solidFill>
                <a:schemeClr val="tx1"/>
              </a:solidFill>
              <a:effectLst/>
            </a:endParaRPr>
          </a:p>
        </p:txBody>
      </p:sp>
      <p:graphicFrame>
        <p:nvGraphicFramePr>
          <p:cNvPr id="6" name="Content Placeholder 5"/>
          <p:cNvGraphicFramePr>
            <a:graphicFrameLocks noGrp="1"/>
          </p:cNvGraphicFramePr>
          <p:nvPr>
            <p:ph idx="1"/>
          </p:nvPr>
        </p:nvGraphicFramePr>
        <p:xfrm>
          <a:off x="1812290" y="1768475"/>
          <a:ext cx="8340090" cy="3543300"/>
        </p:xfrm>
        <a:graphic>
          <a:graphicData uri="http://schemas.openxmlformats.org/drawingml/2006/table">
            <a:tbl>
              <a:tblPr firstRow="1" bandRow="1">
                <a:tableStyleId>{5C22544A-7EE6-4342-B048-85BDC9FD1C3A}</a:tableStyleId>
              </a:tblPr>
              <a:tblGrid>
                <a:gridCol w="1454785"/>
                <a:gridCol w="6885305"/>
              </a:tblGrid>
              <a:tr h="280670">
                <a:tc>
                  <a:txBody>
                    <a:bodyPr/>
                    <a:p>
                      <a:pPr algn="ctr"/>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865630">
                <a:tc rowSpan="2">
                  <a:txBody>
                    <a:bodyPr/>
                    <a:p>
                      <a:pPr algn="ctr"/>
                      <a:r>
                        <a:rPr lang="en-IN" sz="1600" dirty="0" smtClean="0">
                          <a:solidFill>
                            <a:srgbClr val="FFFFFF"/>
                          </a:solidFill>
                          <a:latin typeface="Calibri" panose="020F0502020204030204" charset="0"/>
                          <a:cs typeface="Calibri" panose="020F0502020204030204" charset="0"/>
                        </a:rPr>
                        <a:t> Cross Site </a:t>
                      </a:r>
                      <a:r>
                        <a:rPr lang="en-US" altLang="en-IN" sz="1600" dirty="0" smtClean="0">
                          <a:solidFill>
                            <a:srgbClr val="FFFFFF"/>
                          </a:solidFill>
                          <a:latin typeface="Calibri" panose="020F0502020204030204" charset="0"/>
                          <a:cs typeface="Calibri" panose="020F0502020204030204" charset="0"/>
                        </a:rPr>
                        <a:t>Request Forgery</a:t>
                      </a: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cs typeface="Calibri" panose="020F0502020204030204" charset="0"/>
                        </a:rPr>
                        <a:t> </a:t>
                      </a:r>
                      <a:endParaRPr lang="en-US" sz="1300" dirty="0">
                        <a:solidFill>
                          <a:schemeClr val="tx1"/>
                        </a:solidFill>
                        <a:latin typeface="Calibri" panose="020F0502020204030204" charset="0"/>
                        <a:cs typeface="Calibri" panose="020F0502020204030204" charset="0"/>
                      </a:endParaRPr>
                    </a:p>
                    <a:p>
                      <a:r>
                        <a:rPr lang="en-US" sz="1300" baseline="0" dirty="0" smtClean="0">
                          <a:solidFill>
                            <a:schemeClr val="tx1"/>
                          </a:solidFill>
                          <a:latin typeface="Calibri" panose="020F0502020204030204" charset="0"/>
                          <a:cs typeface="Calibri" panose="020F0502020204030204" charset="0"/>
                        </a:rPr>
                        <a:t>CSRF is found in the modules below:-</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cs typeface="Calibri" panose="020F0502020204030204" charset="0"/>
                      </a:endParaRPr>
                    </a:p>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cs typeface="Calibri" panose="020F0502020204030204" charset="0"/>
                        </a:rPr>
                        <a:t>http://35.154.249.93/profile/change_password.php</a:t>
                      </a:r>
                      <a:endParaRPr lang="en-US" sz="13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1"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cs typeface="Calibri" panose="020F0502020204030204" charset="0"/>
                        </a:rPr>
                        <a:t>Affected</a:t>
                      </a:r>
                      <a:r>
                        <a:rPr lang="en-US" sz="1300" b="1" baseline="0" dirty="0" smtClean="0">
                          <a:solidFill>
                            <a:schemeClr val="tx1"/>
                          </a:solidFill>
                          <a:latin typeface="Calibri" panose="020F0502020204030204" charset="0"/>
                          <a:cs typeface="Calibri" panose="020F0502020204030204" charset="0"/>
                        </a:rPr>
                        <a:t> Parameters</a:t>
                      </a:r>
                      <a:r>
                        <a:rPr lang="en-US" sz="1300" b="1" dirty="0" smtClean="0">
                          <a:solidFill>
                            <a:schemeClr val="tx1"/>
                          </a:solidFill>
                          <a:latin typeface="Calibri" panose="020F0502020204030204" charset="0"/>
                          <a:cs typeface="Calibri" panose="020F0502020204030204" charset="0"/>
                        </a:rPr>
                        <a:t> :</a:t>
                      </a:r>
                      <a:endParaRPr lang="en-US" sz="13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baseline="0" dirty="0" smtClean="0">
                          <a:solidFill>
                            <a:schemeClr val="tx1"/>
                          </a:solidFill>
                          <a:latin typeface="Calibri" panose="020F0502020204030204" charset="0"/>
                          <a:cs typeface="Calibri" panose="020F0502020204030204" charset="0"/>
                        </a:rPr>
                        <a:t>Update(POST)</a:t>
                      </a:r>
                      <a:endParaRPr lang="en-US" sz="1300" b="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endParaRPr lang="en-US" sz="1300" b="0" dirty="0" smtClean="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397000">
                <a:tc vMerge="1">
                  <a:tcPr/>
                </a:tc>
                <a:tc>
                  <a:txBody>
                    <a:bodyPr/>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http://35.154.249.93/cart/cart.php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cs typeface="Calibri" panose="020F0502020204030204" charset="0"/>
                        </a:rPr>
                        <a:t>Affected</a:t>
                      </a:r>
                      <a:r>
                        <a:rPr lang="en-US" sz="1300" b="1" baseline="0" dirty="0" smtClean="0">
                          <a:solidFill>
                            <a:schemeClr val="tx1"/>
                          </a:solidFill>
                          <a:latin typeface="Calibri" panose="020F0502020204030204" charset="0"/>
                          <a:cs typeface="Calibri" panose="020F0502020204030204" charset="0"/>
                        </a:rPr>
                        <a:t> Parameters</a:t>
                      </a:r>
                      <a:r>
                        <a:rPr lang="en-US" sz="1300" b="1" dirty="0" smtClean="0">
                          <a:solidFill>
                            <a:schemeClr val="tx1"/>
                          </a:solidFill>
                          <a:latin typeface="Calibri" panose="020F0502020204030204" charset="0"/>
                          <a:cs typeface="Calibri" panose="020F0502020204030204" charset="0"/>
                        </a:rPr>
                        <a:t> :</a:t>
                      </a:r>
                      <a:endParaRPr lang="en-US" sz="1300" b="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300" b="0" baseline="0" dirty="0" smtClean="0">
                          <a:solidFill>
                            <a:schemeClr val="tx1"/>
                          </a:solidFill>
                          <a:latin typeface="Calibri" panose="020F0502020204030204" charset="0"/>
                          <a:cs typeface="Calibri" panose="020F0502020204030204" charset="0"/>
                        </a:rPr>
                        <a:t>Confirm order option(POST)</a:t>
                      </a:r>
                      <a:endParaRPr lang="en-US" sz="1300" b="0" baseline="0" dirty="0" smtClean="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457200"/>
            <a:ext cx="3931920" cy="709295"/>
          </a:xfrm>
        </p:spPr>
        <p:txBody>
          <a:bodyPr/>
          <a:p>
            <a:r>
              <a:rPr lang="en-US" sz="3200" b="1">
                <a:ln/>
                <a:solidFill>
                  <a:schemeClr val="tx1"/>
                </a:solidFill>
                <a:effectLst/>
              </a:rPr>
              <a:t>Observation:</a:t>
            </a:r>
            <a:endParaRPr lang="en-US" sz="3200" b="1">
              <a:ln/>
              <a:solidFill>
                <a:schemeClr val="tx1"/>
              </a:solidFill>
              <a:effectLst/>
            </a:endParaRPr>
          </a:p>
        </p:txBody>
      </p:sp>
      <p:sp>
        <p:nvSpPr>
          <p:cNvPr id="3" name="Text Placeholder 2"/>
          <p:cNvSpPr>
            <a:spLocks noGrp="1"/>
          </p:cNvSpPr>
          <p:nvPr>
            <p:ph type="body" sz="half" idx="2"/>
          </p:nvPr>
        </p:nvSpPr>
        <p:spPr>
          <a:xfrm>
            <a:off x="956945" y="1312545"/>
            <a:ext cx="10413365" cy="775335"/>
          </a:xfrm>
        </p:spPr>
        <p:txBody>
          <a:bodyPr>
            <a:normAutofit lnSpcReduction="10000"/>
          </a:bodyPr>
          <a:p>
            <a:pPr marL="0" indent="0">
              <a:buFont typeface="Arial" panose="020B0604020202020204" pitchFamily="34" charset="0"/>
              <a:buNone/>
            </a:pPr>
            <a:r>
              <a:rPr lang="en-US" sz="2400"/>
              <a:t>We navigate to '</a:t>
            </a:r>
            <a:r>
              <a:rPr lang="en-US" sz="2400" dirty="0" smtClean="0">
                <a:latin typeface="Calibri" panose="020F0502020204030204" charset="0"/>
                <a:sym typeface="+mn-ea"/>
              </a:rPr>
              <a:t>http://35.154.249.93/profile/change_password.php</a:t>
            </a:r>
            <a:r>
              <a:rPr lang="en-US" sz="2400" dirty="0" smtClean="0">
                <a:latin typeface="Calibri" panose="020F0502020204030204" charset="0"/>
                <a:sym typeface="+mn-ea"/>
              </a:rPr>
              <a:t>' after logging in to our account.</a:t>
            </a:r>
            <a:endParaRPr lang="en-US" sz="2400" dirty="0" smtClean="0">
              <a:latin typeface="Calibri" panose="020F0502020204030204" charset="0"/>
              <a:sym typeface="+mn-ea"/>
            </a:endParaRPr>
          </a:p>
        </p:txBody>
      </p:sp>
      <p:pic>
        <p:nvPicPr>
          <p:cNvPr id="5" name="Picture Placeholder 4" descr="observation"/>
          <p:cNvPicPr>
            <a:picLocks noChangeAspect="1"/>
          </p:cNvPicPr>
          <p:nvPr>
            <p:ph type="pic" idx="1"/>
          </p:nvPr>
        </p:nvPicPr>
        <p:blipFill>
          <a:blip r:embed="rId1"/>
          <a:stretch>
            <a:fillRect/>
          </a:stretch>
        </p:blipFill>
        <p:spPr>
          <a:xfrm>
            <a:off x="1499870" y="2297430"/>
            <a:ext cx="9240520" cy="3822700"/>
          </a:xfrm>
          <a:prstGeom prst="rect">
            <a:avLst/>
          </a:prstGeom>
        </p:spPr>
      </p:pic>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457200"/>
            <a:ext cx="3931920" cy="618490"/>
          </a:xfrm>
        </p:spPr>
        <p:txBody>
          <a:bodyPr/>
          <a:p>
            <a:r>
              <a:rPr lang="en-US" sz="3200" b="1">
                <a:ln/>
                <a:solidFill>
                  <a:schemeClr val="tx1"/>
                </a:solidFill>
                <a:effectLst/>
              </a:rPr>
              <a:t>Observation:</a:t>
            </a:r>
            <a:endParaRPr lang="en-US" sz="3200" b="1">
              <a:ln/>
              <a:solidFill>
                <a:schemeClr val="tx1"/>
              </a:solidFill>
              <a:effectLst/>
            </a:endParaRPr>
          </a:p>
        </p:txBody>
      </p:sp>
      <p:sp>
        <p:nvSpPr>
          <p:cNvPr id="3" name="Text Placeholder 2"/>
          <p:cNvSpPr>
            <a:spLocks noGrp="1"/>
          </p:cNvSpPr>
          <p:nvPr>
            <p:ph type="body" sz="half" idx="2"/>
          </p:nvPr>
        </p:nvSpPr>
        <p:spPr>
          <a:xfrm>
            <a:off x="1029970" y="1195705"/>
            <a:ext cx="10654030" cy="1078230"/>
          </a:xfrm>
        </p:spPr>
        <p:txBody>
          <a:bodyPr/>
          <a:p>
            <a:pPr marL="0" indent="0">
              <a:buNone/>
            </a:pPr>
            <a:r>
              <a:rPr lang="en-US" sz="2400"/>
              <a:t>To check that the update parameter checks the referrer or not ,we intercept it on burpsuite,and send it to repeater for verification.</a:t>
            </a:r>
            <a:endParaRPr lang="en-US" sz="2400"/>
          </a:p>
        </p:txBody>
      </p:sp>
      <p:pic>
        <p:nvPicPr>
          <p:cNvPr id="11" name="Picture Placeholder 10" descr="observation-burpsuite"/>
          <p:cNvPicPr>
            <a:picLocks noChangeAspect="1"/>
          </p:cNvPicPr>
          <p:nvPr>
            <p:ph type="pic" idx="1"/>
          </p:nvPr>
        </p:nvPicPr>
        <p:blipFill>
          <a:blip r:embed="rId1"/>
          <a:stretch>
            <a:fillRect/>
          </a:stretch>
        </p:blipFill>
        <p:spPr>
          <a:xfrm>
            <a:off x="1029970" y="2603500"/>
            <a:ext cx="9961880" cy="3099435"/>
          </a:xfrm>
          <a:prstGeom prst="rect">
            <a:avLst/>
          </a:prstGeom>
        </p:spPr>
      </p:pic>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Proof Of Concept(PoC):</a:t>
            </a:r>
            <a:endParaRPr lang="en-US" sz="3200" b="1">
              <a:ln/>
              <a:solidFill>
                <a:schemeClr val="tx1"/>
              </a:solidFill>
              <a:effectLst/>
            </a:endParaRPr>
          </a:p>
        </p:txBody>
      </p:sp>
      <p:sp>
        <p:nvSpPr>
          <p:cNvPr id="3" name="Text Placeholder 2"/>
          <p:cNvSpPr>
            <a:spLocks noGrp="1"/>
          </p:cNvSpPr>
          <p:nvPr>
            <p:ph type="body" idx="1"/>
          </p:nvPr>
        </p:nvSpPr>
        <p:spPr>
          <a:xfrm>
            <a:off x="1024890" y="1297305"/>
            <a:ext cx="10515600" cy="901700"/>
          </a:xfrm>
        </p:spPr>
        <p:txBody>
          <a:bodyPr/>
          <a:p>
            <a:pPr marL="0" indent="0">
              <a:buNone/>
            </a:pPr>
            <a:r>
              <a:rPr lang="en-US" sz="2400"/>
              <a:t>We change the referrer header in repeater and the password and forward the request,we see that it was successful in doing so,thus verifying CSRF.</a:t>
            </a:r>
            <a:endParaRPr lang="en-US" sz="2400"/>
          </a:p>
        </p:txBody>
      </p:sp>
      <p:pic>
        <p:nvPicPr>
          <p:cNvPr id="4" name="Picture 3" descr="C:\Users\Datagrokr\Documents\program\CEH-Hack-a-thon\reports\Lifestyle Store\vulnerabilities\CSRF\profile-change-password\csrf-vulnerability.pngcsrf-vulnerability"/>
          <p:cNvPicPr>
            <a:picLocks noChangeAspect="1"/>
          </p:cNvPicPr>
          <p:nvPr/>
        </p:nvPicPr>
        <p:blipFill>
          <a:blip r:embed="rId1"/>
          <a:srcRect/>
          <a:stretch>
            <a:fillRect/>
          </a:stretch>
        </p:blipFill>
        <p:spPr>
          <a:xfrm>
            <a:off x="1066800" y="2473960"/>
            <a:ext cx="10058400" cy="3711575"/>
          </a:xfrm>
          <a:prstGeom prst="rect">
            <a:avLst/>
          </a:prstGeom>
        </p:spPr>
      </p:pic>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365125"/>
            <a:ext cx="10515600" cy="917575"/>
          </a:xfrm>
        </p:spPr>
        <p:txBody>
          <a:bodyPr/>
          <a:p>
            <a:r>
              <a:rPr lang="en-US" sz="3200" b="1">
                <a:ln/>
                <a:solidFill>
                  <a:schemeClr val="tx1"/>
                </a:solidFill>
                <a:effectLst/>
              </a:rPr>
              <a:t>Proof Of Concept(PoC):</a:t>
            </a:r>
            <a:endParaRPr lang="en-US" sz="3200" b="1">
              <a:ln/>
              <a:solidFill>
                <a:schemeClr val="tx1"/>
              </a:solidFill>
              <a:effectLst/>
            </a:endParaRPr>
          </a:p>
        </p:txBody>
      </p:sp>
      <p:sp>
        <p:nvSpPr>
          <p:cNvPr id="3" name="Text Placeholder 2"/>
          <p:cNvSpPr>
            <a:spLocks noGrp="1"/>
          </p:cNvSpPr>
          <p:nvPr>
            <p:ph type="body" idx="1"/>
          </p:nvPr>
        </p:nvSpPr>
        <p:spPr>
          <a:xfrm>
            <a:off x="1133475" y="1081405"/>
            <a:ext cx="10436860" cy="836930"/>
          </a:xfrm>
        </p:spPr>
        <p:txBody>
          <a:bodyPr>
            <a:noAutofit/>
          </a:bodyPr>
          <a:p>
            <a:pPr marL="0" indent="0">
              <a:buNone/>
            </a:pPr>
            <a:r>
              <a:rPr lang="en-US" sz="1800" b="0">
                <a:solidFill>
                  <a:schemeClr val="tx1"/>
                </a:solidFill>
                <a:latin typeface="Calibri" panose="020F0502020204030204" charset="0"/>
                <a:cs typeface="Calibri" panose="020F0502020204030204" charset="0"/>
              </a:rPr>
              <a:t>After creating an html page with img source from confirm button on page '</a:t>
            </a:r>
            <a:r>
              <a:rPr lang="en-US" sz="1800" b="0" dirty="0" smtClean="0">
                <a:solidFill>
                  <a:schemeClr val="tx1"/>
                </a:solidFill>
                <a:effectLst/>
                <a:latin typeface="Calibri" panose="020F0502020204030204" charset="0"/>
                <a:cs typeface="Calibri" panose="020F0502020204030204" charset="0"/>
                <a:sym typeface="Arial" panose="020B0604020202020204"/>
              </a:rPr>
              <a:t>http://35.154.249.93/cart/cart.php',when we run it and reload out order page,we see our cart as empty and order placed.</a:t>
            </a:r>
            <a:endParaRPr lang="en-US" sz="1800" b="0" dirty="0" smtClean="0">
              <a:solidFill>
                <a:schemeClr val="tx1"/>
              </a:solidFill>
              <a:effectLst/>
              <a:latin typeface="Calibri" panose="020F0502020204030204" charset="0"/>
              <a:cs typeface="Calibri" panose="020F0502020204030204" charset="0"/>
              <a:sym typeface="Arial" panose="020B0604020202020204"/>
            </a:endParaRPr>
          </a:p>
        </p:txBody>
      </p:sp>
      <p:pic>
        <p:nvPicPr>
          <p:cNvPr id="4" name="Picture 3" descr="C:\Users\Datagrokr\Documents\program\CEH-Hack-a-thon\reports\Lifestyle Store\vulnerabilities\CSRF\cart\observation.pngobservation"/>
          <p:cNvPicPr>
            <a:picLocks noChangeAspect="1"/>
          </p:cNvPicPr>
          <p:nvPr/>
        </p:nvPicPr>
        <p:blipFill>
          <a:blip r:embed="rId1"/>
          <a:srcRect/>
          <a:stretch>
            <a:fillRect/>
          </a:stretch>
        </p:blipFill>
        <p:spPr>
          <a:xfrm>
            <a:off x="898525" y="2168525"/>
            <a:ext cx="5347970" cy="3739515"/>
          </a:xfrm>
          <a:prstGeom prst="rect">
            <a:avLst/>
          </a:prstGeom>
          <a:ln>
            <a:solidFill>
              <a:schemeClr val="tx1"/>
            </a:solidFill>
          </a:ln>
        </p:spPr>
      </p:pic>
      <p:pic>
        <p:nvPicPr>
          <p:cNvPr id="9" name="Content Placeholder 8" descr="POC"/>
          <p:cNvPicPr>
            <a:picLocks noChangeAspect="1"/>
          </p:cNvPicPr>
          <p:nvPr>
            <p:ph sz="quarter" idx="4"/>
          </p:nvPr>
        </p:nvPicPr>
        <p:blipFill>
          <a:blip r:embed="rId2"/>
          <a:srcRect l="-1101" t="-3099" r="12243" b="77773"/>
          <a:stretch>
            <a:fillRect/>
          </a:stretch>
        </p:blipFill>
        <p:spPr>
          <a:xfrm>
            <a:off x="6381750" y="2138045"/>
            <a:ext cx="5183505" cy="798830"/>
          </a:xfrm>
          <a:prstGeom prst="rect">
            <a:avLst/>
          </a:prstGeom>
          <a:ln>
            <a:solidFill>
              <a:schemeClr val="tx1"/>
            </a:solidFill>
          </a:ln>
        </p:spPr>
      </p:pic>
      <p:pic>
        <p:nvPicPr>
          <p:cNvPr id="10" name="Content Placeholder 9" descr="POC1"/>
          <p:cNvPicPr>
            <a:picLocks noChangeAspect="1"/>
          </p:cNvPicPr>
          <p:nvPr>
            <p:ph sz="half" idx="2"/>
          </p:nvPr>
        </p:nvPicPr>
        <p:blipFill>
          <a:blip r:embed="rId3"/>
          <a:stretch>
            <a:fillRect/>
          </a:stretch>
        </p:blipFill>
        <p:spPr>
          <a:xfrm>
            <a:off x="6396355" y="3275965"/>
            <a:ext cx="5157470" cy="2565400"/>
          </a:xfrm>
          <a:prstGeom prst="rect">
            <a:avLst/>
          </a:prstGeom>
          <a:ln>
            <a:solidFill>
              <a:schemeClr val="tx1"/>
            </a:solidFill>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Content Placeholder 4"/>
          <p:cNvGraphicFramePr>
            <a:graphicFrameLocks noGrp="1"/>
          </p:cNvGraphicFramePr>
          <p:nvPr>
            <p:ph idx="1"/>
          </p:nvPr>
        </p:nvGraphicFramePr>
        <p:xfrm>
          <a:off x="1893570" y="1073150"/>
          <a:ext cx="7597140" cy="4632325"/>
        </p:xfrm>
        <a:graphic>
          <a:graphicData uri="http://schemas.openxmlformats.org/drawingml/2006/table">
            <a:tbl>
              <a:tblPr firstRow="1" bandRow="1">
                <a:tableStyleId>{5C22544A-7EE6-4342-B048-85BDC9FD1C3A}</a:tableStyleId>
              </a:tblPr>
              <a:tblGrid>
                <a:gridCol w="533400"/>
                <a:gridCol w="1132840"/>
                <a:gridCol w="5197475"/>
                <a:gridCol w="733425"/>
              </a:tblGrid>
              <a:tr h="42799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13</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solidFill>
                            <a:schemeClr val="tx1"/>
                          </a:solidFill>
                          <a:latin typeface="Calibri" panose="020F0502020204030204" charset="0"/>
                        </a:rPr>
                        <a:t>Severe</a:t>
                      </a:r>
                      <a:endParaRPr lang="en-US" sz="1300" b="0" dirty="0">
                        <a:solidFill>
                          <a:schemeClr val="tx1"/>
                        </a:solidFill>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Components with known Vulnerabilities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solidFill>
                            <a:schemeClr val="tx1"/>
                          </a:solidFill>
                          <a:latin typeface="Calibri" panose="020F0502020204030204" charset="0"/>
                        </a:rPr>
                        <a:t>1</a:t>
                      </a:r>
                      <a:endParaRPr lang="en-US" sz="1300" b="0" dirty="0" smtClean="0">
                        <a:solidFill>
                          <a:schemeClr val="tx1"/>
                        </a:solidFill>
                        <a:latin typeface="Calibri" panose="020F0502020204030204" charset="0"/>
                      </a:endParaRPr>
                    </a:p>
                  </a:txBody>
                  <a:tcPr marL="82988" marR="82988" marT="41494" marB="41494"/>
                </a:tc>
              </a:tr>
              <a:tr h="427990">
                <a:tc>
                  <a:txBody>
                    <a:bodyPr/>
                    <a:p>
                      <a:pPr algn="ctr" eaLnBrk="1" hangingPunct="1"/>
                      <a:r>
                        <a:rPr lang="en-US" sz="1300" b="0" dirty="0">
                          <a:solidFill>
                            <a:schemeClr val="dk1"/>
                          </a:solidFill>
                          <a:latin typeface="Calibri" panose="020F0502020204030204" charset="0"/>
                          <a:ea typeface="+mn-ea"/>
                          <a:cs typeface="+mn-cs"/>
                          <a:sym typeface="Arial" panose="020B0604020202020204"/>
                        </a:rPr>
                        <a:t>14</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r>
                        <a:rPr lang="en-US" sz="1300" b="0" dirty="0">
                          <a:latin typeface="Calibri" panose="020F0502020204030204" charset="0"/>
                        </a:rPr>
                        <a:t>Moderate</a:t>
                      </a:r>
                      <a:endParaRPr lang="en-US" sz="1300" b="0" dirty="0">
                        <a:latin typeface="Calibri" panose="020F0502020204030204" charset="0"/>
                      </a:endParaRPr>
                    </a:p>
                  </a:txBody>
                  <a:tcPr marL="82988" marR="82988" marT="41494" marB="41494"/>
                </a:tc>
                <a:tc>
                  <a:txBody>
                    <a:bodyPr/>
                    <a:p>
                      <a:pPr eaLnBrk="1" hangingPunct="1"/>
                      <a:r>
                        <a:rPr lang="en-US" sz="1300" b="0" dirty="0" smtClean="0">
                          <a:solidFill>
                            <a:schemeClr val="dk1"/>
                          </a:solidFill>
                          <a:latin typeface="Calibri" panose="020F0502020204030204" charset="0"/>
                          <a:ea typeface="+mn-ea"/>
                          <a:cs typeface="+mn-cs"/>
                          <a:sym typeface="Arial" panose="020B0604020202020204"/>
                        </a:rPr>
                        <a:t>Directory</a:t>
                      </a:r>
                      <a:r>
                        <a:rPr lang="en-US" sz="1300" b="0" baseline="0" dirty="0" smtClean="0">
                          <a:solidFill>
                            <a:schemeClr val="dk1"/>
                          </a:solidFill>
                          <a:latin typeface="Calibri" panose="020F0502020204030204" charset="0"/>
                          <a:ea typeface="+mn-ea"/>
                          <a:cs typeface="+mn-cs"/>
                          <a:sym typeface="Arial" panose="020B0604020202020204"/>
                        </a:rPr>
                        <a:t> Listing</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42799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15</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Moderate</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IDOR</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42799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16</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Moderate</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PII</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427355">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17</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Low</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Client Side Filter Bypass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3</a:t>
                      </a:r>
                      <a:endParaRPr lang="en-US" sz="1300" b="0" dirty="0" smtClean="0">
                        <a:latin typeface="Calibri" panose="020F0502020204030204" charset="0"/>
                      </a:endParaRPr>
                    </a:p>
                  </a:txBody>
                  <a:tcPr marL="82988" marR="82988" marT="41494" marB="41494"/>
                </a:tc>
              </a:tr>
              <a:tr h="427355">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18</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Low</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Descriptive Messages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427355">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19</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Low</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Descriptive Pages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bl>
          </a:graphicData>
        </a:graphic>
      </p:graphicFrame>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latin typeface="Calibri" panose="020F0502020204030204" charset="0"/>
                <a:cs typeface="Calibri" panose="020F0502020204030204" charset="0"/>
              </a:rPr>
              <a:t>Business Impact (High):</a:t>
            </a:r>
            <a:endParaRPr lang="en-US" sz="3200" b="1">
              <a:ln/>
              <a:solidFill>
                <a:schemeClr val="tx1"/>
              </a:solidFill>
              <a:effectLst/>
              <a:latin typeface="Calibri" panose="020F0502020204030204" charset="0"/>
              <a:cs typeface="Calibri" panose="020F0502020204030204" charset="0"/>
            </a:endParaRPr>
          </a:p>
        </p:txBody>
      </p:sp>
      <p:sp>
        <p:nvSpPr>
          <p:cNvPr id="3" name="Text Placeholder 2"/>
          <p:cNvSpPr>
            <a:spLocks noGrp="1"/>
          </p:cNvSpPr>
          <p:nvPr>
            <p:ph type="body" idx="1"/>
          </p:nvPr>
        </p:nvSpPr>
        <p:spPr/>
        <p:txBody>
          <a:bodyPr/>
          <a:p>
            <a:r>
              <a:rPr lang="en-US"/>
              <a:t>If the attacker is able to exploit this vulnerability,the he may be able to order many items which the user would cancel later when the sender will send it to him(as its cash on delivery),so unnecessary load of workers can increase incredibly.</a:t>
            </a:r>
            <a:endParaRPr lang="en-US"/>
          </a:p>
          <a:p>
            <a:r>
              <a:rPr lang="en-US"/>
              <a:t>Moreover,the attacker maybe able to change the user's password without his consent,which in itself is highly insecure.</a:t>
            </a:r>
            <a:endParaRPr lang="en-US"/>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05485" y="159385"/>
            <a:ext cx="4589780" cy="692785"/>
          </a:xfrm>
          <a:noFill/>
          <a:ln>
            <a:no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a:p>
            <a:r>
              <a:rPr lang="en-US" sz="3200" b="1">
                <a:ln/>
                <a:solidFill>
                  <a:schemeClr val="tx1"/>
                </a:solidFill>
                <a:effectLst/>
              </a:rPr>
              <a:t>Recommendation:</a:t>
            </a:r>
            <a:endParaRPr lang="en-US" sz="3200" b="1">
              <a:ln/>
              <a:solidFill>
                <a:schemeClr val="tx1"/>
              </a:solidFill>
              <a:effectLst/>
            </a:endParaRPr>
          </a:p>
        </p:txBody>
      </p:sp>
      <p:sp>
        <p:nvSpPr>
          <p:cNvPr id="3" name="Text Placeholder 2"/>
          <p:cNvSpPr>
            <a:spLocks noGrp="1"/>
          </p:cNvSpPr>
          <p:nvPr>
            <p:ph type="body" idx="1"/>
          </p:nvPr>
        </p:nvSpPr>
        <p:spPr>
          <a:xfrm>
            <a:off x="838200" y="731520"/>
            <a:ext cx="10515600" cy="3889375"/>
          </a:xfrm>
        </p:spPr>
        <p:txBody>
          <a:bodyPr>
            <a:normAutofit lnSpcReduction="20000"/>
          </a:bodyPr>
          <a:p>
            <a:endParaRPr lang="en-US"/>
          </a:p>
          <a:p>
            <a:r>
              <a:rPr lang="en-US" sz="2400"/>
              <a:t>Ask the user his password (temporary like OTP or permanent like login password) at every critical action like while deleting account, making a transaction, changing the password etc.</a:t>
            </a:r>
            <a:endParaRPr lang="en-US" sz="2400"/>
          </a:p>
          <a:p>
            <a:r>
              <a:rPr lang="en-US" sz="2400"/>
              <a:t>Implement the concept of CSRF tokens which attach a unique hidden password to every user in every</a:t>
            </a:r>
            <a:endParaRPr lang="en-US" sz="2400"/>
          </a:p>
          <a:p>
            <a:r>
              <a:rPr lang="en-US" sz="2400"/>
              <a:t>Read the documentation related to the programming language and framework being used by your website</a:t>
            </a:r>
            <a:endParaRPr lang="en-US" sz="2400"/>
          </a:p>
          <a:p>
            <a:r>
              <a:rPr lang="en-US" sz="2400"/>
              <a:t>Check the referer before carrying out actions. This means that any action on x.com should check that the HTTP referrer is https://x.com/* and nothing else like https://x.com.hacker.com/*</a:t>
            </a:r>
            <a:endParaRPr lang="en-US" sz="2400"/>
          </a:p>
        </p:txBody>
      </p:sp>
      <p:sp>
        <p:nvSpPr>
          <p:cNvPr id="4" name="Title 1"/>
          <p:cNvSpPr>
            <a:spLocks noGrp="1"/>
          </p:cNvSpPr>
          <p:nvPr/>
        </p:nvSpPr>
        <p:spPr>
          <a:xfrm>
            <a:off x="812165" y="4368165"/>
            <a:ext cx="10515600" cy="8210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ln/>
                <a:solidFill>
                  <a:schemeClr val="tx1"/>
                </a:solidFill>
                <a:effectLst/>
                <a:latin typeface="Calibri" panose="020F0502020204030204" charset="0"/>
                <a:cs typeface="Calibri" panose="020F0502020204030204" charset="0"/>
              </a:rPr>
              <a:t>References:</a:t>
            </a:r>
            <a:endParaRPr lang="en-US" sz="3200" b="1">
              <a:ln/>
              <a:solidFill>
                <a:schemeClr val="tx1"/>
              </a:solidFill>
              <a:effectLst/>
              <a:latin typeface="Calibri" panose="020F0502020204030204" charset="0"/>
              <a:cs typeface="Calibri" panose="020F0502020204030204" charset="0"/>
            </a:endParaRPr>
          </a:p>
        </p:txBody>
      </p:sp>
      <p:sp>
        <p:nvSpPr>
          <p:cNvPr id="5" name="Text Box 4"/>
          <p:cNvSpPr txBox="1"/>
          <p:nvPr/>
        </p:nvSpPr>
        <p:spPr>
          <a:xfrm>
            <a:off x="883920" y="5189855"/>
            <a:ext cx="10469880" cy="922020"/>
          </a:xfrm>
          <a:prstGeom prst="rect">
            <a:avLst/>
          </a:prstGeom>
          <a:noFill/>
        </p:spPr>
        <p:txBody>
          <a:bodyPr wrap="square" rtlCol="0">
            <a:spAutoFit/>
          </a:bodyPr>
          <a:p>
            <a:pPr marL="342900" indent="-342900">
              <a:buFont typeface="Arial" panose="020B0604020202020204" pitchFamily="34" charset="0"/>
              <a:buChar char="•"/>
            </a:pPr>
            <a:r>
              <a:rPr lang="en-US"/>
              <a:t>https://en.wikipedia.org/wiki/Cross-site_request_forgery#Example_and_characteristics</a:t>
            </a:r>
            <a:endParaRPr lang="en-US"/>
          </a:p>
          <a:p>
            <a:pPr marL="342900" indent="-342900">
              <a:buFont typeface="Arial" panose="020B0604020202020204" pitchFamily="34" charset="0"/>
              <a:buChar char="•"/>
            </a:pPr>
            <a:r>
              <a:rPr lang="en-US"/>
              <a:t>https://www.owasp.org/index.php/Cross-Site_Request_Forgery_(CSRF)https://www.owasp.org/index.php/Cross-Site_Request_Forgery_(CSRF)</a:t>
            </a:r>
            <a:endParaRPr lang="en-US"/>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8. Rate Limiting Flaws:</a:t>
            </a:r>
            <a:endParaRPr lang="en-US" sz="3200" b="1">
              <a:ln/>
              <a:solidFill>
                <a:schemeClr val="tx1"/>
              </a:solidFill>
              <a:effectLst/>
            </a:endParaRPr>
          </a:p>
        </p:txBody>
      </p:sp>
      <p:graphicFrame>
        <p:nvGraphicFramePr>
          <p:cNvPr id="6" name="Content Placeholder 5"/>
          <p:cNvGraphicFramePr>
            <a:graphicFrameLocks noGrp="1"/>
          </p:cNvGraphicFramePr>
          <p:nvPr>
            <p:ph idx="1"/>
          </p:nvPr>
        </p:nvGraphicFramePr>
        <p:xfrm>
          <a:off x="1454785" y="1532890"/>
          <a:ext cx="9210040" cy="4250055"/>
        </p:xfrm>
        <a:graphic>
          <a:graphicData uri="http://schemas.openxmlformats.org/drawingml/2006/table">
            <a:tbl>
              <a:tblPr firstRow="1" bandRow="1">
                <a:tableStyleId>{5C22544A-7EE6-4342-B048-85BDC9FD1C3A}</a:tableStyleId>
              </a:tblPr>
              <a:tblGrid>
                <a:gridCol w="1605280"/>
                <a:gridCol w="7604760"/>
              </a:tblGrid>
              <a:tr h="316230">
                <a:tc>
                  <a:txBody>
                    <a:bodyPr/>
                    <a:p>
                      <a:pPr algn="ctr"/>
                      <a:endParaRPr lang="en-US" sz="12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685290">
                <a:tc rowSpan="3">
                  <a:txBody>
                    <a:bodyPr/>
                    <a:p>
                      <a:pPr algn="ctr"/>
                      <a:r>
                        <a:rPr lang="en-IN" sz="1600" dirty="0" smtClean="0">
                          <a:solidFill>
                            <a:srgbClr val="FFFFFF"/>
                          </a:solidFill>
                          <a:latin typeface="Calibri" panose="020F0502020204030204" charset="0"/>
                          <a:cs typeface="Calibri" panose="020F0502020204030204" charset="0"/>
                        </a:rPr>
                        <a:t> </a:t>
                      </a:r>
                      <a:r>
                        <a:rPr lang="en-US" altLang="en-IN" sz="1600" dirty="0" smtClean="0">
                          <a:solidFill>
                            <a:srgbClr val="FFFFFF"/>
                          </a:solidFill>
                          <a:latin typeface="Calibri" panose="020F0502020204030204" charset="0"/>
                          <a:cs typeface="Calibri" panose="020F0502020204030204" charset="0"/>
                        </a:rPr>
                        <a:t>Rate Limiting Flaws</a:t>
                      </a: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200" dirty="0" smtClean="0">
                          <a:solidFill>
                            <a:schemeClr val="tx1"/>
                          </a:solidFill>
                          <a:latin typeface="Calibri" panose="020F0502020204030204" charset="0"/>
                          <a:cs typeface="Calibri" panose="020F0502020204030204" charset="0"/>
                        </a:rPr>
                        <a:t> </a:t>
                      </a:r>
                      <a:endParaRPr lang="en-US" sz="1200" dirty="0">
                        <a:solidFill>
                          <a:schemeClr val="tx1"/>
                        </a:solidFill>
                        <a:latin typeface="Calibri" panose="020F0502020204030204" charset="0"/>
                        <a:cs typeface="Calibri" panose="020F0502020204030204" charset="0"/>
                      </a:endParaRPr>
                    </a:p>
                    <a:p>
                      <a:r>
                        <a:rPr lang="en-US" sz="1200" baseline="0" dirty="0" smtClean="0">
                          <a:solidFill>
                            <a:schemeClr val="tx1"/>
                          </a:solidFill>
                          <a:latin typeface="Calibri" panose="020F0502020204030204" charset="0"/>
                          <a:cs typeface="Calibri" panose="020F0502020204030204" charset="0"/>
                        </a:rPr>
                        <a:t>Rate Limiting Flaws is found in the modules below:-</a:t>
                      </a:r>
                      <a:endParaRPr lang="en-US" sz="1200" dirty="0" smtClean="0">
                        <a:solidFill>
                          <a:schemeClr val="tx1"/>
                        </a:solidFill>
                        <a:latin typeface="Calibri" panose="020F0502020204030204" charset="0"/>
                        <a:cs typeface="Calibri" panose="020F0502020204030204" charset="0"/>
                      </a:endParaRPr>
                    </a:p>
                    <a:p>
                      <a:endParaRPr lang="en-US" sz="1200" dirty="0" smtClean="0">
                        <a:solidFill>
                          <a:schemeClr val="tx1"/>
                        </a:solidFill>
                        <a:latin typeface="Calibri" panose="020F0502020204030204" charset="0"/>
                        <a:cs typeface="Calibri" panose="020F0502020204030204" charset="0"/>
                      </a:endParaRPr>
                    </a:p>
                    <a:p>
                      <a:r>
                        <a:rPr lang="en-US" sz="1200" b="1" dirty="0" smtClean="0">
                          <a:solidFill>
                            <a:schemeClr val="tx1"/>
                          </a:solidFill>
                          <a:latin typeface="Calibri" panose="020F0502020204030204" charset="0"/>
                          <a:cs typeface="Calibri" panose="020F0502020204030204" charset="0"/>
                        </a:rPr>
                        <a:t>Affected URL :</a:t>
                      </a:r>
                      <a:endParaRPr lang="en-US" sz="12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200" b="0" dirty="0" smtClean="0">
                          <a:solidFill>
                            <a:schemeClr val="tx1"/>
                          </a:solidFill>
                          <a:latin typeface="Calibri" panose="020F0502020204030204" charset="0"/>
                          <a:cs typeface="Calibri" panose="020F0502020204030204" charset="0"/>
                        </a:rPr>
                        <a:t>http://13.233.207.87/reset_password/admin.php</a:t>
                      </a:r>
                      <a:endParaRPr lang="en-US" sz="12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200" b="1"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200" b="1" dirty="0" smtClean="0">
                          <a:solidFill>
                            <a:schemeClr val="tx1"/>
                          </a:solidFill>
                          <a:latin typeface="Calibri" panose="020F0502020204030204" charset="0"/>
                          <a:cs typeface="Calibri" panose="020F0502020204030204" charset="0"/>
                        </a:rPr>
                        <a:t>Affected</a:t>
                      </a:r>
                      <a:r>
                        <a:rPr lang="en-US" sz="1200" b="1" baseline="0" dirty="0" smtClean="0">
                          <a:solidFill>
                            <a:schemeClr val="tx1"/>
                          </a:solidFill>
                          <a:latin typeface="Calibri" panose="020F0502020204030204" charset="0"/>
                          <a:cs typeface="Calibri" panose="020F0502020204030204" charset="0"/>
                        </a:rPr>
                        <a:t> Parameters</a:t>
                      </a:r>
                      <a:r>
                        <a:rPr lang="en-US" sz="1200" b="1" dirty="0" smtClean="0">
                          <a:solidFill>
                            <a:schemeClr val="tx1"/>
                          </a:solidFill>
                          <a:latin typeface="Calibri" panose="020F0502020204030204" charset="0"/>
                          <a:cs typeface="Calibri" panose="020F0502020204030204" charset="0"/>
                        </a:rPr>
                        <a:t> :</a:t>
                      </a:r>
                      <a:endParaRPr lang="en-US" sz="12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200" b="0" baseline="0" dirty="0" smtClean="0">
                          <a:solidFill>
                            <a:schemeClr val="tx1"/>
                          </a:solidFill>
                          <a:latin typeface="Calibri" panose="020F0502020204030204" charset="0"/>
                          <a:cs typeface="Calibri" panose="020F0502020204030204" charset="0"/>
                        </a:rPr>
                        <a:t>Username and password</a:t>
                      </a:r>
                      <a:endParaRPr lang="en-US" sz="12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068705">
                <a:tc vMerge="1">
                  <a:tcPr/>
                </a:tc>
                <a:tc>
                  <a:txBody>
                    <a:bodyPr/>
                    <a:p>
                      <a:r>
                        <a:rPr lang="en-US" sz="1200" b="1" dirty="0" smtClean="0">
                          <a:solidFill>
                            <a:schemeClr val="tx1"/>
                          </a:solidFill>
                          <a:latin typeface="Calibri" panose="020F0502020204030204" charset="0"/>
                          <a:cs typeface="Calibri" panose="020F0502020204030204" charset="0"/>
                        </a:rPr>
                        <a:t>Affected URL :</a:t>
                      </a:r>
                      <a:endParaRPr lang="en-US" sz="12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2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http://13.233.207.87/login/admin.php</a:t>
                      </a:r>
                      <a:endParaRPr lang="en-US" sz="12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2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200" b="1" dirty="0" smtClean="0">
                          <a:solidFill>
                            <a:schemeClr val="tx1"/>
                          </a:solidFill>
                          <a:latin typeface="Calibri" panose="020F0502020204030204" charset="0"/>
                          <a:cs typeface="Calibri" panose="020F0502020204030204" charset="0"/>
                        </a:rPr>
                        <a:t>Affected</a:t>
                      </a:r>
                      <a:r>
                        <a:rPr lang="en-US" sz="1200" b="1" baseline="0" dirty="0" smtClean="0">
                          <a:solidFill>
                            <a:schemeClr val="tx1"/>
                          </a:solidFill>
                          <a:latin typeface="Calibri" panose="020F0502020204030204" charset="0"/>
                          <a:cs typeface="Calibri" panose="020F0502020204030204" charset="0"/>
                        </a:rPr>
                        <a:t> Parameters</a:t>
                      </a:r>
                      <a:r>
                        <a:rPr lang="en-US" sz="1200" b="1" dirty="0" smtClean="0">
                          <a:solidFill>
                            <a:schemeClr val="tx1"/>
                          </a:solidFill>
                          <a:latin typeface="Calibri" panose="020F0502020204030204" charset="0"/>
                          <a:cs typeface="Calibri" panose="020F0502020204030204" charset="0"/>
                        </a:rPr>
                        <a:t> :</a:t>
                      </a:r>
                      <a:endParaRPr lang="en-US" sz="1200" b="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200" b="0" dirty="0">
                          <a:solidFill>
                            <a:schemeClr val="tx1"/>
                          </a:solidFill>
                          <a:latin typeface="Calibri" panose="020F0502020204030204" charset="0"/>
                          <a:cs typeface="Calibri" panose="020F0502020204030204" charset="0"/>
                        </a:rPr>
                        <a:t>Username and password</a:t>
                      </a:r>
                      <a:endParaRPr lang="en-US" sz="12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179830">
                <a:tc vMerge="1">
                  <a:tcPr/>
                </a:tc>
                <a:tc>
                  <a:txBody>
                    <a:bodyPr/>
                    <a:p>
                      <a:pPr indent="0">
                        <a:buFont typeface="Arial" panose="020B0604020202020204" pitchFamily="34" charset="0"/>
                        <a:buNone/>
                      </a:pPr>
                      <a:r>
                        <a:rPr lang="en-US" sz="1200" b="1" dirty="0">
                          <a:solidFill>
                            <a:schemeClr val="tx1"/>
                          </a:solidFill>
                          <a:uFillTx/>
                          <a:latin typeface="Calibri" panose="020F0502020204030204" charset="0"/>
                          <a:cs typeface="Calibri" panose="020F0502020204030204" charset="0"/>
                        </a:rPr>
                        <a:t>Affected URL:</a:t>
                      </a:r>
                      <a:endParaRPr lang="en-US" sz="1200" b="0" dirty="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200" b="0" dirty="0">
                          <a:solidFill>
                            <a:schemeClr val="tx1"/>
                          </a:solidFill>
                          <a:latin typeface="Calibri" panose="020F0502020204030204" charset="0"/>
                          <a:cs typeface="Calibri" panose="020F0502020204030204" charset="0"/>
                        </a:rPr>
                        <a:t>http://13.233.207.87/login/customer.php</a:t>
                      </a:r>
                      <a:endParaRPr lang="en-US" sz="1200" b="0" dirty="0">
                        <a:solidFill>
                          <a:schemeClr val="tx1"/>
                        </a:solidFill>
                        <a:latin typeface="Calibri" panose="020F0502020204030204" charset="0"/>
                        <a:cs typeface="Calibri" panose="020F0502020204030204" charset="0"/>
                      </a:endParaRPr>
                    </a:p>
                    <a:p>
                      <a:pPr indent="0">
                        <a:buFont typeface="Arial" panose="020B0604020202020204" pitchFamily="34" charset="0"/>
                        <a:buNone/>
                      </a:pPr>
                      <a:endParaRPr lang="en-US" sz="1200" b="0" dirty="0">
                        <a:solidFill>
                          <a:schemeClr val="tx1"/>
                        </a:solidFill>
                        <a:latin typeface="Calibri" panose="020F0502020204030204" charset="0"/>
                        <a:cs typeface="Calibri" panose="020F0502020204030204" charset="0"/>
                      </a:endParaRPr>
                    </a:p>
                    <a:p>
                      <a:pPr indent="0">
                        <a:buFont typeface="Arial" panose="020B0604020202020204" pitchFamily="34" charset="0"/>
                        <a:buNone/>
                      </a:pPr>
                      <a:r>
                        <a:rPr lang="en-US" sz="1200" b="1" dirty="0">
                          <a:solidFill>
                            <a:schemeClr val="tx1"/>
                          </a:solidFill>
                          <a:uFillTx/>
                          <a:latin typeface="Calibri" panose="020F0502020204030204" charset="0"/>
                          <a:cs typeface="Calibri" panose="020F0502020204030204" charset="0"/>
                        </a:rPr>
                        <a:t>Affected Parameters:</a:t>
                      </a:r>
                      <a:endParaRPr lang="en-US" sz="1200" b="0" dirty="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200" b="0" dirty="0">
                          <a:solidFill>
                            <a:schemeClr val="tx1"/>
                          </a:solidFill>
                          <a:latin typeface="Calibri" panose="020F0502020204030204" charset="0"/>
                          <a:cs typeface="Calibri" panose="020F0502020204030204" charset="0"/>
                        </a:rPr>
                        <a:t>Username and Password</a:t>
                      </a:r>
                      <a:endParaRPr lang="en-US" sz="1200" b="0" dirty="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endParaRPr lang="en-US" sz="12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Content Placeholder 5"/>
          <p:cNvGraphicFramePr>
            <a:graphicFrameLocks noGrp="1"/>
          </p:cNvGraphicFramePr>
          <p:nvPr>
            <p:ph idx="1"/>
          </p:nvPr>
        </p:nvGraphicFramePr>
        <p:xfrm>
          <a:off x="1485900" y="763905"/>
          <a:ext cx="9083675" cy="4135120"/>
        </p:xfrm>
        <a:graphic>
          <a:graphicData uri="http://schemas.openxmlformats.org/drawingml/2006/table">
            <a:tbl>
              <a:tblPr firstRow="1" bandRow="1">
                <a:tableStyleId>{5C22544A-7EE6-4342-B048-85BDC9FD1C3A}</a:tableStyleId>
              </a:tblPr>
              <a:tblGrid>
                <a:gridCol w="1583690"/>
                <a:gridCol w="7499985"/>
              </a:tblGrid>
              <a:tr h="454025">
                <a:tc>
                  <a:txBody>
                    <a:bodyPr/>
                    <a:p>
                      <a:pPr algn="ctr"/>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073150">
                <a:tc rowSpan="3">
                  <a:txBody>
                    <a:bodyPr/>
                    <a:p>
                      <a:pPr algn="ctr"/>
                      <a:r>
                        <a:rPr lang="en-IN" sz="1600" dirty="0" smtClean="0">
                          <a:solidFill>
                            <a:srgbClr val="FFFFFF"/>
                          </a:solidFill>
                          <a:latin typeface="Calibri" panose="020F0502020204030204" charset="0"/>
                          <a:cs typeface="Calibri" panose="020F0502020204030204" charset="0"/>
                        </a:rPr>
                        <a:t> </a:t>
                      </a:r>
                      <a:r>
                        <a:rPr lang="en-US" altLang="en-IN" sz="1600" dirty="0" smtClean="0">
                          <a:solidFill>
                            <a:srgbClr val="FFFFFF"/>
                          </a:solidFill>
                          <a:latin typeface="Calibri" panose="020F0502020204030204" charset="0"/>
                          <a:cs typeface="Calibri" panose="020F0502020204030204" charset="0"/>
                        </a:rPr>
                        <a:t>Rate Limiting Flaws</a:t>
                      </a: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cs typeface="Calibri" panose="020F0502020204030204" charset="0"/>
                        </a:rPr>
                        <a:t> </a:t>
                      </a:r>
                      <a:endParaRPr lang="en-US" sz="1300" dirty="0">
                        <a:solidFill>
                          <a:schemeClr val="tx1"/>
                        </a:solidFill>
                        <a:latin typeface="Calibri" panose="020F0502020204030204" charset="0"/>
                        <a:cs typeface="Calibri" panose="020F0502020204030204" charset="0"/>
                      </a:endParaRPr>
                    </a:p>
                    <a:p>
                      <a:r>
                        <a:rPr lang="en-US" sz="1300" baseline="0" dirty="0" smtClean="0">
                          <a:solidFill>
                            <a:schemeClr val="tx1"/>
                          </a:solidFill>
                          <a:latin typeface="Calibri" panose="020F0502020204030204" charset="0"/>
                          <a:cs typeface="Calibri" panose="020F0502020204030204" charset="0"/>
                        </a:rPr>
                        <a:t>Rate Limiting Flaws is found in the following modules too:-</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cs typeface="Calibri" panose="020F0502020204030204" charset="0"/>
                      </a:endParaRPr>
                    </a:p>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cs typeface="Calibri" panose="020F0502020204030204" charset="0"/>
                        </a:rPr>
                        <a:t>http://13.233.207.87/profile/17/edit/</a:t>
                      </a:r>
                      <a:endParaRPr lang="en-US" sz="1300" b="0" dirty="0" smtClean="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073150">
                <a:tc vMerge="1">
                  <a:tcPr/>
                </a:tc>
                <a:tc>
                  <a:txBody>
                    <a:bodyPr/>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http://13.233.207.87/login/seller.php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cs typeface="Calibri" panose="020F0502020204030204" charset="0"/>
                        </a:rPr>
                        <a:t>Affected</a:t>
                      </a:r>
                      <a:r>
                        <a:rPr lang="en-US" sz="1300" b="1" baseline="0" dirty="0" smtClean="0">
                          <a:solidFill>
                            <a:schemeClr val="tx1"/>
                          </a:solidFill>
                          <a:latin typeface="Calibri" panose="020F0502020204030204" charset="0"/>
                          <a:cs typeface="Calibri" panose="020F0502020204030204" charset="0"/>
                        </a:rPr>
                        <a:t> Parameters</a:t>
                      </a:r>
                      <a:r>
                        <a:rPr lang="en-US" sz="1300" b="1" dirty="0" smtClean="0">
                          <a:solidFill>
                            <a:schemeClr val="tx1"/>
                          </a:solidFill>
                          <a:latin typeface="Calibri" panose="020F0502020204030204" charset="0"/>
                          <a:cs typeface="Calibri" panose="020F0502020204030204" charset="0"/>
                        </a:rPr>
                        <a:t> :</a:t>
                      </a:r>
                      <a:endParaRPr lang="en-US" sz="13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dirty="0">
                          <a:solidFill>
                            <a:schemeClr val="tx1"/>
                          </a:solidFill>
                          <a:latin typeface="Calibri" panose="020F0502020204030204" charset="0"/>
                          <a:cs typeface="Calibri" panose="020F0502020204030204" charset="0"/>
                        </a:rPr>
                        <a:t>Password</a:t>
                      </a:r>
                      <a:endParaRPr lang="en-US" sz="13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534795">
                <a:tc vMerge="1">
                  <a:tcPr/>
                </a:tc>
                <a:tc>
                  <a:txBody>
                    <a:bodyPr/>
                    <a:p>
                      <a:pPr indent="0">
                        <a:buFont typeface="Arial" panose="020B0604020202020204" pitchFamily="34" charset="0"/>
                        <a:buNone/>
                      </a:pPr>
                      <a:r>
                        <a:rPr lang="en-US" sz="1300" b="1" dirty="0">
                          <a:solidFill>
                            <a:schemeClr val="tx1"/>
                          </a:solidFill>
                          <a:uFillTx/>
                          <a:latin typeface="Calibri" panose="020F0502020204030204" charset="0"/>
                          <a:cs typeface="Calibri" panose="020F0502020204030204" charset="0"/>
                        </a:rPr>
                        <a:t>Affected URL:</a:t>
                      </a:r>
                      <a:endParaRPr lang="en-US" sz="1300" b="0" dirty="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dirty="0">
                          <a:solidFill>
                            <a:schemeClr val="tx1"/>
                          </a:solidFill>
                          <a:latin typeface="Calibri" panose="020F0502020204030204" charset="0"/>
                          <a:cs typeface="Calibri" panose="020F0502020204030204" charset="0"/>
                        </a:rPr>
                        <a:t>http://52.66.198.61/forum/index.php?u=/user/login</a:t>
                      </a:r>
                      <a:endParaRPr lang="en-US" sz="1300" b="0" dirty="0">
                        <a:solidFill>
                          <a:schemeClr val="tx1"/>
                        </a:solidFill>
                        <a:latin typeface="Calibri" panose="020F0502020204030204" charset="0"/>
                        <a:cs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cs typeface="Calibri" panose="020F0502020204030204" charset="0"/>
                      </a:endParaRPr>
                    </a:p>
                    <a:p>
                      <a:pPr indent="0">
                        <a:buFont typeface="Arial" panose="020B0604020202020204" pitchFamily="34" charset="0"/>
                        <a:buNone/>
                      </a:pPr>
                      <a:r>
                        <a:rPr lang="en-US" sz="1300" b="1" dirty="0">
                          <a:solidFill>
                            <a:schemeClr val="tx1"/>
                          </a:solidFill>
                          <a:uFillTx/>
                          <a:latin typeface="Calibri" panose="020F0502020204030204" charset="0"/>
                          <a:cs typeface="Calibri" panose="020F0502020204030204" charset="0"/>
                        </a:rPr>
                        <a:t>Affected Parameters:</a:t>
                      </a:r>
                      <a:endParaRPr lang="en-US" sz="1300" b="1" dirty="0">
                        <a:solidFill>
                          <a:schemeClr val="tx1"/>
                        </a:solidFill>
                        <a:uFillTx/>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dirty="0">
                          <a:solidFill>
                            <a:schemeClr val="tx1"/>
                          </a:solidFill>
                          <a:latin typeface="Calibri" panose="020F0502020204030204" charset="0"/>
                          <a:cs typeface="Calibri" panose="020F0502020204030204" charset="0"/>
                        </a:rPr>
                        <a:t>Username and Password</a:t>
                      </a:r>
                      <a:endParaRPr lang="en-US" sz="13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3200" b="1">
                <a:ln/>
                <a:solidFill>
                  <a:schemeClr val="tx1"/>
                </a:solidFill>
                <a:effectLst/>
              </a:rPr>
              <a:t>Observation</a:t>
            </a:r>
            <a:br>
              <a:rPr lang="en-US" sz="3200" b="1">
                <a:ln/>
                <a:solidFill>
                  <a:schemeClr val="tx1"/>
                </a:solidFill>
                <a:effectLst/>
              </a:rPr>
            </a:br>
            <a:r>
              <a:rPr lang="en-US" sz="3200" b="1">
                <a:ln/>
                <a:solidFill>
                  <a:schemeClr val="tx1"/>
                </a:solidFill>
                <a:effectLst/>
              </a:rPr>
              <a:t> </a:t>
            </a:r>
            <a:r>
              <a:rPr lang="en-US" sz="2400">
                <a:ln/>
                <a:solidFill>
                  <a:schemeClr val="tx1"/>
                </a:solidFill>
                <a:effectLst/>
                <a:latin typeface="Calibri" panose="020F0502020204030204" charset="0"/>
                <a:cs typeface="Calibri" panose="020F0502020204030204" charset="0"/>
              </a:rPr>
              <a:t>Navigate to the URL http://13.233.207.87/reset_password/admin.php</a:t>
            </a:r>
            <a:endParaRPr lang="en-US" sz="2400">
              <a:ln/>
              <a:solidFill>
                <a:schemeClr val="tx1"/>
              </a:solidFill>
              <a:effectLst/>
              <a:latin typeface="Calibri" panose="020F0502020204030204" charset="0"/>
              <a:cs typeface="Calibri" panose="020F0502020204030204" charset="0"/>
            </a:endParaRPr>
          </a:p>
        </p:txBody>
      </p:sp>
      <p:pic>
        <p:nvPicPr>
          <p:cNvPr id="4" name="Content Placeholder 3" descr="observation"/>
          <p:cNvPicPr>
            <a:picLocks noChangeAspect="1"/>
          </p:cNvPicPr>
          <p:nvPr>
            <p:ph idx="1"/>
          </p:nvPr>
        </p:nvPicPr>
        <p:blipFill>
          <a:blip r:embed="rId1"/>
          <a:stretch>
            <a:fillRect/>
          </a:stretch>
        </p:blipFill>
        <p:spPr>
          <a:xfrm>
            <a:off x="1624965" y="1825625"/>
            <a:ext cx="8941435" cy="4351655"/>
          </a:xfrm>
          <a:prstGeom prst="rect">
            <a:avLst/>
          </a:prstGeom>
        </p:spPr>
      </p:pic>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2065"/>
            <a:ext cx="10515600" cy="1325563"/>
          </a:xfrm>
        </p:spPr>
        <p:txBody>
          <a:bodyPr/>
          <a:p>
            <a:r>
              <a:rPr lang="en-US" sz="3200" b="1">
                <a:effectLst/>
                <a:sym typeface="+mn-ea"/>
              </a:rPr>
              <a:t>Proof Of Concept(PoC):</a:t>
            </a:r>
            <a:endParaRPr lang="en-US" sz="3200" b="1">
              <a:ln/>
              <a:solidFill>
                <a:schemeClr val="tx1"/>
              </a:solidFill>
              <a:effectLst/>
            </a:endParaRPr>
          </a:p>
        </p:txBody>
      </p:sp>
      <p:sp>
        <p:nvSpPr>
          <p:cNvPr id="3" name="Text Placeholder 2"/>
          <p:cNvSpPr>
            <a:spLocks noGrp="1"/>
          </p:cNvSpPr>
          <p:nvPr>
            <p:ph type="body" idx="1"/>
          </p:nvPr>
        </p:nvSpPr>
        <p:spPr>
          <a:xfrm>
            <a:off x="995045" y="1078230"/>
            <a:ext cx="10515600" cy="866140"/>
          </a:xfrm>
        </p:spPr>
        <p:txBody>
          <a:bodyPr>
            <a:noAutofit/>
          </a:bodyPr>
          <a:p>
            <a:pPr marL="0" indent="0">
              <a:buNone/>
            </a:pPr>
            <a:r>
              <a:rPr lang="en-US" sz="2400"/>
              <a:t>Click on reset password and intercept the request in burpsuite.send the request to the intruder. Try request with all possible combinations of 3 Digit.</a:t>
            </a:r>
            <a:endParaRPr lang="en-US" sz="2400"/>
          </a:p>
        </p:txBody>
      </p:sp>
      <p:pic>
        <p:nvPicPr>
          <p:cNvPr id="5" name="Picture 4" descr="C:\Users\Datagrokr\Documents\program\CEH-Hack-a-thon\reports\Lifestyle Store\vulnerabilities\Rate Limiting Flaws\Admin-Password-reset\observation-request-burpsuite.pngobservation-request-burpsuite"/>
          <p:cNvPicPr>
            <a:picLocks noChangeAspect="1"/>
          </p:cNvPicPr>
          <p:nvPr/>
        </p:nvPicPr>
        <p:blipFill>
          <a:blip r:embed="rId1"/>
          <a:srcRect/>
          <a:stretch>
            <a:fillRect/>
          </a:stretch>
        </p:blipFill>
        <p:spPr>
          <a:xfrm>
            <a:off x="1117600" y="1944370"/>
            <a:ext cx="8122285" cy="2448560"/>
          </a:xfrm>
          <a:prstGeom prst="rect">
            <a:avLst/>
          </a:prstGeom>
          <a:ln>
            <a:solidFill>
              <a:schemeClr val="tx1"/>
            </a:solidFill>
          </a:ln>
        </p:spPr>
      </p:pic>
      <p:pic>
        <p:nvPicPr>
          <p:cNvPr id="6" name="Picture 5" descr="C:\Users\Datagrokr\Documents\program\CEH-Hack-a-thon\reports\Lifestyle Store\vulnerabilities\Rate Limiting Flaws\Admin-Password-reset\POC-burpsuite.pngPOC-burpsuite"/>
          <p:cNvPicPr>
            <a:picLocks noChangeAspect="1"/>
          </p:cNvPicPr>
          <p:nvPr/>
        </p:nvPicPr>
        <p:blipFill>
          <a:blip r:embed="rId2"/>
          <a:srcRect/>
          <a:stretch>
            <a:fillRect/>
          </a:stretch>
        </p:blipFill>
        <p:spPr>
          <a:xfrm>
            <a:off x="4040505" y="3597275"/>
            <a:ext cx="5362575" cy="2725420"/>
          </a:xfrm>
          <a:prstGeom prst="rect">
            <a:avLst/>
          </a:prstGeom>
          <a:ln>
            <a:solidFill>
              <a:schemeClr val="tx1"/>
            </a:solidFill>
          </a:ln>
        </p:spPr>
      </p:pic>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Observation:</a:t>
            </a:r>
            <a:endParaRPr lang="en-US" sz="3200" b="1">
              <a:ln/>
              <a:solidFill>
                <a:schemeClr val="tx1"/>
              </a:solidFill>
              <a:effectLst/>
            </a:endParaRPr>
          </a:p>
        </p:txBody>
      </p:sp>
      <p:sp>
        <p:nvSpPr>
          <p:cNvPr id="3" name="Text Placeholder 2"/>
          <p:cNvSpPr>
            <a:spLocks noGrp="1"/>
          </p:cNvSpPr>
          <p:nvPr>
            <p:ph type="body" idx="1"/>
          </p:nvPr>
        </p:nvSpPr>
        <p:spPr/>
        <p:txBody>
          <a:bodyPr/>
          <a:p>
            <a:pPr marL="0" indent="0">
              <a:buNone/>
            </a:pPr>
            <a:r>
              <a:rPr lang="en-US"/>
              <a:t>Similarly ,we were able to intercept and try multipe attacks on all the listed login and signup sites of the website and its blog too after intercepting them on burpsuite.</a:t>
            </a:r>
            <a:endParaRPr lang="en-US"/>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561975"/>
            <a:ext cx="10515600" cy="765810"/>
          </a:xfrm>
        </p:spPr>
        <p:txBody>
          <a:bodyPr>
            <a:noAutofit/>
          </a:bodyPr>
          <a:p>
            <a:r>
              <a:rPr lang="en-US" sz="3200" b="1">
                <a:ln/>
                <a:solidFill>
                  <a:schemeClr val="tx1"/>
                </a:solidFill>
                <a:effectLst/>
                <a:latin typeface="Calibri" panose="020F0502020204030204" charset="0"/>
                <a:cs typeface="Calibri" panose="020F0502020204030204" charset="0"/>
              </a:rPr>
              <a:t>Business Impact(High):</a:t>
            </a:r>
            <a:br>
              <a:rPr lang="en-US" sz="3200" b="1">
                <a:ln/>
                <a:solidFill>
                  <a:schemeClr val="tx1"/>
                </a:solidFill>
                <a:effectLst/>
                <a:latin typeface="Calibri" panose="020F0502020204030204" charset="0"/>
                <a:cs typeface="Calibri" panose="020F0502020204030204" charset="0"/>
              </a:rPr>
            </a:br>
            <a:endParaRPr lang="en-US" sz="3200" b="1">
              <a:ln/>
              <a:solidFill>
                <a:schemeClr val="tx1"/>
              </a:solidFill>
              <a:effectLst/>
              <a:latin typeface="Calibri" panose="020F0502020204030204" charset="0"/>
              <a:cs typeface="Calibri" panose="020F0502020204030204" charset="0"/>
            </a:endParaRPr>
          </a:p>
        </p:txBody>
      </p:sp>
      <p:sp>
        <p:nvSpPr>
          <p:cNvPr id="3" name="Text Placeholder 2"/>
          <p:cNvSpPr>
            <a:spLocks noGrp="1"/>
          </p:cNvSpPr>
          <p:nvPr>
            <p:ph type="body" idx="1"/>
          </p:nvPr>
        </p:nvSpPr>
        <p:spPr>
          <a:xfrm>
            <a:off x="838200" y="1428115"/>
            <a:ext cx="10515600" cy="3345180"/>
          </a:xfrm>
        </p:spPr>
        <p:txBody>
          <a:bodyPr/>
          <a:p>
            <a:r>
              <a:rPr lang="en-US"/>
              <a:t>If the attacker exploits this vulnerability,he may create a havoc on the webserver due to creation of a million accounts or a million attempts of login, which can further also lead to denial of service. </a:t>
            </a:r>
            <a:endParaRPr lang="en-US"/>
          </a:p>
          <a:p>
            <a:r>
              <a:rPr lang="en-US"/>
              <a:t>Furthermore, this lack of rate limitation configuration may also help the attacker by fetching him more time to bruteforce and fetch passwords of users or even the admin.</a:t>
            </a:r>
            <a:endParaRPr lang="en-US"/>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latin typeface="Calibri" panose="020F0502020204030204" charset="0"/>
                <a:cs typeface="Calibri" panose="020F0502020204030204" charset="0"/>
              </a:rPr>
              <a:t>Recommendation:</a:t>
            </a:r>
            <a:endParaRPr lang="en-US" sz="3200" b="1">
              <a:ln/>
              <a:solidFill>
                <a:schemeClr val="tx1"/>
              </a:solidFill>
              <a:effectLst/>
              <a:latin typeface="Calibri" panose="020F0502020204030204" charset="0"/>
              <a:cs typeface="Calibri" panose="020F0502020204030204" charset="0"/>
            </a:endParaRPr>
          </a:p>
        </p:txBody>
      </p:sp>
      <p:sp>
        <p:nvSpPr>
          <p:cNvPr id="4" name="Text Box 3"/>
          <p:cNvSpPr txBox="1"/>
          <p:nvPr/>
        </p:nvSpPr>
        <p:spPr>
          <a:xfrm>
            <a:off x="998220" y="1548765"/>
            <a:ext cx="10142855" cy="2109470"/>
          </a:xfrm>
          <a:prstGeom prst="rect">
            <a:avLst/>
          </a:prstGeom>
          <a:noFill/>
        </p:spPr>
        <p:txBody>
          <a:bodyPr wrap="square" rtlCol="0">
            <a:spAutoFit/>
          </a:bodyPr>
          <a:p>
            <a:pPr marL="342900" indent="-342900">
              <a:lnSpc>
                <a:spcPct val="90000"/>
              </a:lnSpc>
              <a:buAutoNum type="arabicPeriod"/>
            </a:pPr>
            <a:r>
              <a:rPr lang="en-US"/>
              <a:t>The length of the password should be large and strong(unrelated).This makes bruteforcing impractical.</a:t>
            </a:r>
            <a:endParaRPr lang="en-US"/>
          </a:p>
          <a:p>
            <a:pPr marL="342900" indent="-342900">
              <a:lnSpc>
                <a:spcPct val="90000"/>
              </a:lnSpc>
              <a:buAutoNum type="arabicPeriod"/>
            </a:pPr>
            <a:endParaRPr lang="en-US"/>
          </a:p>
          <a:p>
            <a:pPr marL="342900" indent="-342900">
              <a:lnSpc>
                <a:spcPct val="90000"/>
              </a:lnSpc>
              <a:buAutoNum type="arabicPeriod"/>
            </a:pPr>
            <a:r>
              <a:rPr lang="en-US"/>
              <a:t>There should be at least two-step verification before creating an account.</a:t>
            </a:r>
            <a:endParaRPr lang="en-US"/>
          </a:p>
          <a:p>
            <a:pPr marL="342900" indent="-342900">
              <a:lnSpc>
                <a:spcPct val="90000"/>
              </a:lnSpc>
              <a:buAutoNum type="arabicPeriod"/>
            </a:pPr>
            <a:endParaRPr lang="en-US"/>
          </a:p>
          <a:p>
            <a:pPr marL="342900" indent="-342900">
              <a:lnSpc>
                <a:spcPct val="90000"/>
              </a:lnSpc>
              <a:buAutoNum type="arabicPeriod"/>
            </a:pPr>
            <a:r>
              <a:rPr lang="en-US"/>
              <a:t>Captcha can be used to protect from bruteforcing.</a:t>
            </a:r>
            <a:endParaRPr lang="en-US"/>
          </a:p>
          <a:p>
            <a:pPr marL="342900" indent="-342900">
              <a:lnSpc>
                <a:spcPct val="90000"/>
              </a:lnSpc>
              <a:buAutoNum type="arabicPeriod"/>
            </a:pPr>
            <a:endParaRPr lang="en-US"/>
          </a:p>
          <a:p>
            <a:pPr marL="342900" indent="-342900">
              <a:lnSpc>
                <a:spcPct val="90000"/>
              </a:lnSpc>
              <a:buAutoNum type="arabicPeriod"/>
            </a:pPr>
            <a:r>
              <a:rPr lang="en-US"/>
              <a:t>Number of attemps can be limited.</a:t>
            </a:r>
            <a:endParaRPr lang="en-US"/>
          </a:p>
          <a:p>
            <a:endParaRPr lang="en-US"/>
          </a:p>
        </p:txBody>
      </p:sp>
      <p:sp>
        <p:nvSpPr>
          <p:cNvPr id="5" name="Title 1"/>
          <p:cNvSpPr>
            <a:spLocks noGrp="1"/>
          </p:cNvSpPr>
          <p:nvPr/>
        </p:nvSpPr>
        <p:spPr>
          <a:xfrm>
            <a:off x="935355" y="372046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ln/>
                <a:solidFill>
                  <a:schemeClr val="tx1"/>
                </a:solidFill>
                <a:effectLst/>
                <a:latin typeface="Calibri" panose="020F0502020204030204" charset="0"/>
                <a:cs typeface="Calibri" panose="020F0502020204030204" charset="0"/>
              </a:rPr>
              <a:t>References:</a:t>
            </a:r>
            <a:endParaRPr lang="en-US" sz="3200" b="1">
              <a:ln/>
              <a:solidFill>
                <a:schemeClr val="tx1"/>
              </a:solidFill>
              <a:effectLst/>
              <a:latin typeface="Calibri" panose="020F0502020204030204" charset="0"/>
              <a:cs typeface="Calibri" panose="020F0502020204030204" charset="0"/>
            </a:endParaRPr>
          </a:p>
        </p:txBody>
      </p:sp>
      <p:sp>
        <p:nvSpPr>
          <p:cNvPr id="6" name="Text Box 5"/>
          <p:cNvSpPr txBox="1"/>
          <p:nvPr/>
        </p:nvSpPr>
        <p:spPr>
          <a:xfrm>
            <a:off x="1045845" y="4895215"/>
            <a:ext cx="9818370" cy="922020"/>
          </a:xfrm>
          <a:prstGeom prst="rect">
            <a:avLst/>
          </a:prstGeom>
          <a:noFill/>
        </p:spPr>
        <p:txBody>
          <a:bodyPr wrap="square" rtlCol="0">
            <a:spAutoFit/>
          </a:bodyPr>
          <a:p>
            <a:pPr marL="285750" indent="-285750">
              <a:buFont typeface="Arial" panose="020B0604020202020204" pitchFamily="34" charset="0"/>
              <a:buChar char="•"/>
            </a:pPr>
            <a:r>
              <a:rPr lang="en-US"/>
              <a:t>https://www.cloudways.com/blog/what-is-brute-force-attack/</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https://www.owasp.org/index.php/Blocking_Brute_Force_Attacks</a:t>
            </a: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9. Crypto Configuration Flaw</a:t>
            </a:r>
            <a:endParaRPr lang="en-US" sz="3200" b="1">
              <a:ln/>
              <a:solidFill>
                <a:schemeClr val="tx1"/>
              </a:solidFill>
              <a:effectLst/>
            </a:endParaRPr>
          </a:p>
        </p:txBody>
      </p:sp>
      <p:graphicFrame>
        <p:nvGraphicFramePr>
          <p:cNvPr id="6" name="Content Placeholder 5"/>
          <p:cNvGraphicFramePr>
            <a:graphicFrameLocks noGrp="1"/>
          </p:cNvGraphicFramePr>
          <p:nvPr>
            <p:ph idx="1"/>
          </p:nvPr>
        </p:nvGraphicFramePr>
        <p:xfrm>
          <a:off x="1521460" y="1894840"/>
          <a:ext cx="8902700" cy="1628140"/>
        </p:xfrm>
        <a:graphic>
          <a:graphicData uri="http://schemas.openxmlformats.org/drawingml/2006/table">
            <a:tbl>
              <a:tblPr firstRow="1" bandRow="1">
                <a:tableStyleId>{5C22544A-7EE6-4342-B048-85BDC9FD1C3A}</a:tableStyleId>
              </a:tblPr>
              <a:tblGrid>
                <a:gridCol w="2407920"/>
                <a:gridCol w="6494780"/>
              </a:tblGrid>
              <a:tr h="265430">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56030">
                <a:tc>
                  <a:txBody>
                    <a:bodyPr/>
                    <a:p>
                      <a:pPr algn="ctr"/>
                      <a:r>
                        <a:rPr lang="en-IN" sz="1600" dirty="0" smtClean="0">
                          <a:solidFill>
                            <a:srgbClr val="FFFFFF"/>
                          </a:solidFill>
                          <a:latin typeface="Calibri" panose="020F0502020204030204" charset="0"/>
                        </a:rPr>
                        <a:t> </a:t>
                      </a:r>
                      <a:r>
                        <a:rPr lang="en-US" altLang="en-IN" sz="1600" dirty="0" smtClean="0">
                          <a:solidFill>
                            <a:srgbClr val="FFFFFF"/>
                          </a:solidFill>
                          <a:latin typeface="Calibri" panose="020F0502020204030204" charset="0"/>
                        </a:rPr>
                        <a:t>Crypto Configuration Flaw</a:t>
                      </a:r>
                      <a:r>
                        <a:rPr lang="en-US" sz="1600" dirty="0" smtClean="0">
                          <a:solidFill>
                            <a:srgbClr val="FFFFFF"/>
                          </a:solidFill>
                          <a:latin typeface="Calibri" panose="020F0502020204030204" charset="0"/>
                        </a:rPr>
                        <a:t>(Severe)</a:t>
                      </a:r>
                      <a:endParaRPr lang="en-US" sz="1600" dirty="0" smtClean="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200" dirty="0" smtClean="0">
                          <a:solidFill>
                            <a:schemeClr val="tx1"/>
                          </a:solidFill>
                          <a:latin typeface="Calibri" panose="020F0502020204030204" charset="0"/>
                        </a:rPr>
                        <a:t> </a:t>
                      </a:r>
                      <a:endParaRPr lang="en-US" sz="1200" dirty="0">
                        <a:solidFill>
                          <a:schemeClr val="tx1"/>
                        </a:solidFill>
                        <a:latin typeface="Calibri" panose="020F0502020204030204" charset="0"/>
                      </a:endParaRPr>
                    </a:p>
                    <a:p>
                      <a:r>
                        <a:rPr lang="en-US" sz="1200" baseline="0" dirty="0" smtClean="0">
                          <a:solidFill>
                            <a:schemeClr val="tx1"/>
                          </a:solidFill>
                          <a:latin typeface="Calibri" panose="020F0502020204030204" charset="0"/>
                        </a:rPr>
                        <a:t>Cryto Configuration Flaws are found in the modules below:-</a:t>
                      </a:r>
                      <a:endParaRPr lang="en-US" sz="1200" dirty="0" smtClean="0">
                        <a:solidFill>
                          <a:schemeClr val="tx1"/>
                        </a:solidFill>
                        <a:latin typeface="Calibri" panose="020F0502020204030204" charset="0"/>
                        <a:cs typeface="Calibri" panose="020F0502020204030204" charset="0"/>
                      </a:endParaRPr>
                    </a:p>
                    <a:p>
                      <a:endParaRPr lang="en-US" sz="1200" dirty="0" smtClean="0">
                        <a:solidFill>
                          <a:schemeClr val="tx1"/>
                        </a:solidFill>
                        <a:latin typeface="Calibri" panose="020F0502020204030204" charset="0"/>
                      </a:endParaRPr>
                    </a:p>
                    <a:p>
                      <a:r>
                        <a:rPr lang="en-US" sz="1200" b="1" dirty="0" smtClean="0">
                          <a:solidFill>
                            <a:schemeClr val="tx1"/>
                          </a:solidFill>
                          <a:latin typeface="Calibri" panose="020F0502020204030204" charset="0"/>
                        </a:rPr>
                        <a:t>Affected URL :</a:t>
                      </a:r>
                      <a:endParaRPr lang="en-US" sz="12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200" dirty="0" smtClean="0">
                          <a:solidFill>
                            <a:schemeClr val="tx1"/>
                          </a:solidFill>
                          <a:latin typeface="Calibri" panose="020F0502020204030204" charset="0"/>
                          <a:cs typeface="Calibri" panose="020F0502020204030204" charset="0"/>
                          <a:sym typeface="+mn-ea"/>
                        </a:rPr>
                        <a:t>http://13.233.207.87</a:t>
                      </a:r>
                      <a:r>
                        <a:rPr lang="en-US" sz="1200" b="0" dirty="0" smtClean="0">
                          <a:solidFill>
                            <a:schemeClr val="tx1"/>
                          </a:solidFill>
                          <a:latin typeface="Calibri" panose="020F0502020204030204" charset="0"/>
                        </a:rPr>
                        <a:t> (All the webpages ,blogs,forum)</a:t>
                      </a:r>
                      <a:endParaRPr lang="en-US" sz="12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2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2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fld>
            <a:endParaRPr lang="uk-UA"/>
          </a:p>
        </p:txBody>
      </p:sp>
      <p:sp>
        <p:nvSpPr>
          <p:cNvPr id="3" name="Title 2"/>
          <p:cNvSpPr>
            <a:spLocks noGrp="1"/>
          </p:cNvSpPr>
          <p:nvPr>
            <p:ph type="title"/>
          </p:nvPr>
        </p:nvSpPr>
        <p:spPr/>
        <p:txBody>
          <a:bodyPr/>
          <a:lstStyle/>
          <a:p>
            <a:r>
              <a:rPr lang="en-IN" sz="4000" b="1" dirty="0" smtClean="0"/>
              <a:t>1. SQL Injection</a:t>
            </a:r>
            <a:endParaRPr lang="en-IN" sz="4000" b="1" dirty="0" smtClean="0"/>
          </a:p>
        </p:txBody>
      </p:sp>
      <p:graphicFrame>
        <p:nvGraphicFramePr>
          <p:cNvPr id="6" name="Table 5"/>
          <p:cNvGraphicFramePr>
            <a:graphicFrameLocks noGrp="1"/>
          </p:cNvGraphicFramePr>
          <p:nvPr/>
        </p:nvGraphicFramePr>
        <p:xfrm>
          <a:off x="1732280" y="1283970"/>
          <a:ext cx="8109585" cy="3649345"/>
        </p:xfrm>
        <a:graphic>
          <a:graphicData uri="http://schemas.openxmlformats.org/drawingml/2006/table">
            <a:tbl>
              <a:tblPr firstRow="1" bandRow="1">
                <a:tableStyleId>{5C22544A-7EE6-4342-B048-85BDC9FD1C3A}</a:tableStyleId>
              </a:tblPr>
              <a:tblGrid>
                <a:gridCol w="1413510"/>
                <a:gridCol w="6696075"/>
              </a:tblGrid>
              <a:tr h="527050">
                <a:tc>
                  <a:txBody>
                    <a:bodyPr/>
                    <a:lstStyle/>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lstStyle/>
                    <a:p>
                      <a:pPr algn="ctr"/>
                      <a:r>
                        <a:rPr lang="en-US" sz="1600" dirty="0" smtClean="0">
                          <a:solidFill>
                            <a:srgbClr val="FFFFFF"/>
                          </a:solidFill>
                          <a:latin typeface="Calibri" panose="020F0502020204030204" charset="0"/>
                        </a:rPr>
                        <a:t>SQL</a:t>
                      </a:r>
                      <a:r>
                        <a:rPr lang="en-US" sz="1600" baseline="0" dirty="0" smtClean="0">
                          <a:solidFill>
                            <a:srgbClr val="FFFFFF"/>
                          </a:solidFill>
                          <a:latin typeface="Calibri" panose="020F0502020204030204" charset="0"/>
                        </a:rPr>
                        <a:t> Injection</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SQL injection attack</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http://13.233.207.87/search/search.php?q=plain</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Affected</a:t>
                      </a:r>
                      <a:r>
                        <a:rPr lang="en-US" sz="1300" b="1" baseline="0" dirty="0" smtClean="0">
                          <a:solidFill>
                            <a:schemeClr val="tx1"/>
                          </a:solidFill>
                          <a:latin typeface="Calibri" panose="020F0502020204030204" charset="0"/>
                        </a:rPr>
                        <a:t> Parameters</a:t>
                      </a:r>
                      <a:r>
                        <a:rPr lang="en-US" sz="1300" b="1" dirty="0" smtClean="0">
                          <a:solidFill>
                            <a:schemeClr val="tx1"/>
                          </a:solidFill>
                          <a:latin typeface="Calibri" panose="020F0502020204030204" charset="0"/>
                        </a:rPr>
                        <a:t>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q (GET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Payload:</a:t>
                      </a:r>
                      <a:endParaRPr lang="en-US" sz="1300" b="1"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q=plain' or 1=1--+</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b="1">
                <a:ln/>
                <a:solidFill>
                  <a:schemeClr val="tx1"/>
                </a:solidFill>
                <a:effectLst/>
              </a:rPr>
              <a:t>Observation:</a:t>
            </a:r>
            <a:endParaRPr lang="en-US" sz="3600" b="1">
              <a:ln/>
              <a:solidFill>
                <a:schemeClr val="tx1"/>
              </a:solidFill>
              <a:effectLst/>
            </a:endParaRPr>
          </a:p>
        </p:txBody>
      </p:sp>
      <p:sp>
        <p:nvSpPr>
          <p:cNvPr id="3" name="Content Placeholder 2"/>
          <p:cNvSpPr>
            <a:spLocks noGrp="1"/>
          </p:cNvSpPr>
          <p:nvPr>
            <p:ph idx="1"/>
          </p:nvPr>
        </p:nvSpPr>
        <p:spPr>
          <a:xfrm>
            <a:off x="1064895" y="1825625"/>
            <a:ext cx="10515600" cy="1050290"/>
          </a:xfrm>
        </p:spPr>
        <p:txBody>
          <a:bodyPr/>
          <a:p>
            <a:pPr marL="0" indent="0">
              <a:buNone/>
            </a:pPr>
            <a:r>
              <a:rPr lang="en-US"/>
              <a:t>Clearly ,all the webpages use 'http' and not 'https' which is far less secure and not encryted. </a:t>
            </a: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26465" y="2370455"/>
            <a:ext cx="10515600" cy="1325563"/>
          </a:xfrm>
        </p:spPr>
        <p:txBody>
          <a:bodyPr/>
          <a:p>
            <a:r>
              <a:rPr lang="en-US" sz="3200" b="1">
                <a:ln/>
                <a:solidFill>
                  <a:schemeClr val="tx1"/>
                </a:solidFill>
                <a:effectLst/>
                <a:latin typeface="Calibri" panose="020F0502020204030204" charset="0"/>
                <a:cs typeface="Calibri" panose="020F0502020204030204" charset="0"/>
              </a:rPr>
              <a:t>Recommendation:</a:t>
            </a:r>
            <a:endParaRPr lang="en-US" sz="3200" b="1">
              <a:ln/>
              <a:solidFill>
                <a:schemeClr val="tx1"/>
              </a:solidFill>
              <a:effectLst/>
              <a:latin typeface="Calibri" panose="020F0502020204030204" charset="0"/>
              <a:cs typeface="Calibri" panose="020F0502020204030204" charset="0"/>
            </a:endParaRPr>
          </a:p>
        </p:txBody>
      </p:sp>
      <p:sp>
        <p:nvSpPr>
          <p:cNvPr id="3" name="Content Placeholder 2"/>
          <p:cNvSpPr>
            <a:spLocks noGrp="1"/>
          </p:cNvSpPr>
          <p:nvPr>
            <p:ph idx="1"/>
          </p:nvPr>
        </p:nvSpPr>
        <p:spPr>
          <a:xfrm>
            <a:off x="1244600" y="3349625"/>
            <a:ext cx="8869045" cy="651510"/>
          </a:xfrm>
        </p:spPr>
        <p:txBody>
          <a:bodyPr/>
          <a:p>
            <a:pPr marL="0" indent="0">
              <a:buNone/>
            </a:pPr>
            <a:r>
              <a:rPr lang="en-US" sz="1800"/>
              <a:t> Use https and not http as the protocol.</a:t>
            </a:r>
            <a:endParaRPr lang="en-US" sz="1800"/>
          </a:p>
        </p:txBody>
      </p:sp>
      <p:sp>
        <p:nvSpPr>
          <p:cNvPr id="4" name="Title 1"/>
          <p:cNvSpPr>
            <a:spLocks noGrp="1"/>
          </p:cNvSpPr>
          <p:nvPr/>
        </p:nvSpPr>
        <p:spPr>
          <a:xfrm>
            <a:off x="926465" y="4004945"/>
            <a:ext cx="10515600" cy="10807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ln/>
                <a:solidFill>
                  <a:schemeClr val="tx1"/>
                </a:solidFill>
                <a:effectLst/>
                <a:latin typeface="Calibri" panose="020F0502020204030204" charset="0"/>
                <a:cs typeface="Calibri" panose="020F0502020204030204" charset="0"/>
              </a:rPr>
              <a:t>References:</a:t>
            </a:r>
            <a:endParaRPr lang="en-US" sz="3200" b="1">
              <a:ln/>
              <a:solidFill>
                <a:schemeClr val="tx1"/>
              </a:solidFill>
              <a:effectLst/>
              <a:latin typeface="Calibri" panose="020F0502020204030204" charset="0"/>
              <a:cs typeface="Calibri" panose="020F0502020204030204" charset="0"/>
            </a:endParaRPr>
          </a:p>
        </p:txBody>
      </p:sp>
      <p:sp>
        <p:nvSpPr>
          <p:cNvPr id="5" name="Text Box 4"/>
          <p:cNvSpPr txBox="1"/>
          <p:nvPr/>
        </p:nvSpPr>
        <p:spPr>
          <a:xfrm>
            <a:off x="1313180" y="4944110"/>
            <a:ext cx="9493885" cy="645160"/>
          </a:xfrm>
          <a:prstGeom prst="rect">
            <a:avLst/>
          </a:prstGeom>
          <a:noFill/>
        </p:spPr>
        <p:txBody>
          <a:bodyPr wrap="square" rtlCol="0">
            <a:spAutoFit/>
          </a:bodyPr>
          <a:p>
            <a:pPr marL="285750" indent="-285750">
              <a:buFont typeface="Arial" panose="020B0604020202020204" pitchFamily="34" charset="0"/>
              <a:buChar char="•"/>
            </a:pPr>
            <a:r>
              <a:rPr lang="en-US"/>
              <a:t>https://www.owasp.org/index.php/Category:Cryptographic_Vulnerability</a:t>
            </a:r>
            <a:endParaRPr lang="en-US"/>
          </a:p>
          <a:p>
            <a:pPr marL="285750" indent="-285750">
              <a:buFont typeface="Arial" panose="020B0604020202020204" pitchFamily="34" charset="0"/>
              <a:buChar char="•"/>
            </a:pPr>
            <a:r>
              <a:rPr lang="en-US"/>
              <a:t>https://www.w3.org/Protocols/rfc2616/rfc2616-sec15.html</a:t>
            </a:r>
            <a:endParaRPr lang="en-US"/>
          </a:p>
        </p:txBody>
      </p:sp>
      <p:sp>
        <p:nvSpPr>
          <p:cNvPr id="6" name="Title 1"/>
          <p:cNvSpPr>
            <a:spLocks noGrp="1"/>
          </p:cNvSpPr>
          <p:nvPr/>
        </p:nvSpPr>
        <p:spPr>
          <a:xfrm>
            <a:off x="812165" y="49149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ln/>
                <a:solidFill>
                  <a:schemeClr val="tx1"/>
                </a:solidFill>
                <a:effectLst/>
                <a:latin typeface="Calibri" panose="020F0502020204030204" charset="0"/>
                <a:cs typeface="Calibri" panose="020F0502020204030204" charset="0"/>
              </a:rPr>
              <a:t>Business Impact(High):</a:t>
            </a:r>
            <a:endParaRPr lang="en-US" sz="3200" b="1">
              <a:ln/>
              <a:solidFill>
                <a:schemeClr val="tx1"/>
              </a:solidFill>
              <a:effectLst/>
              <a:latin typeface="Calibri" panose="020F0502020204030204" charset="0"/>
              <a:cs typeface="Calibri" panose="020F0502020204030204" charset="0"/>
            </a:endParaRPr>
          </a:p>
        </p:txBody>
      </p:sp>
      <p:sp>
        <p:nvSpPr>
          <p:cNvPr id="7" name="Text Box 6"/>
          <p:cNvSpPr txBox="1"/>
          <p:nvPr/>
        </p:nvSpPr>
        <p:spPr>
          <a:xfrm>
            <a:off x="1179195" y="1576070"/>
            <a:ext cx="10507980" cy="645160"/>
          </a:xfrm>
          <a:prstGeom prst="rect">
            <a:avLst/>
          </a:prstGeom>
          <a:noFill/>
        </p:spPr>
        <p:txBody>
          <a:bodyPr wrap="square" rtlCol="0">
            <a:spAutoFit/>
          </a:bodyPr>
          <a:p>
            <a:r>
              <a:rPr lang="en-US"/>
              <a:t>Security is almost halved in http providing easy man-in-the-middle attack and others which makes it easy for attacker to go through the  data transmitted over the internet/</a:t>
            </a: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10. Weak Passwords:</a:t>
            </a:r>
            <a:endParaRPr lang="en-US" sz="3200" b="1">
              <a:ln/>
              <a:solidFill>
                <a:schemeClr val="tx1"/>
              </a:solidFill>
              <a:effectLst/>
            </a:endParaRPr>
          </a:p>
        </p:txBody>
      </p:sp>
      <p:graphicFrame>
        <p:nvGraphicFramePr>
          <p:cNvPr id="6" name="Content Placeholder 5"/>
          <p:cNvGraphicFramePr>
            <a:graphicFrameLocks noGrp="1"/>
          </p:cNvGraphicFramePr>
          <p:nvPr>
            <p:ph idx="1"/>
          </p:nvPr>
        </p:nvGraphicFramePr>
        <p:xfrm>
          <a:off x="1624965" y="1825625"/>
          <a:ext cx="8801735" cy="1948180"/>
        </p:xfrm>
        <a:graphic>
          <a:graphicData uri="http://schemas.openxmlformats.org/drawingml/2006/table">
            <a:tbl>
              <a:tblPr firstRow="1" bandRow="1">
                <a:tableStyleId>{5C22544A-7EE6-4342-B048-85BDC9FD1C3A}</a:tableStyleId>
              </a:tblPr>
              <a:tblGrid>
                <a:gridCol w="1692910"/>
                <a:gridCol w="7108825"/>
              </a:tblGrid>
              <a:tr h="265430">
                <a:tc>
                  <a:txBody>
                    <a:bodyPr/>
                    <a:p>
                      <a:pPr algn="ctr"/>
                      <a:endParaRPr lang="en-US" sz="13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3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56030">
                <a:tc>
                  <a:txBody>
                    <a:bodyPr/>
                    <a:p>
                      <a:pPr algn="ctr"/>
                      <a:r>
                        <a:rPr lang="en-IN" sz="1600" dirty="0" smtClean="0">
                          <a:solidFill>
                            <a:srgbClr val="FFFFFF"/>
                          </a:solidFill>
                          <a:latin typeface="Calibri" panose="020F0502020204030204" charset="0"/>
                        </a:rPr>
                        <a:t> </a:t>
                      </a:r>
                      <a:r>
                        <a:rPr lang="en-US" altLang="en-IN" sz="1600" dirty="0" smtClean="0">
                          <a:solidFill>
                            <a:srgbClr val="FFFFFF"/>
                          </a:solidFill>
                          <a:latin typeface="Calibri" panose="020F0502020204030204" charset="0"/>
                        </a:rPr>
                        <a:t>Crypto Configuration Flaw</a:t>
                      </a:r>
                      <a:r>
                        <a:rPr lang="en-US" sz="1600" dirty="0" smtClean="0">
                          <a:solidFill>
                            <a:srgbClr val="FFFFFF"/>
                          </a:solidFill>
                          <a:latin typeface="Calibri" panose="020F0502020204030204" charset="0"/>
                        </a:rPr>
                        <a:t>(Severe)</a:t>
                      </a:r>
                      <a:endParaRPr lang="en-US" sz="1600" dirty="0" smtClean="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Cryto Configuration Flaws are found in the modules below:-</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http://13.232.248.46/wondercms/loginURL</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http://13.232.248.46/login/seller.php</a:t>
                      </a: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19075"/>
            <a:ext cx="10515600" cy="1325563"/>
          </a:xfrm>
        </p:spPr>
        <p:txBody>
          <a:bodyPr/>
          <a:p>
            <a:r>
              <a:rPr lang="en-US" sz="3200" b="1">
                <a:ln/>
                <a:solidFill>
                  <a:schemeClr val="tx1"/>
                </a:solidFill>
                <a:effectLst/>
              </a:rPr>
              <a:t>Observation:</a:t>
            </a:r>
            <a:endParaRPr lang="en-US" sz="3200" b="1">
              <a:ln/>
              <a:solidFill>
                <a:schemeClr val="tx1"/>
              </a:solidFill>
              <a:effectLst/>
            </a:endParaRPr>
          </a:p>
        </p:txBody>
      </p:sp>
      <p:sp>
        <p:nvSpPr>
          <p:cNvPr id="3" name="Content Placeholder 2"/>
          <p:cNvSpPr>
            <a:spLocks noGrp="1"/>
          </p:cNvSpPr>
          <p:nvPr>
            <p:ph sz="half" idx="1"/>
          </p:nvPr>
        </p:nvSpPr>
        <p:spPr>
          <a:xfrm>
            <a:off x="958215" y="1531620"/>
            <a:ext cx="10516235" cy="1241425"/>
          </a:xfrm>
        </p:spPr>
        <p:txBody>
          <a:bodyPr>
            <a:normAutofit lnSpcReduction="20000"/>
          </a:bodyPr>
          <a:p>
            <a:pPr marL="0" indent="0">
              <a:buNone/>
            </a:pPr>
            <a:r>
              <a:rPr lang="en-US"/>
              <a:t>The passwords of sellers and ,admin of blog,is very common and easily predictable.</a:t>
            </a:r>
            <a:endParaRPr lang="en-US"/>
          </a:p>
        </p:txBody>
      </p:sp>
      <p:pic>
        <p:nvPicPr>
          <p:cNvPr id="4" name="Content Placeholder 3" descr="C:\Users\Datagrokr\Documents\program\CEH-Hack-a-thon\reports\Lifestyle Store\vulnerabilities\Weak Password\Blog\observation.pngobservation"/>
          <p:cNvPicPr>
            <a:picLocks noChangeAspect="1"/>
          </p:cNvPicPr>
          <p:nvPr>
            <p:ph sz="half" idx="2"/>
          </p:nvPr>
        </p:nvPicPr>
        <p:blipFill>
          <a:blip r:embed="rId1"/>
          <a:srcRect/>
          <a:stretch>
            <a:fillRect/>
          </a:stretch>
        </p:blipFill>
        <p:spPr>
          <a:xfrm>
            <a:off x="958215" y="2993390"/>
            <a:ext cx="5078730" cy="2315210"/>
          </a:xfrm>
          <a:prstGeom prst="rect">
            <a:avLst/>
          </a:prstGeom>
          <a:ln>
            <a:solidFill>
              <a:schemeClr val="tx1"/>
            </a:solidFill>
          </a:ln>
        </p:spPr>
      </p:pic>
      <p:pic>
        <p:nvPicPr>
          <p:cNvPr id="5" name="Picture 4" descr="C:\Users\Datagrokr\Documents\program\CEH-Hack-a-thon\reports\Lifestyle Store\vulnerabilities\Weak Password\Seller\userlist.txt.pnguserlist.txt"/>
          <p:cNvPicPr>
            <a:picLocks noChangeAspect="1"/>
          </p:cNvPicPr>
          <p:nvPr/>
        </p:nvPicPr>
        <p:blipFill>
          <a:blip r:embed="rId2"/>
          <a:srcRect/>
          <a:stretch>
            <a:fillRect/>
          </a:stretch>
        </p:blipFill>
        <p:spPr>
          <a:xfrm>
            <a:off x="6293485" y="2996565"/>
            <a:ext cx="5360035" cy="2288540"/>
          </a:xfrm>
          <a:prstGeom prst="rect">
            <a:avLst/>
          </a:prstGeom>
          <a:ln>
            <a:solidFill>
              <a:schemeClr val="tx1"/>
            </a:solid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36625" y="335280"/>
            <a:ext cx="10515600" cy="1002030"/>
          </a:xfrm>
        </p:spPr>
        <p:txBody>
          <a:bodyPr/>
          <a:p>
            <a:r>
              <a:rPr lang="en-US" sz="3200" b="1">
                <a:ln/>
                <a:solidFill>
                  <a:schemeClr val="tx1"/>
                </a:solidFill>
                <a:effectLst/>
                <a:latin typeface="Calibri" panose="020F0502020204030204" charset="0"/>
                <a:cs typeface="Calibri" panose="020F0502020204030204" charset="0"/>
              </a:rPr>
              <a:t>Business Impact(High):</a:t>
            </a:r>
            <a:endParaRPr lang="en-US" sz="3200" b="1">
              <a:ln/>
              <a:solidFill>
                <a:schemeClr val="tx1"/>
              </a:solidFill>
              <a:effectLst/>
              <a:latin typeface="Calibri" panose="020F0502020204030204" charset="0"/>
              <a:cs typeface="Calibri" panose="020F0502020204030204" charset="0"/>
            </a:endParaRPr>
          </a:p>
        </p:txBody>
      </p:sp>
      <p:sp>
        <p:nvSpPr>
          <p:cNvPr id="5" name="Text Box 4"/>
          <p:cNvSpPr txBox="1"/>
          <p:nvPr/>
        </p:nvSpPr>
        <p:spPr>
          <a:xfrm>
            <a:off x="1149350" y="1169670"/>
            <a:ext cx="10629265" cy="645160"/>
          </a:xfrm>
          <a:prstGeom prst="rect">
            <a:avLst/>
          </a:prstGeom>
          <a:noFill/>
        </p:spPr>
        <p:txBody>
          <a:bodyPr wrap="square" rtlCol="0">
            <a:spAutoFit/>
          </a:bodyPr>
          <a:p>
            <a:r>
              <a:rPr lang="en-US"/>
              <a:t>Easy,default and common passwords make it easy for attackers to gain access to their accounts  illegal use of them and can harm the website to any extent after getting logged into privileged accounts.</a:t>
            </a:r>
            <a:endParaRPr lang="en-US"/>
          </a:p>
        </p:txBody>
      </p:sp>
      <p:sp>
        <p:nvSpPr>
          <p:cNvPr id="6" name="Title 1"/>
          <p:cNvSpPr>
            <a:spLocks noGrp="1"/>
          </p:cNvSpPr>
          <p:nvPr/>
        </p:nvSpPr>
        <p:spPr>
          <a:xfrm>
            <a:off x="1000125" y="1734820"/>
            <a:ext cx="10515600" cy="10020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ln/>
                <a:solidFill>
                  <a:schemeClr val="tx1"/>
                </a:solidFill>
                <a:effectLst/>
                <a:latin typeface="Calibri" panose="020F0502020204030204" charset="0"/>
                <a:cs typeface="Calibri" panose="020F0502020204030204" charset="0"/>
              </a:rPr>
              <a:t>Recommendation:</a:t>
            </a:r>
            <a:endParaRPr lang="en-US" sz="3200" b="1">
              <a:ln/>
              <a:solidFill>
                <a:schemeClr val="tx1"/>
              </a:solidFill>
              <a:effectLst/>
              <a:latin typeface="Calibri" panose="020F0502020204030204" charset="0"/>
              <a:cs typeface="Calibri" panose="020F0502020204030204" charset="0"/>
            </a:endParaRPr>
          </a:p>
        </p:txBody>
      </p:sp>
      <p:sp>
        <p:nvSpPr>
          <p:cNvPr id="9" name="Text Box 8"/>
          <p:cNvSpPr txBox="1"/>
          <p:nvPr/>
        </p:nvSpPr>
        <p:spPr>
          <a:xfrm>
            <a:off x="1208405" y="2569210"/>
            <a:ext cx="10231120" cy="2081530"/>
          </a:xfrm>
          <a:prstGeom prst="rect">
            <a:avLst/>
          </a:prstGeom>
          <a:noFill/>
        </p:spPr>
        <p:txBody>
          <a:bodyPr wrap="square" rtlCol="0">
            <a:spAutoFit/>
          </a:bodyPr>
          <a:p>
            <a:pPr marL="342900" indent="-342900">
              <a:lnSpc>
                <a:spcPct val="90000"/>
              </a:lnSpc>
              <a:buAutoNum type="arabicPeriod"/>
            </a:pPr>
            <a:r>
              <a:rPr lang="en-US"/>
              <a:t>There should be password strength check at every creation of an account.</a:t>
            </a:r>
            <a:endParaRPr lang="en-US"/>
          </a:p>
          <a:p>
            <a:pPr marL="342900" indent="-342900">
              <a:lnSpc>
                <a:spcPct val="90000"/>
              </a:lnSpc>
              <a:buAutoNum type="arabicPeriod"/>
            </a:pPr>
            <a:endParaRPr lang="en-US"/>
          </a:p>
          <a:p>
            <a:pPr marL="342900" indent="-342900">
              <a:lnSpc>
                <a:spcPct val="90000"/>
              </a:lnSpc>
              <a:buAutoNum type="arabicPeriod"/>
            </a:pPr>
            <a:r>
              <a:rPr lang="en-US"/>
              <a:t>There must be a minimum of 8 characters long password with a mixture of numbers,alphanumerics,special characters,etc.</a:t>
            </a:r>
            <a:endParaRPr lang="en-US"/>
          </a:p>
          <a:p>
            <a:pPr marL="342900" indent="-342900">
              <a:lnSpc>
                <a:spcPct val="90000"/>
              </a:lnSpc>
              <a:buAutoNum type="arabicPeriod"/>
            </a:pPr>
            <a:endParaRPr lang="en-US"/>
          </a:p>
          <a:p>
            <a:pPr marL="342900" indent="-342900">
              <a:lnSpc>
                <a:spcPct val="90000"/>
              </a:lnSpc>
              <a:buAutoNum type="arabicPeriod"/>
            </a:pPr>
            <a:r>
              <a:rPr lang="en-US"/>
              <a:t>There should be no repetition of password,neither on change nor reset.</a:t>
            </a:r>
            <a:endParaRPr lang="en-US"/>
          </a:p>
          <a:p>
            <a:pPr marL="342900" indent="-342900">
              <a:lnSpc>
                <a:spcPct val="90000"/>
              </a:lnSpc>
              <a:buAutoNum type="arabicPeriod"/>
            </a:pPr>
            <a:endParaRPr lang="en-US"/>
          </a:p>
          <a:p>
            <a:pPr marL="342900" indent="-342900">
              <a:lnSpc>
                <a:spcPct val="90000"/>
              </a:lnSpc>
              <a:buAutoNum type="arabicPeriod"/>
            </a:pPr>
            <a:r>
              <a:rPr lang="en-US"/>
              <a:t>The password should not be stored on the web,rather should be hashed and stored.</a:t>
            </a:r>
            <a:endParaRPr lang="en-US"/>
          </a:p>
        </p:txBody>
      </p:sp>
      <p:sp>
        <p:nvSpPr>
          <p:cNvPr id="10" name="Title 1"/>
          <p:cNvSpPr>
            <a:spLocks noGrp="1"/>
          </p:cNvSpPr>
          <p:nvPr/>
        </p:nvSpPr>
        <p:spPr>
          <a:xfrm>
            <a:off x="1066165" y="4688840"/>
            <a:ext cx="10515600" cy="10020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ln/>
                <a:solidFill>
                  <a:schemeClr val="tx1"/>
                </a:solidFill>
                <a:effectLst/>
                <a:latin typeface="Calibri" panose="020F0502020204030204" charset="0"/>
                <a:cs typeface="Calibri" panose="020F0502020204030204" charset="0"/>
              </a:rPr>
              <a:t>References:</a:t>
            </a:r>
            <a:endParaRPr lang="en-US" sz="3200" b="1">
              <a:ln/>
              <a:solidFill>
                <a:schemeClr val="tx1"/>
              </a:solidFill>
              <a:effectLst/>
              <a:latin typeface="Calibri" panose="020F0502020204030204" charset="0"/>
              <a:cs typeface="Calibri" panose="020F0502020204030204" charset="0"/>
            </a:endParaRPr>
          </a:p>
        </p:txBody>
      </p:sp>
      <p:sp>
        <p:nvSpPr>
          <p:cNvPr id="14" name="Text Box 13"/>
          <p:cNvSpPr txBox="1"/>
          <p:nvPr/>
        </p:nvSpPr>
        <p:spPr>
          <a:xfrm>
            <a:off x="1208405" y="5530850"/>
            <a:ext cx="10437495" cy="837565"/>
          </a:xfrm>
          <a:prstGeom prst="rect">
            <a:avLst/>
          </a:prstGeom>
          <a:noFill/>
        </p:spPr>
        <p:txBody>
          <a:bodyPr wrap="square" rtlCol="0">
            <a:spAutoFit/>
          </a:bodyPr>
          <a:p>
            <a:pPr marL="285750" indent="-285750">
              <a:lnSpc>
                <a:spcPct val="90000"/>
              </a:lnSpc>
              <a:buFont typeface="Arial" panose="020B0604020202020204" pitchFamily="34" charset="0"/>
              <a:buChar char="•"/>
            </a:pPr>
            <a:r>
              <a:rPr lang="en-US"/>
              <a:t>https://www.acunetix.com/blog/articles/weak-password-vulnerability-common-think/</a:t>
            </a:r>
            <a:endParaRPr lang="en-US"/>
          </a:p>
          <a:p>
            <a:pPr marL="285750" indent="-285750">
              <a:lnSpc>
                <a:spcPct val="90000"/>
              </a:lnSpc>
              <a:buFont typeface="Arial" panose="020B0604020202020204" pitchFamily="34" charset="0"/>
              <a:buChar char="•"/>
            </a:pPr>
            <a:endParaRPr lang="en-US"/>
          </a:p>
          <a:p>
            <a:pPr marL="285750" indent="-285750">
              <a:lnSpc>
                <a:spcPct val="90000"/>
              </a:lnSpc>
              <a:buFont typeface="Arial" panose="020B0604020202020204" pitchFamily="34" charset="0"/>
              <a:buChar char="•"/>
            </a:pPr>
            <a:r>
              <a:rPr lang="en-US"/>
              <a:t>https://www.owasp.org/index.php/Testing_for_Weak_password_policy_(OTG-AUTHN-007)</a:t>
            </a:r>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12)</a:t>
            </a:r>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Open Redirection:</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graphicFrame>
        <p:nvGraphicFramePr>
          <p:cNvPr id="6" name="Content Placeholder 5"/>
          <p:cNvGraphicFramePr>
            <a:graphicFrameLocks noGrp="1"/>
          </p:cNvGraphicFramePr>
          <p:nvPr>
            <p:ph idx="1"/>
          </p:nvPr>
        </p:nvGraphicFramePr>
        <p:xfrm>
          <a:off x="838200" y="1825625"/>
          <a:ext cx="10515600" cy="2707640"/>
        </p:xfrm>
        <a:graphic>
          <a:graphicData uri="http://schemas.openxmlformats.org/drawingml/2006/table">
            <a:tbl>
              <a:tblPr firstRow="1" bandRow="1">
                <a:tableStyleId>{5C22544A-7EE6-4342-B048-85BDC9FD1C3A}</a:tableStyleId>
              </a:tblPr>
              <a:tblGrid>
                <a:gridCol w="1833245"/>
                <a:gridCol w="8682355"/>
              </a:tblGrid>
              <a:tr h="327660">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379980">
                <a:tc>
                  <a:txBody>
                    <a:bodyPr/>
                    <a:p>
                      <a:pPr algn="ctr"/>
                      <a:r>
                        <a:rPr lang="en-IN" sz="1200" dirty="0" smtClean="0">
                          <a:solidFill>
                            <a:srgbClr val="FFFFFF"/>
                          </a:solidFill>
                          <a:latin typeface="Calibri" panose="020F0502020204030204" charset="0"/>
                        </a:rPr>
                        <a:t> </a:t>
                      </a:r>
                      <a:r>
                        <a:rPr lang="en-US" altLang="en-IN" sz="1200" dirty="0" smtClean="0">
                          <a:solidFill>
                            <a:srgbClr val="FFFFFF"/>
                          </a:solidFill>
                          <a:latin typeface="Calibri" panose="020F0502020204030204" charset="0"/>
                        </a:rPr>
                        <a:t>Open Redirection</a:t>
                      </a:r>
                      <a:r>
                        <a:rPr lang="en-US" sz="1100" dirty="0" smtClean="0">
                          <a:solidFill>
                            <a:srgbClr val="FFFFFF"/>
                          </a:solidFill>
                          <a:latin typeface="Calibri" panose="020F0502020204030204" charset="0"/>
                        </a:rPr>
                        <a:t>(Severe)</a:t>
                      </a:r>
                      <a:endParaRPr lang="en-US" sz="11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100" dirty="0" smtClean="0">
                          <a:solidFill>
                            <a:schemeClr val="tx1"/>
                          </a:solidFill>
                          <a:latin typeface="Calibri" panose="020F0502020204030204" charset="0"/>
                        </a:rPr>
                        <a:t> </a:t>
                      </a:r>
                      <a:endParaRPr lang="en-US" sz="1100" dirty="0">
                        <a:solidFill>
                          <a:schemeClr val="tx1"/>
                        </a:solidFill>
                        <a:latin typeface="Calibri" panose="020F0502020204030204" charset="0"/>
                      </a:endParaRPr>
                    </a:p>
                    <a:p>
                      <a:r>
                        <a:rPr lang="en-US" sz="1100" baseline="0" dirty="0" smtClean="0">
                          <a:solidFill>
                            <a:schemeClr val="tx1"/>
                          </a:solidFill>
                          <a:latin typeface="Calibri" panose="020F0502020204030204" charset="0"/>
                        </a:rPr>
                        <a:t>Open Redirection vulnerability are found in the module below:-</a:t>
                      </a:r>
                      <a:endParaRPr lang="en-US" sz="1100" dirty="0" smtClean="0">
                        <a:solidFill>
                          <a:schemeClr val="tx1"/>
                        </a:solidFill>
                        <a:latin typeface="Calibri" panose="020F0502020204030204" charset="0"/>
                        <a:cs typeface="Calibri" panose="020F0502020204030204" charset="0"/>
                      </a:endParaRPr>
                    </a:p>
                    <a:p>
                      <a:endParaRPr lang="en-US" sz="1100" dirty="0" smtClean="0">
                        <a:solidFill>
                          <a:schemeClr val="tx1"/>
                        </a:solidFill>
                        <a:latin typeface="Calibri" panose="020F0502020204030204" charset="0"/>
                      </a:endParaRPr>
                    </a:p>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171450" indent="-171450">
                        <a:buFont typeface="Arial" panose="020B0604020202020204" pitchFamily="34" charset="0"/>
                        <a:buChar char="•"/>
                      </a:pPr>
                      <a:r>
                        <a:rPr lang="en-US" sz="1100" b="0" dirty="0" smtClean="0">
                          <a:solidFill>
                            <a:schemeClr val="tx1"/>
                          </a:solidFill>
                          <a:latin typeface="Calibri" panose="020F0502020204030204" charset="0"/>
                        </a:rPr>
                        <a:t>http://52.66.198.61/products/details.php?p_id=5</a:t>
                      </a:r>
                      <a:endParaRPr lang="en-US" sz="1100" b="0" dirty="0" smtClean="0">
                        <a:solidFill>
                          <a:schemeClr val="tx1"/>
                        </a:solidFill>
                        <a:latin typeface="Calibri" panose="020F0502020204030204" charset="0"/>
                      </a:endParaRPr>
                    </a:p>
                    <a:p>
                      <a:pPr indent="0">
                        <a:buFont typeface="Arial" panose="020B0604020202020204" pitchFamily="34" charset="0"/>
                        <a:buNone/>
                      </a:pPr>
                      <a:endParaRPr lang="en-US" sz="1100" b="0" dirty="0" smtClean="0">
                        <a:solidFill>
                          <a:schemeClr val="tx1"/>
                        </a:solidFill>
                        <a:latin typeface="Calibri" panose="020F0502020204030204" charset="0"/>
                      </a:endParaRPr>
                    </a:p>
                    <a:p>
                      <a:pPr indent="0">
                        <a:buFont typeface="Arial" panose="020B0604020202020204" pitchFamily="34" charset="0"/>
                        <a:buNone/>
                      </a:pPr>
                      <a:r>
                        <a:rPr lang="en-US" sz="1100" b="0" dirty="0" smtClean="0">
                          <a:solidFill>
                            <a:schemeClr val="tx1"/>
                          </a:solidFill>
                          <a:latin typeface="Calibri" panose="020F0502020204030204" charset="0"/>
                        </a:rPr>
                        <a:t>Affected parameter :</a:t>
                      </a:r>
                      <a:endParaRPr lang="en-US" sz="1100" b="0" dirty="0" smtClean="0">
                        <a:solidFill>
                          <a:schemeClr val="tx1"/>
                        </a:solidFill>
                        <a:latin typeface="Calibri" panose="020F0502020204030204" charset="0"/>
                      </a:endParaRPr>
                    </a:p>
                    <a:p>
                      <a:pPr marL="171450" indent="-171450">
                        <a:buFont typeface="Arial" panose="020B0604020202020204" pitchFamily="34" charset="0"/>
                        <a:buChar char="•"/>
                      </a:pPr>
                      <a:r>
                        <a:rPr lang="en-US" sz="1100" b="0" dirty="0" smtClean="0">
                          <a:solidFill>
                            <a:schemeClr val="tx1"/>
                          </a:solidFill>
                          <a:latin typeface="Calibri" panose="020F0502020204030204" charset="0"/>
                        </a:rPr>
                        <a:t>url (Brand Website)</a:t>
                      </a:r>
                      <a:endParaRPr lang="en-US" sz="1100" b="0" dirty="0" smtClean="0">
                        <a:solidFill>
                          <a:schemeClr val="tx1"/>
                        </a:solidFill>
                        <a:latin typeface="Calibri" panose="020F0502020204030204" charset="0"/>
                      </a:endParaRPr>
                    </a:p>
                    <a:p>
                      <a:pPr marL="171450" indent="-171450">
                        <a:buFont typeface="Arial" panose="020B0604020202020204" pitchFamily="34" charset="0"/>
                        <a:buChar char="•"/>
                      </a:pP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gradFill>
                  <a:gsLst>
                    <a:gs pos="21000">
                      <a:srgbClr val="53575C"/>
                    </a:gs>
                    <a:gs pos="88000">
                      <a:srgbClr val="C5C7CA"/>
                    </a:gs>
                  </a:gsLst>
                  <a:lin ang="5400000"/>
                </a:gradFill>
                <a:effectLst/>
              </a:rPr>
              <a:t>Observation:</a:t>
            </a:r>
            <a:endParaRPr lang="en-US" u="sng">
              <a:gradFill>
                <a:gsLst>
                  <a:gs pos="21000">
                    <a:srgbClr val="53575C"/>
                  </a:gs>
                  <a:gs pos="88000">
                    <a:srgbClr val="C5C7CA"/>
                  </a:gs>
                </a:gsLst>
                <a:lin ang="5400000"/>
              </a:gradFill>
              <a:effectLst/>
            </a:endParaRPr>
          </a:p>
        </p:txBody>
      </p:sp>
      <p:sp>
        <p:nvSpPr>
          <p:cNvPr id="3" name="Content Placeholder 2"/>
          <p:cNvSpPr>
            <a:spLocks noGrp="1"/>
          </p:cNvSpPr>
          <p:nvPr>
            <p:ph sz="half" idx="1"/>
          </p:nvPr>
        </p:nvSpPr>
        <p:spPr>
          <a:xfrm>
            <a:off x="838200" y="1516380"/>
            <a:ext cx="10414635" cy="951230"/>
          </a:xfrm>
        </p:spPr>
        <p:txBody>
          <a:bodyPr/>
          <a:p>
            <a:pPr marL="0" indent="0">
              <a:buNone/>
            </a:pPr>
            <a:r>
              <a:rPr lang="en-US"/>
              <a:t>When we view any product ,and click on “Brand Website” tab as shown,then we get redirected to it openly as GET parameter.</a:t>
            </a:r>
            <a:endParaRPr lang="en-US"/>
          </a:p>
        </p:txBody>
      </p:sp>
      <p:pic>
        <p:nvPicPr>
          <p:cNvPr id="5" name="Content Placeholder 4" descr="Capture"/>
          <p:cNvPicPr>
            <a:picLocks noChangeAspect="1"/>
          </p:cNvPicPr>
          <p:nvPr>
            <p:ph sz="half" idx="2"/>
          </p:nvPr>
        </p:nvPicPr>
        <p:blipFill>
          <a:blip r:embed="rId1"/>
          <a:stretch>
            <a:fillRect/>
          </a:stretch>
        </p:blipFill>
        <p:spPr>
          <a:xfrm>
            <a:off x="838200" y="2689860"/>
            <a:ext cx="4928235" cy="2887980"/>
          </a:xfrm>
          <a:prstGeom prst="rect">
            <a:avLst/>
          </a:prstGeom>
        </p:spPr>
      </p:pic>
      <p:pic>
        <p:nvPicPr>
          <p:cNvPr id="6" name="Picture 5" descr="Capture2"/>
          <p:cNvPicPr>
            <a:picLocks noChangeAspect="1"/>
          </p:cNvPicPr>
          <p:nvPr/>
        </p:nvPicPr>
        <p:blipFill>
          <a:blip r:embed="rId2"/>
          <a:stretch>
            <a:fillRect/>
          </a:stretch>
        </p:blipFill>
        <p:spPr>
          <a:xfrm>
            <a:off x="6029325" y="2689860"/>
            <a:ext cx="5897245" cy="316230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2545" y="380365"/>
            <a:ext cx="5334000" cy="1325880"/>
          </a:xfrm>
        </p:spPr>
        <p:txBody>
          <a:bodyPr>
            <a:normAutofit fontScale="90000"/>
          </a:bodyPr>
          <a:p>
            <a:r>
              <a:rPr lang="en-US" u="sng"/>
              <a:t>Proof Of Concept(PoC):</a:t>
            </a:r>
            <a:endParaRPr lang="en-US" u="sng"/>
          </a:p>
        </p:txBody>
      </p:sp>
      <p:sp>
        <p:nvSpPr>
          <p:cNvPr id="3" name="Content Placeholder 2"/>
          <p:cNvSpPr>
            <a:spLocks noGrp="1"/>
          </p:cNvSpPr>
          <p:nvPr>
            <p:ph sz="half" idx="1"/>
          </p:nvPr>
        </p:nvSpPr>
        <p:spPr>
          <a:xfrm>
            <a:off x="42545" y="1589405"/>
            <a:ext cx="5181600" cy="4351338"/>
          </a:xfrm>
        </p:spPr>
        <p:txBody>
          <a:bodyPr>
            <a:normAutofit/>
          </a:bodyPr>
          <a:p>
            <a:pPr marL="0" indent="0">
              <a:buNone/>
            </a:pPr>
            <a:r>
              <a:rPr lang="en-US"/>
              <a:t>We can change the url after redirect to be redirected anywhere(such as ,google.com)</a:t>
            </a:r>
            <a:endParaRPr lang="en-US"/>
          </a:p>
          <a:p>
            <a:pPr marL="0" indent="0">
              <a:buNone/>
            </a:pPr>
            <a:r>
              <a:rPr lang="en-US"/>
              <a:t>as shown in the</a:t>
            </a:r>
            <a:r>
              <a:rPr lang="en-US">
                <a:sym typeface="+mn-ea"/>
              </a:rPr>
              <a:t> video.</a:t>
            </a:r>
            <a:endParaRPr lang="en-US"/>
          </a:p>
          <a:p>
            <a:pPr marL="0" indent="0">
              <a:buNone/>
            </a:pPr>
            <a:endParaRPr lang="en-US"/>
          </a:p>
        </p:txBody>
      </p:sp>
      <p:pic>
        <p:nvPicPr>
          <p:cNvPr id="5" name="after changing the redirect url to google">
            <a:hlinkClick r:id="" action="ppaction://media"/>
          </p:cNvPr>
          <p:cNvPicPr>
            <a:picLocks noChangeAspect="1"/>
          </p:cNvPicPr>
          <p:nvPr>
            <p:ph sz="half" idx="2"/>
            <a:videoFile r:link="rId1"/>
            <p:extLst>
              <p:ext uri="{DAA4B4D4-6D71-4841-9C94-3DE7FCFB9230}">
                <p14:media xmlns:p14="http://schemas.microsoft.com/office/powerpoint/2010/main" r:embed="rId2"/>
              </p:ext>
            </p:extLst>
          </p:nvPr>
        </p:nvPicPr>
        <p:blipFill>
          <a:blip r:embed="rId3"/>
          <a:stretch>
            <a:fillRect/>
          </a:stretch>
        </p:blipFill>
        <p:spPr>
          <a:xfrm>
            <a:off x="5224145" y="246380"/>
            <a:ext cx="6866890" cy="5824220"/>
          </a:xfrm>
          <a:prstGeom prst="rect">
            <a:avLst/>
          </a:prstGeom>
        </p:spPr>
      </p:pic>
    </p:spTree>
  </p:cSld>
  <p:clrMapOvr>
    <a:masterClrMapping/>
  </p:clrMapOvr>
  <p:timing>
    <p:tnLst>
      <p:par>
        <p:cTn id="1" dur="indefinite" restart="never" nodeType="tmRoot">
          <p:childTnLst>
            <p:video fullScrn="0">
              <p:cMediaNode>
                <p:cTn id="2" fill="hold" display="1">
                  <p:stCondLst>
                    <p:cond delay="indefinite"/>
                  </p:stCondLst>
                  <p:endCondLst>
                    <p:cond evt="onNext">
                      <p:tgtEl>
                        <p:sldTgt/>
                      </p:tgtEl>
                    </p:cond>
                    <p:cond evt="onPrev">
                      <p:tgtEl>
                        <p:sldTgt/>
                      </p:tgtEl>
                    </p:cond>
                  </p:endCondLst>
                </p:cTn>
                <p:tgtEl>
                  <p:spTgt spid="5"/>
                </p:tgtEl>
              </p:cMediaNode>
            </p:video>
            <p:seq concurrent="1" nextAc="seek">
              <p:cTn id="3" restart="whenNotActive" fill="hold" evtFilter="cancelBubble" nodeType="interactiveSeq">
                <p:stCondLst>
                  <p:cond evt="onClick" delay="0">
                    <p:tgtEl>
                      <p:spTgt spid="5"/>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u="sng">
                <a:ln w="22225">
                  <a:solidFill>
                    <a:schemeClr val="accent2"/>
                  </a:solidFill>
                  <a:prstDash val="solid"/>
                </a:ln>
                <a:solidFill>
                  <a:schemeClr val="accent2">
                    <a:lumMod val="40000"/>
                    <a:lumOff val="60000"/>
                  </a:schemeClr>
                </a:solidFill>
                <a:effectLst/>
              </a:rPr>
              <a:t>Business Impact(High):</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a:xfrm>
            <a:off x="838200" y="1691005"/>
            <a:ext cx="10827385" cy="4486275"/>
          </a:xfrm>
        </p:spPr>
        <p:txBody>
          <a:bodyPr/>
          <a:p>
            <a:pPr marL="0" indent="0">
              <a:buNone/>
            </a:pPr>
            <a:r>
              <a:rPr lang="en-US"/>
              <a:t>If the attacker changes the url to some malicious website looking similar to the given website, he can take the credentials and even credit card details on checkout from the user trust.</a:t>
            </a:r>
            <a:endParaRPr lang="en-US"/>
          </a:p>
          <a:p>
            <a:pPr marL="0" indent="0">
              <a:buNone/>
            </a:pPr>
            <a:endParaRPr lang="en-US"/>
          </a:p>
          <a:p>
            <a:pPr marL="0" indent="0">
              <a:buNone/>
            </a:pPr>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7015"/>
            <a:ext cx="10515600" cy="1325563"/>
          </a:xfrm>
        </p:spPr>
        <p:txBody>
          <a:bodyPr/>
          <a:p>
            <a:r>
              <a:rPr lang="en-US" u="sng">
                <a:solidFill>
                  <a:schemeClr val="accent1"/>
                </a:solidFill>
                <a:effectLst>
                  <a:outerShdw blurRad="38100" dist="25400" dir="5400000" algn="ctr" rotWithShape="0">
                    <a:srgbClr val="6E747A">
                      <a:alpha val="43000"/>
                    </a:srgbClr>
                  </a:outerShdw>
                </a:effectLst>
              </a:rPr>
              <a:t>Recommendation</a:t>
            </a:r>
            <a:r>
              <a:rPr lang="en-US"/>
              <a:t>:</a:t>
            </a:r>
            <a:endParaRPr lang="en-US"/>
          </a:p>
        </p:txBody>
      </p:sp>
      <p:sp>
        <p:nvSpPr>
          <p:cNvPr id="3" name="Content Placeholder 2"/>
          <p:cNvSpPr>
            <a:spLocks noGrp="1"/>
          </p:cNvSpPr>
          <p:nvPr>
            <p:ph sz="half" idx="1"/>
          </p:nvPr>
        </p:nvSpPr>
        <p:spPr>
          <a:xfrm>
            <a:off x="838200" y="1413510"/>
            <a:ext cx="10930255" cy="4763770"/>
          </a:xfrm>
        </p:spPr>
        <p:txBody>
          <a:bodyPr>
            <a:normAutofit fontScale="60000"/>
          </a:bodyPr>
          <a:p>
            <a:pPr marL="0" indent="0">
              <a:buNone/>
            </a:pPr>
            <a:r>
              <a:rPr lang="en-US"/>
              <a:t>If possible, applications should avoid incorporating user-controllable data into redirection targets. In many cases, this behavior can be avoided in two ways:</a:t>
            </a:r>
            <a:endParaRPr lang="en-US"/>
          </a:p>
          <a:p>
            <a:pPr marL="0" indent="0">
              <a:buNone/>
            </a:pPr>
            <a:r>
              <a:rPr lang="en-US"/>
              <a:t>1) Remove the redirection function from the application, and replace links to it with direct links to the relevant target URLs.</a:t>
            </a:r>
            <a:endParaRPr lang="en-US"/>
          </a:p>
          <a:p>
            <a:pPr marL="0" indent="0">
              <a:buNone/>
            </a:pPr>
            <a:r>
              <a:rPr lang="en-US"/>
              <a:t>2) Maintain a server-side list of all URLs that are permitted for redirection. Instead of passing the target URL as a parameter to the redirector, pass an index into this list.</a:t>
            </a:r>
            <a:endParaRPr lang="en-US"/>
          </a:p>
          <a:p>
            <a:pPr marL="0" indent="0">
              <a:buNone/>
            </a:pPr>
            <a:r>
              <a:rPr lang="en-US"/>
              <a:t>If it is considered unavoidable for the redirection function to receive user-controllable input and incorporate this into the redirection target, one of the following measures should be used to minimize the risk of redirection attacks:</a:t>
            </a:r>
            <a:endParaRPr lang="en-US"/>
          </a:p>
          <a:p>
            <a:pPr marL="0" indent="0">
              <a:buNone/>
            </a:pPr>
            <a:r>
              <a:rPr lang="en-US"/>
              <a:t> 1)The application should use relative URLs in all of its redirects, and the redirection function should strictly validate that the URL received is a relative URL.</a:t>
            </a:r>
            <a:endParaRPr lang="en-US"/>
          </a:p>
          <a:p>
            <a:pPr marL="0" indent="0">
              <a:buNone/>
            </a:pPr>
            <a:r>
              <a:rPr lang="en-US"/>
              <a:t> 2) The application should use URLs relative to the web root for all of its redirects, and the redirection function should validate that the URL received starts with a slash character. It should then prepend http://yourdomainname.com to the URL before issuing the redirect.</a:t>
            </a:r>
            <a:endParaRPr lang="en-US"/>
          </a:p>
          <a:p>
            <a:pPr marL="0" indent="0">
              <a:buNone/>
            </a:pPr>
            <a:r>
              <a:rPr lang="en-US"/>
              <a:t> 3)The application should use absolute URLs for all of its redirects, and the redirection function should verify that the user-supplied URL begins with http://yourdomainname.com/ before issuing the redirect.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62305" y="69215"/>
            <a:ext cx="3931920" cy="931545"/>
          </a:xfrm>
        </p:spPr>
        <p:txBody>
          <a:bodyPr/>
          <a:p>
            <a:r>
              <a:rPr lang="en-IN" b="1" dirty="0" smtClean="0">
                <a:ln/>
                <a:solidFill>
                  <a:schemeClr val="tx1"/>
                </a:solidFill>
                <a:effectLst/>
              </a:rPr>
              <a:t>Observation</a:t>
            </a:r>
            <a:endParaRPr lang="en-IN" b="1" dirty="0" smtClean="0">
              <a:ln/>
              <a:solidFill>
                <a:schemeClr val="tx1"/>
              </a:solidFill>
              <a:effectLst/>
            </a:endParaRPr>
          </a:p>
        </p:txBody>
      </p:sp>
      <p:sp>
        <p:nvSpPr>
          <p:cNvPr id="5" name="Text Placeholder 4"/>
          <p:cNvSpPr>
            <a:spLocks noGrp="1"/>
          </p:cNvSpPr>
          <p:nvPr>
            <p:ph type="body" sz="half" idx="2"/>
          </p:nvPr>
        </p:nvSpPr>
        <p:spPr>
          <a:xfrm>
            <a:off x="915035" y="1000760"/>
            <a:ext cx="10704830" cy="696595"/>
          </a:xfrm>
        </p:spPr>
        <p:txBody>
          <a:bodyPr>
            <a:normAutofit/>
          </a:bodyPr>
          <a:p>
            <a:r>
              <a:rPr lang="en-US" altLang="en-IN" sz="2000" dirty="0" smtClean="0"/>
              <a:t>Clicking on shop now button,we get a search option on the top left corner,where we can search for anything on the website,as-</a:t>
            </a:r>
            <a:endParaRPr lang="en-IN" sz="2000" dirty="0" smtClean="0"/>
          </a:p>
          <a:p>
            <a:endParaRPr lang="en-IN" sz="2000" dirty="0"/>
          </a:p>
        </p:txBody>
      </p:sp>
      <p:pic>
        <p:nvPicPr>
          <p:cNvPr id="3" name="Picture Placeholder 2" descr="observation"/>
          <p:cNvPicPr>
            <a:picLocks noChangeAspect="1"/>
          </p:cNvPicPr>
          <p:nvPr>
            <p:ph type="pic" idx="1"/>
          </p:nvPr>
        </p:nvPicPr>
        <p:blipFill>
          <a:blip r:embed="rId1"/>
          <a:stretch>
            <a:fillRect/>
          </a:stretch>
        </p:blipFill>
        <p:spPr>
          <a:xfrm>
            <a:off x="1089660" y="1847215"/>
            <a:ext cx="10134600" cy="4193540"/>
          </a:xfrm>
          <a:prstGeom prst="rect">
            <a:avLst/>
          </a:prstGeom>
        </p:spPr>
      </p:pic>
    </p:spTree>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References:</a:t>
            </a:r>
            <a:endParaRPr lang="en-US" u="sng">
              <a:solidFill>
                <a:schemeClr val="accent4"/>
              </a:solidFill>
              <a:effectLst/>
            </a:endParaRPr>
          </a:p>
        </p:txBody>
      </p:sp>
      <p:sp>
        <p:nvSpPr>
          <p:cNvPr id="3" name="Content Placeholder 2"/>
          <p:cNvSpPr>
            <a:spLocks noGrp="1"/>
          </p:cNvSpPr>
          <p:nvPr>
            <p:ph sz="half" idx="1"/>
          </p:nvPr>
        </p:nvSpPr>
        <p:spPr>
          <a:xfrm>
            <a:off x="838200" y="1825625"/>
            <a:ext cx="10841355" cy="4351655"/>
          </a:xfrm>
        </p:spPr>
        <p:txBody>
          <a:bodyPr/>
          <a:p>
            <a:r>
              <a:rPr lang="en-US"/>
              <a:t>https://portswigger.net/kb/issues/00500100_open-redirection-reflected</a:t>
            </a:r>
            <a:endParaRPr lang="en-US"/>
          </a:p>
          <a:p>
            <a:r>
              <a:rPr lang="en-US"/>
              <a:t>https://www.owasp.org/index.php/Testing_for_Client_Side_URL_Redirect_(OTG-CLIENT-004)</a:t>
            </a:r>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13)</a:t>
            </a:r>
            <a:r>
              <a:rPr lang="en-US" u="sng">
                <a:solidFill>
                  <a:schemeClr val="accent1"/>
                </a:solidFill>
                <a:effectLst>
                  <a:outerShdw blurRad="38100" dist="25400" dir="5400000" algn="ctr" rotWithShape="0">
                    <a:srgbClr val="6E747A">
                      <a:alpha val="43000"/>
                    </a:srgbClr>
                  </a:outerShdw>
                </a:effectLst>
              </a:rPr>
              <a:t>Directory Listing</a:t>
            </a:r>
            <a:endParaRPr lang="en-US" u="sng">
              <a:solidFill>
                <a:schemeClr val="accent1"/>
              </a:solidFill>
              <a:effectLst>
                <a:outerShdw blurRad="38100" dist="25400" dir="5400000" algn="ctr" rotWithShape="0">
                  <a:srgbClr val="6E747A">
                    <a:alpha val="43000"/>
                  </a:srgbClr>
                </a:outerShdw>
              </a:effectLst>
            </a:endParaRPr>
          </a:p>
        </p:txBody>
      </p:sp>
      <p:graphicFrame>
        <p:nvGraphicFramePr>
          <p:cNvPr id="6" name="Content Placeholder 5"/>
          <p:cNvGraphicFramePr>
            <a:graphicFrameLocks noGrp="1"/>
          </p:cNvGraphicFramePr>
          <p:nvPr>
            <p:ph idx="1"/>
          </p:nvPr>
        </p:nvGraphicFramePr>
        <p:xfrm>
          <a:off x="838200" y="1825625"/>
          <a:ext cx="10515600" cy="208280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344930">
                <a:tc>
                  <a:txBody>
                    <a:bodyPr/>
                    <a:p>
                      <a:pPr algn="ctr"/>
                      <a:r>
                        <a:rPr lang="en-IN" sz="1600" dirty="0" smtClean="0">
                          <a:solidFill>
                            <a:schemeClr val="tx1"/>
                          </a:solidFill>
                          <a:latin typeface="Calibri" panose="020F0502020204030204" charset="0"/>
                        </a:rPr>
                        <a:t>Directory Listing </a:t>
                      </a:r>
                      <a:r>
                        <a:rPr lang="en-US" sz="1300" dirty="0" smtClean="0">
                          <a:solidFill>
                            <a:schemeClr val="tx1"/>
                          </a:solidFill>
                          <a:latin typeface="Calibri" panose="020F0502020204030204" charset="0"/>
                        </a:rPr>
                        <a:t>(Moderate)</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parameters are vulnerable to Directory Listing</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http://35.154.118.58/static/images/</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588010"/>
            <a:ext cx="3932237" cy="1600200"/>
          </a:xfrm>
        </p:spPr>
        <p:txBody>
          <a:bodyPr/>
          <a:lstStyle/>
          <a:p>
            <a:r>
              <a:rPr lang="en-IN" u="sng" dirty="0" smtClean="0">
                <a:gradFill>
                  <a:gsLst>
                    <a:gs pos="21000">
                      <a:srgbClr val="53575C"/>
                    </a:gs>
                    <a:gs pos="88000">
                      <a:srgbClr val="C5C7CA"/>
                    </a:gs>
                  </a:gsLst>
                  <a:lin ang="5400000"/>
                </a:gradFill>
                <a:effectLst/>
              </a:rPr>
              <a:t>Observation</a:t>
            </a:r>
            <a:r>
              <a:rPr lang="en-US" altLang="en-IN" u="sng" dirty="0" smtClean="0">
                <a:gradFill>
                  <a:gsLst>
                    <a:gs pos="21000">
                      <a:srgbClr val="53575C"/>
                    </a:gs>
                    <a:gs pos="88000">
                      <a:srgbClr val="C5C7CA"/>
                    </a:gs>
                  </a:gsLst>
                  <a:lin ang="5400000"/>
                </a:gradFill>
                <a:effectLst/>
              </a:rPr>
              <a:t>:</a:t>
            </a:r>
            <a:endParaRPr lang="en-US" altLang="en-IN" u="sng" dirty="0" smtClean="0">
              <a:gradFill>
                <a:gsLst>
                  <a:gs pos="21000">
                    <a:srgbClr val="53575C"/>
                  </a:gs>
                  <a:gs pos="88000">
                    <a:srgbClr val="C5C7CA"/>
                  </a:gs>
                </a:gsLst>
                <a:lin ang="5400000"/>
              </a:gradFill>
              <a:effectLst/>
            </a:endParaRPr>
          </a:p>
        </p:txBody>
      </p:sp>
      <p:sp>
        <p:nvSpPr>
          <p:cNvPr id="3" name="Text Placeholder 2"/>
          <p:cNvSpPr>
            <a:spLocks noGrp="1"/>
          </p:cNvSpPr>
          <p:nvPr>
            <p:ph type="body" sz="half" idx="2"/>
          </p:nvPr>
        </p:nvSpPr>
        <p:spPr>
          <a:xfrm>
            <a:off x="957580" y="1012190"/>
            <a:ext cx="10064115" cy="1129665"/>
          </a:xfrm>
        </p:spPr>
        <p:txBody>
          <a:bodyPr>
            <a:normAutofit/>
          </a:bodyPr>
          <a:lstStyle/>
          <a:p>
            <a:pPr marL="285750" indent="-285750"/>
            <a:r>
              <a:rPr lang="en-US" altLang="en-IN" sz="2000" dirty="0" smtClean="0"/>
              <a:t>1)</a:t>
            </a:r>
            <a:r>
              <a:rPr lang="en-IN" sz="2000" dirty="0" smtClean="0"/>
              <a:t>Navigate to </a:t>
            </a:r>
            <a:r>
              <a:rPr lang="en-US" sz="2000" dirty="0" smtClean="0">
                <a:solidFill>
                  <a:schemeClr val="dk1"/>
                </a:solidFill>
                <a:effectLst/>
                <a:latin typeface="Calibri" panose="020F0502020204030204" charset="0"/>
                <a:cs typeface="Calibri" panose="020F0502020204030204" charset="0"/>
                <a:sym typeface="Arial" panose="020B0604020202020204"/>
              </a:rPr>
              <a:t>http://35.154.118.58/static/images/</a:t>
            </a:r>
            <a:endParaRPr lang="en-US" sz="20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r>
              <a:rPr lang="en-US" sz="2000" dirty="0" smtClean="0">
                <a:solidFill>
                  <a:schemeClr val="dk1"/>
                </a:solidFill>
                <a:latin typeface="Calibri" panose="020F0502020204030204" charset="0"/>
                <a:cs typeface="Calibri" panose="020F0502020204030204" charset="0"/>
                <a:sym typeface="Arial" panose="020B0604020202020204"/>
              </a:rPr>
              <a:t>2)Complete listing of directory is shown containing names of files and folders of the website </a:t>
            </a:r>
            <a:endParaRPr lang="en-US" sz="20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endParaRPr lang="en-IN" sz="2000" dirty="0"/>
          </a:p>
        </p:txBody>
      </p:sp>
      <p:pic>
        <p:nvPicPr>
          <p:cNvPr id="4" name="Picture Placeholder 3" descr="Capture"/>
          <p:cNvPicPr>
            <a:picLocks noChangeAspect="1"/>
          </p:cNvPicPr>
          <p:nvPr>
            <p:ph type="pic" idx="1"/>
          </p:nvPr>
        </p:nvPicPr>
        <p:blipFill>
          <a:blip r:embed="rId1"/>
          <a:stretch>
            <a:fillRect/>
          </a:stretch>
        </p:blipFill>
        <p:spPr>
          <a:xfrm>
            <a:off x="1085215" y="1941195"/>
            <a:ext cx="9813290" cy="4277995"/>
          </a:xfrm>
          <a:prstGeom prst="rect">
            <a:avLst/>
          </a:prstGeom>
        </p:spPr>
      </p:pic>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gradFill>
                  <a:gsLst>
                    <a:gs pos="21000">
                      <a:srgbClr val="53575C"/>
                    </a:gs>
                    <a:gs pos="88000">
                      <a:srgbClr val="C5C7CA"/>
                    </a:gs>
                  </a:gsLst>
                  <a:lin ang="5400000"/>
                </a:gradFill>
                <a:effectLst/>
              </a:rPr>
              <a:t>Observation:</a:t>
            </a:r>
            <a:endParaRPr lang="en-US" u="sng">
              <a:gradFill>
                <a:gsLst>
                  <a:gs pos="21000">
                    <a:srgbClr val="53575C"/>
                  </a:gs>
                  <a:gs pos="88000">
                    <a:srgbClr val="C5C7CA"/>
                  </a:gs>
                </a:gsLst>
                <a:lin ang="5400000"/>
              </a:gradFill>
              <a:effectLst/>
            </a:endParaRPr>
          </a:p>
        </p:txBody>
      </p:sp>
      <p:sp>
        <p:nvSpPr>
          <p:cNvPr id="3" name="Content Placeholder 2"/>
          <p:cNvSpPr>
            <a:spLocks noGrp="1"/>
          </p:cNvSpPr>
          <p:nvPr>
            <p:ph sz="half" idx="1"/>
          </p:nvPr>
        </p:nvSpPr>
        <p:spPr>
          <a:xfrm>
            <a:off x="837565" y="1471930"/>
            <a:ext cx="10516235" cy="1049020"/>
          </a:xfrm>
        </p:spPr>
        <p:txBody>
          <a:bodyPr/>
          <a:p>
            <a:r>
              <a:rPr lang="en-US"/>
              <a:t>Navigate to http://35.154.118.58/static/images/icons/</a:t>
            </a:r>
            <a:endParaRPr lang="en-US"/>
          </a:p>
          <a:p>
            <a:r>
              <a:rPr lang="en-US"/>
              <a:t>This gives the complete list of icons.</a:t>
            </a:r>
            <a:endParaRPr lang="en-US"/>
          </a:p>
        </p:txBody>
      </p:sp>
      <p:pic>
        <p:nvPicPr>
          <p:cNvPr id="4" name="Content Placeholder 3" descr="Capture"/>
          <p:cNvPicPr>
            <a:picLocks noChangeAspect="1"/>
          </p:cNvPicPr>
          <p:nvPr>
            <p:ph sz="half" idx="2"/>
          </p:nvPr>
        </p:nvPicPr>
        <p:blipFill>
          <a:blip r:embed="rId1"/>
          <a:stretch>
            <a:fillRect/>
          </a:stretch>
        </p:blipFill>
        <p:spPr>
          <a:xfrm>
            <a:off x="953770" y="2785110"/>
            <a:ext cx="10178415" cy="3522980"/>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6273" y="552091"/>
            <a:ext cx="7974481" cy="948905"/>
          </a:xfrm>
        </p:spPr>
        <p:txBody>
          <a:bodyPr>
            <a:normAutofit/>
          </a:bodyPr>
          <a:lstStyle/>
          <a:p>
            <a:r>
              <a:rPr lang="en-IN" u="sng"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Business Impact – Moderate</a:t>
            </a:r>
            <a:endParaRPr lang="en-IN" u="sng"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 name="Slide Number Placeholder 1"/>
          <p:cNvSpPr>
            <a:spLocks noGrp="1"/>
          </p:cNvSpPr>
          <p:nvPr>
            <p:ph type="sldNum" sz="quarter" idx="2"/>
          </p:nvPr>
        </p:nvSpPr>
        <p:spPr/>
        <p:txBody>
          <a:bodyPr/>
          <a:lstStyle/>
          <a:p>
            <a:pPr lvl="0"/>
            <a:fld id="{86CB4B4D-7CA3-9044-876B-883B54F8677D}" type="slidenum">
              <a:rPr lang="en-US" smtClean="0"/>
            </a:fld>
            <a:endParaRPr lang="en-US"/>
          </a:p>
        </p:txBody>
      </p:sp>
      <p:sp>
        <p:nvSpPr>
          <p:cNvPr id="5" name="TextBox 4"/>
          <p:cNvSpPr txBox="1"/>
          <p:nvPr/>
        </p:nvSpPr>
        <p:spPr>
          <a:xfrm>
            <a:off x="548640" y="1518285"/>
            <a:ext cx="10213340" cy="309880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latinLnBrk="1" hangingPunct="0"/>
            <a:endParaRPr lang="en-US" sz="2800" dirty="0" smtClean="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Although this vulnerability does not have a direct impact to users or the server, though it can aid the attacker with information about the server and the users</a:t>
            </a:r>
            <a:endParaRPr lang="en-US" sz="2800" dirty="0" smtClean="0">
              <a:latin typeface="Calibri" panose="020F0502020204030204" charset="0"/>
              <a:cs typeface="Calibri" panose="020F0502020204030204" charset="0"/>
            </a:endParaRPr>
          </a:p>
          <a:p>
            <a:pPr latinLnBrk="1" hangingPunct="0"/>
            <a:endParaRPr lang="en-US" sz="2800" dirty="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Also, attacker can simply download the backups and images and view them.</a:t>
            </a:r>
            <a:endParaRPr lang="en-US" sz="2800" dirty="0">
              <a:latin typeface="Calibri" panose="020F0502020204030204" charset="0"/>
              <a:cs typeface="Calibri" panose="020F0502020204030204" charset="0"/>
            </a:endParaRP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scene3d>
          </a:bodyPr>
          <a:lstStyle/>
          <a:p>
            <a:r>
              <a:rPr lang="en-IN" u="sng" dirty="0" smtClean="0">
                <a:solidFill>
                  <a:schemeClr val="tx1"/>
                </a:solidFill>
                <a:effectLst>
                  <a:outerShdw blurRad="38100" dist="19050" dir="2700000" algn="tl" rotWithShape="0">
                    <a:schemeClr val="dk1">
                      <a:alpha val="40000"/>
                    </a:schemeClr>
                  </a:outerShdw>
                </a:effectLst>
              </a:rPr>
              <a:t>Recommendation</a:t>
            </a:r>
            <a:r>
              <a:rPr lang="en-US" altLang="en-IN" u="sng" dirty="0" smtClean="0">
                <a:solidFill>
                  <a:schemeClr val="tx1"/>
                </a:solidFill>
                <a:effectLst>
                  <a:outerShdw blurRad="38100" dist="19050" dir="2700000" algn="tl" rotWithShape="0">
                    <a:schemeClr val="dk1">
                      <a:alpha val="40000"/>
                    </a:schemeClr>
                  </a:outerShdw>
                </a:effectLst>
              </a:rPr>
              <a:t>:</a:t>
            </a:r>
            <a:endParaRPr lang="en-US" altLang="en-IN" u="sng" dirty="0" smtClean="0">
              <a:solidFill>
                <a:schemeClr val="tx1"/>
              </a:solidFill>
              <a:effectLst>
                <a:outerShdw blurRad="38100" dist="19050" dir="2700000" algn="tl" rotWithShape="0">
                  <a:schemeClr val="dk1">
                    <a:alpha val="40000"/>
                  </a:schemeClr>
                </a:outerShdw>
              </a:effectLst>
            </a:endParaRPr>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a:t>
            </a:r>
            <a:endParaRPr lang="en-IN" sz="2400" dirty="0" smtClean="0"/>
          </a:p>
          <a:p>
            <a:pPr lvl="1"/>
            <a:r>
              <a:rPr lang="en-IN" sz="2000" dirty="0" smtClean="0"/>
              <a:t>Disable Directory Listing </a:t>
            </a:r>
            <a:endParaRPr lang="en-IN" sz="2000" dirty="0" smtClean="0"/>
          </a:p>
          <a:p>
            <a:pPr lvl="1"/>
            <a:r>
              <a:rPr lang="en-IN" sz="2000" dirty="0" smtClean="0"/>
              <a:t>Put an index.html in all folders with default message</a:t>
            </a:r>
            <a:endParaRPr lang="en-IN" sz="2000" dirty="0" smtClean="0"/>
          </a:p>
          <a:p>
            <a:pPr marL="457200" lvl="1" indent="0">
              <a:buNone/>
            </a:pPr>
            <a:endParaRPr lang="en-IN" sz="2000" dirty="0" smtClean="0"/>
          </a:p>
          <a:p>
            <a:pPr lvl="1"/>
            <a:endParaRPr lang="en-IN" sz="2000" dirty="0" smtClean="0"/>
          </a:p>
          <a:p>
            <a:pPr lvl="1"/>
            <a:endParaRPr lang="en-IN" sz="2000" dirty="0" smtClean="0"/>
          </a:p>
          <a:p>
            <a:pPr lvl="1"/>
            <a:endParaRPr lang="en-IN" sz="2000" dirty="0"/>
          </a:p>
        </p:txBody>
      </p:sp>
      <p:sp>
        <p:nvSpPr>
          <p:cNvPr id="4" name="Rectangle 3"/>
          <p:cNvSpPr/>
          <p:nvPr/>
        </p:nvSpPr>
        <p:spPr>
          <a:xfrm>
            <a:off x="838200" y="4960513"/>
            <a:ext cx="11353800" cy="646331"/>
          </a:xfrm>
          <a:prstGeom prst="rect">
            <a:avLst/>
          </a:prstGeom>
        </p:spPr>
        <p:txBody>
          <a:bodyPr wrap="square">
            <a:spAutoFit/>
          </a:bodyPr>
          <a:lstStyle/>
          <a:p>
            <a:r>
              <a:rPr lang="en-US" i="1" dirty="0" smtClean="0">
                <a:latin typeface="Calibri" panose="020F0502020204030204" charset="0"/>
              </a:rPr>
              <a:t>https://cwe.mitre.org/data/definitions/548.html</a:t>
            </a:r>
            <a:endParaRPr lang="en-US" i="1" dirty="0" smtClean="0">
              <a:latin typeface="Calibri" panose="020F0502020204030204" charset="0"/>
            </a:endParaRPr>
          </a:p>
          <a:p>
            <a:r>
              <a:rPr lang="en-IN" u="sng" dirty="0" smtClean="0"/>
              <a:t>https://www.netsparker.com/blog/web-security/disable-directory-listing-web-servers/</a:t>
            </a:r>
            <a:endParaRPr lang="en-IN" i="1" dirty="0"/>
          </a:p>
        </p:txBody>
      </p:sp>
      <p:sp>
        <p:nvSpPr>
          <p:cNvPr id="5" name="Title 1"/>
          <p:cNvSpPr txBox="1"/>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u="sng" dirty="0" smtClean="0">
                <a:solidFill>
                  <a:schemeClr val="tx1"/>
                </a:solidFill>
                <a:effectLst>
                  <a:outerShdw blurRad="38100" dist="19050" dir="2700000" algn="tl" rotWithShape="0">
                    <a:schemeClr val="dk1">
                      <a:alpha val="40000"/>
                    </a:schemeClr>
                  </a:outerShdw>
                </a:effectLst>
              </a:rPr>
              <a:t>References</a:t>
            </a:r>
            <a:r>
              <a:rPr lang="en-IN" u="sng" dirty="0" smtClean="0"/>
              <a:t>:</a:t>
            </a:r>
            <a:endParaRPr lang="en-IN" u="sng" dirty="0"/>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a:t>
            </a:r>
            <a:r>
              <a:rPr lang="en-US" u="sng">
                <a:ln w="22225">
                  <a:solidFill>
                    <a:schemeClr val="accent2"/>
                  </a:solidFill>
                  <a:prstDash val="solid"/>
                </a:ln>
                <a:solidFill>
                  <a:schemeClr val="accent2">
                    <a:lumMod val="40000"/>
                    <a:lumOff val="60000"/>
                  </a:schemeClr>
                </a:solidFill>
                <a:effectLst/>
              </a:rPr>
              <a:t>Unauthorised access to customer details</a:t>
            </a:r>
            <a:endParaRPr lang="en-US" u="sng">
              <a:ln w="22225">
                <a:solidFill>
                  <a:schemeClr val="accent2"/>
                </a:solidFill>
                <a:prstDash val="solid"/>
              </a:ln>
              <a:solidFill>
                <a:schemeClr val="accent2">
                  <a:lumMod val="40000"/>
                  <a:lumOff val="60000"/>
                </a:schemeClr>
              </a:solidFill>
              <a:effectLst/>
            </a:endParaRPr>
          </a:p>
        </p:txBody>
      </p:sp>
      <p:graphicFrame>
        <p:nvGraphicFramePr>
          <p:cNvPr id="6" name="Content Placeholder 5"/>
          <p:cNvGraphicFramePr>
            <a:graphicFrameLocks noGrp="1"/>
          </p:cNvGraphicFramePr>
          <p:nvPr>
            <p:ph idx="1"/>
          </p:nvPr>
        </p:nvGraphicFramePr>
        <p:xfrm>
          <a:off x="838200" y="1825625"/>
          <a:ext cx="10515600" cy="3649345"/>
        </p:xfrm>
        <a:graphic>
          <a:graphicData uri="http://schemas.openxmlformats.org/drawingml/2006/table">
            <a:tbl>
              <a:tblPr firstRow="1" bandRow="1">
                <a:tableStyleId>{5C22544A-7EE6-4342-B048-85BDC9FD1C3A}</a:tableStyleId>
              </a:tblPr>
              <a:tblGrid>
                <a:gridCol w="1832610"/>
                <a:gridCol w="8682990"/>
              </a:tblGrid>
              <a:tr h="5270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p>
                      <a:pPr algn="ctr"/>
                      <a:r>
                        <a:rPr lang="en-US" sz="1600" dirty="0">
                          <a:solidFill>
                            <a:srgbClr val="FFFFFF"/>
                          </a:solidFill>
                          <a:latin typeface="Calibri" panose="020F0502020204030204" charset="0"/>
                        </a:rPr>
                        <a:t>Unauthorised access to customer details</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IDOR(Displaying customer details)</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http://52.66.198.61/profile/16/edit/</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http://52.66.198.61/orders/orders.php?customer=16</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Affected</a:t>
                      </a:r>
                      <a:r>
                        <a:rPr lang="en-US" sz="1300" b="1" baseline="0" dirty="0" smtClean="0">
                          <a:solidFill>
                            <a:schemeClr val="tx1"/>
                          </a:solidFill>
                          <a:latin typeface="Calibri" panose="020F0502020204030204" charset="0"/>
                        </a:rPr>
                        <a:t> Parameters</a:t>
                      </a:r>
                      <a:r>
                        <a:rPr lang="en-US" sz="1300" b="1" dirty="0" smtClean="0">
                          <a:solidFill>
                            <a:schemeClr val="tx1"/>
                          </a:solidFill>
                          <a:latin typeface="Calibri" panose="020F0502020204030204" charset="0"/>
                        </a:rPr>
                        <a:t>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user_id(POST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customer(GET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Payload:</a:t>
                      </a:r>
                      <a:endParaRPr lang="en-US" sz="1300" b="1" dirty="0" smtClean="0">
                        <a:solidFill>
                          <a:schemeClr val="tx1"/>
                        </a:solidFill>
                        <a:latin typeface="Calibri" panose="020F050202020403020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300" b="0" dirty="0" smtClean="0">
                          <a:solidFill>
                            <a:schemeClr val="tx1"/>
                          </a:solidFill>
                          <a:uFillTx/>
                          <a:latin typeface="Calibri" panose="020F0502020204030204" charset="0"/>
                        </a:rPr>
                        <a:t>Changing user_id from 16 to 15 in the url itself</a:t>
                      </a: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a:fld id="{86CB4B4D-7CA3-9044-876B-883B54F8677D}" type="slidenum">
              <a:rPr lang="uk-UA" smtClean="0"/>
            </a:fld>
            <a:endParaRPr lang="uk-UA"/>
          </a:p>
        </p:txBody>
      </p:sp>
      <p:sp>
        <p:nvSpPr>
          <p:cNvPr id="3" name="Title 2"/>
          <p:cNvSpPr>
            <a:spLocks noGrp="1"/>
          </p:cNvSpPr>
          <p:nvPr>
            <p:ph type="title"/>
          </p:nvPr>
        </p:nvSpPr>
        <p:spPr>
          <a:xfrm>
            <a:off x="838200" y="-135255"/>
            <a:ext cx="10515600" cy="1325563"/>
          </a:xfrm>
        </p:spPr>
        <p:txBody>
          <a:bodyPr>
            <a:scene3d>
              <a:camera prst="orthographicFront"/>
              <a:lightRig rig="soft" dir="t">
                <a:rot lat="0" lon="0" rev="15600000"/>
              </a:lightRig>
            </a:scene3d>
            <a:sp3d extrusionH="57150" prstMaterial="softEdge">
              <a:bevelT w="25400" h="38100"/>
            </a:sp3d>
          </a:bodyPr>
          <a:lstStyle/>
          <a:p>
            <a:r>
              <a:rPr lang="en-US" altLang="en-IN" u="sng" dirty="0">
                <a:solidFill>
                  <a:schemeClr val="accent4"/>
                </a:solidFill>
                <a:effectLst/>
              </a:rPr>
              <a:t>Observation:</a:t>
            </a:r>
            <a:endParaRPr lang="en-US" altLang="en-IN" u="sng" dirty="0">
              <a:solidFill>
                <a:schemeClr val="accent4"/>
              </a:solidFill>
              <a:effectLst/>
            </a:endParaRPr>
          </a:p>
        </p:txBody>
      </p:sp>
      <p:sp>
        <p:nvSpPr>
          <p:cNvPr id="2" name="Text Box 1"/>
          <p:cNvSpPr txBox="1"/>
          <p:nvPr/>
        </p:nvSpPr>
        <p:spPr>
          <a:xfrm>
            <a:off x="838200" y="939165"/>
            <a:ext cx="10673715" cy="368300"/>
          </a:xfrm>
          <a:prstGeom prst="rect">
            <a:avLst/>
          </a:prstGeom>
          <a:noFill/>
        </p:spPr>
        <p:txBody>
          <a:bodyPr wrap="square" rtlCol="0">
            <a:spAutoFit/>
          </a:bodyPr>
          <a:p>
            <a:r>
              <a:rPr lang="en-US"/>
              <a:t>When the user_id was changed from 16 to 15, we got the entire details of user_id 15:</a:t>
            </a:r>
            <a:endParaRPr lang="en-US"/>
          </a:p>
        </p:txBody>
      </p:sp>
      <p:pic>
        <p:nvPicPr>
          <p:cNvPr id="5" name="Content Placeholder 4" descr="When i was editing"/>
          <p:cNvPicPr>
            <a:picLocks noChangeAspect="1"/>
          </p:cNvPicPr>
          <p:nvPr>
            <p:ph sz="half" idx="1"/>
          </p:nvPr>
        </p:nvPicPr>
        <p:blipFill>
          <a:blip r:embed="rId1"/>
          <a:stretch>
            <a:fillRect/>
          </a:stretch>
        </p:blipFill>
        <p:spPr>
          <a:xfrm>
            <a:off x="838200" y="1424940"/>
            <a:ext cx="5181600" cy="4623435"/>
          </a:xfrm>
          <a:prstGeom prst="rect">
            <a:avLst/>
          </a:prstGeom>
        </p:spPr>
      </p:pic>
      <p:sp>
        <p:nvSpPr>
          <p:cNvPr id="9" name="Rectangle 8"/>
          <p:cNvSpPr/>
          <p:nvPr/>
        </p:nvSpPr>
        <p:spPr>
          <a:xfrm>
            <a:off x="1975485" y="1424940"/>
            <a:ext cx="1103630"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pic>
        <p:nvPicPr>
          <p:cNvPr id="7" name="Content Placeholder 6" descr="IDOR - got the details of the other account with profile no. 15"/>
          <p:cNvPicPr>
            <a:picLocks noChangeAspect="1"/>
          </p:cNvPicPr>
          <p:nvPr>
            <p:ph sz="half" idx="2"/>
          </p:nvPr>
        </p:nvPicPr>
        <p:blipFill>
          <a:blip r:embed="rId2"/>
          <a:stretch>
            <a:fillRect/>
          </a:stretch>
        </p:blipFill>
        <p:spPr>
          <a:xfrm>
            <a:off x="6172200" y="1426210"/>
            <a:ext cx="5181600" cy="4639945"/>
          </a:xfrm>
          <a:prstGeom prst="rect">
            <a:avLst/>
          </a:prstGeom>
        </p:spPr>
      </p:pic>
      <p:sp>
        <p:nvSpPr>
          <p:cNvPr id="8" name="Rectangle 7"/>
          <p:cNvSpPr/>
          <p:nvPr/>
        </p:nvSpPr>
        <p:spPr>
          <a:xfrm>
            <a:off x="7268845" y="1424940"/>
            <a:ext cx="955675"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transition spd="med"/>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Proof Of Concept(PoC):</a:t>
            </a:r>
            <a:endParaRPr lang="en-US" u="sng">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a:xfrm>
            <a:off x="838200" y="1442085"/>
            <a:ext cx="9648825" cy="607695"/>
          </a:xfrm>
        </p:spPr>
        <p:txBody>
          <a:bodyPr>
            <a:normAutofit fontScale="90000"/>
          </a:bodyPr>
          <a:p>
            <a:pPr marL="0" indent="0">
              <a:buNone/>
            </a:pPr>
            <a:r>
              <a:rPr lang="en-US"/>
              <a:t>Even users with user_id 10 and others are accessible in editing section.</a:t>
            </a:r>
            <a:endParaRPr lang="en-US"/>
          </a:p>
        </p:txBody>
      </p:sp>
      <p:pic>
        <p:nvPicPr>
          <p:cNvPr id="5" name="Content Placeholder 4" descr="Even profile 10 and many more"/>
          <p:cNvPicPr>
            <a:picLocks noChangeAspect="1"/>
          </p:cNvPicPr>
          <p:nvPr>
            <p:ph sz="half" idx="2"/>
          </p:nvPr>
        </p:nvPicPr>
        <p:blipFill>
          <a:blip r:embed="rId1"/>
          <a:stretch>
            <a:fillRect/>
          </a:stretch>
        </p:blipFill>
        <p:spPr>
          <a:xfrm>
            <a:off x="1854200" y="2049145"/>
            <a:ext cx="8542020" cy="4425950"/>
          </a:xfrm>
          <a:prstGeom prst="rect">
            <a:avLst/>
          </a:prstGeom>
        </p:spPr>
      </p:pic>
      <p:sp>
        <p:nvSpPr>
          <p:cNvPr id="9" name="Rectangle 8"/>
          <p:cNvSpPr/>
          <p:nvPr/>
        </p:nvSpPr>
        <p:spPr>
          <a:xfrm>
            <a:off x="3318510" y="2049145"/>
            <a:ext cx="2665095"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5" name="Text Box 4"/>
          <p:cNvSpPr txBox="1"/>
          <p:nvPr/>
        </p:nvSpPr>
        <p:spPr>
          <a:xfrm>
            <a:off x="1045845" y="1622425"/>
            <a:ext cx="10806430" cy="368300"/>
          </a:xfrm>
          <a:prstGeom prst="rect">
            <a:avLst/>
          </a:prstGeom>
          <a:noFill/>
        </p:spPr>
        <p:txBody>
          <a:bodyPr wrap="square" rtlCol="0">
            <a:spAutoFit/>
          </a:bodyPr>
          <a:p>
            <a:r>
              <a:rPr lang="en-US"/>
              <a:t>We can even look at the orders of other customers,other than the logged in account.</a:t>
            </a:r>
            <a:endParaRPr lang="en-US"/>
          </a:p>
        </p:txBody>
      </p:sp>
      <p:pic>
        <p:nvPicPr>
          <p:cNvPr id="6" name="Content Placeholder 5" descr="This is  y page"/>
          <p:cNvPicPr>
            <a:picLocks noChangeAspect="1"/>
          </p:cNvPicPr>
          <p:nvPr>
            <p:ph sz="half" idx="1"/>
          </p:nvPr>
        </p:nvPicPr>
        <p:blipFill>
          <a:blip r:embed="rId1"/>
          <a:stretch>
            <a:fillRect/>
          </a:stretch>
        </p:blipFill>
        <p:spPr>
          <a:xfrm>
            <a:off x="838200" y="2134870"/>
            <a:ext cx="5074920" cy="4444365"/>
          </a:xfrm>
          <a:prstGeom prst="rect">
            <a:avLst/>
          </a:prstGeom>
        </p:spPr>
      </p:pic>
      <p:sp>
        <p:nvSpPr>
          <p:cNvPr id="9" name="Rectangle 8"/>
          <p:cNvSpPr/>
          <p:nvPr/>
        </p:nvSpPr>
        <p:spPr>
          <a:xfrm>
            <a:off x="2402840" y="2134870"/>
            <a:ext cx="1103630"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
        <p:nvSpPr>
          <p:cNvPr id="7" name="Rectangle 6"/>
          <p:cNvSpPr/>
          <p:nvPr/>
        </p:nvSpPr>
        <p:spPr>
          <a:xfrm>
            <a:off x="2034540" y="5170170"/>
            <a:ext cx="1059815" cy="7448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pic>
        <p:nvPicPr>
          <p:cNvPr id="8" name="Content Placeholder 7" descr="this is customer no. 14 order and details"/>
          <p:cNvPicPr>
            <a:picLocks noChangeAspect="1"/>
          </p:cNvPicPr>
          <p:nvPr>
            <p:ph sz="half" idx="2"/>
          </p:nvPr>
        </p:nvPicPr>
        <p:blipFill>
          <a:blip r:embed="rId2"/>
          <a:stretch>
            <a:fillRect/>
          </a:stretch>
        </p:blipFill>
        <p:spPr>
          <a:xfrm>
            <a:off x="6172200" y="2135505"/>
            <a:ext cx="5181600" cy="4443095"/>
          </a:xfrm>
          <a:prstGeom prst="rect">
            <a:avLst/>
          </a:prstGeom>
        </p:spPr>
      </p:pic>
      <p:sp>
        <p:nvSpPr>
          <p:cNvPr id="10" name="Rectangle 9"/>
          <p:cNvSpPr/>
          <p:nvPr/>
        </p:nvSpPr>
        <p:spPr>
          <a:xfrm>
            <a:off x="7666355" y="2135505"/>
            <a:ext cx="1103630"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
        <p:nvSpPr>
          <p:cNvPr id="11" name="Rectangle 10"/>
          <p:cNvSpPr/>
          <p:nvPr/>
        </p:nvSpPr>
        <p:spPr>
          <a:xfrm>
            <a:off x="7400925" y="5022215"/>
            <a:ext cx="1103630" cy="6134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606425" y="923290"/>
            <a:ext cx="8822055" cy="398780"/>
          </a:xfrm>
          <a:prstGeom prst="rect">
            <a:avLst/>
          </a:prstGeom>
          <a:noFill/>
        </p:spPr>
        <p:txBody>
          <a:bodyPr wrap="none" rtlCol="0" anchor="t">
            <a:spAutoFit/>
          </a:bodyPr>
          <a:p>
            <a:r>
              <a:rPr lang="en-US" altLang="en-IN" sz="2000" dirty="0" smtClean="0">
                <a:solidFill>
                  <a:schemeClr val="tx1"/>
                </a:solidFill>
                <a:uFillTx/>
                <a:sym typeface="+mn-ea"/>
              </a:rPr>
              <a:t>We apply single quote at the end of q parameter </a:t>
            </a:r>
            <a:r>
              <a:rPr lang="en-IN" sz="2000" dirty="0" smtClean="0">
                <a:solidFill>
                  <a:schemeClr val="tx1"/>
                </a:solidFill>
                <a:uFillTx/>
                <a:sym typeface="+mn-ea"/>
              </a:rPr>
              <a:t>and we get complete MySQL error:</a:t>
            </a:r>
            <a:endParaRPr lang="en-IN" sz="2000" dirty="0" smtClean="0">
              <a:solidFill>
                <a:schemeClr val="tx1"/>
              </a:solidFill>
              <a:uFillTx/>
              <a:sym typeface="+mn-ea"/>
            </a:endParaRPr>
          </a:p>
        </p:txBody>
      </p:sp>
      <p:sp>
        <p:nvSpPr>
          <p:cNvPr id="6" name="Title 5"/>
          <p:cNvSpPr>
            <a:spLocks noGrp="1"/>
          </p:cNvSpPr>
          <p:nvPr>
            <p:ph type="title"/>
          </p:nvPr>
        </p:nvSpPr>
        <p:spPr>
          <a:xfrm>
            <a:off x="607695" y="-3810"/>
            <a:ext cx="10515600" cy="1325563"/>
          </a:xfrm>
        </p:spPr>
        <p:txBody>
          <a:bodyPr/>
          <a:p>
            <a:r>
              <a:rPr lang="en-IN" sz="3200" b="1" dirty="0" smtClean="0">
                <a:ln/>
                <a:solidFill>
                  <a:schemeClr val="tx1"/>
                </a:solidFill>
                <a:effectLst/>
              </a:rPr>
              <a:t>Observation</a:t>
            </a:r>
            <a:endParaRPr lang="en-IN" sz="3200" b="1" dirty="0" smtClean="0">
              <a:ln/>
              <a:solidFill>
                <a:schemeClr val="tx1"/>
              </a:solidFill>
              <a:effectLst/>
            </a:endParaRPr>
          </a:p>
        </p:txBody>
      </p:sp>
      <p:sp>
        <p:nvSpPr>
          <p:cNvPr id="8" name="Text Box 7"/>
          <p:cNvSpPr txBox="1"/>
          <p:nvPr/>
        </p:nvSpPr>
        <p:spPr>
          <a:xfrm>
            <a:off x="606425" y="2228215"/>
            <a:ext cx="10504805" cy="398780"/>
          </a:xfrm>
          <a:prstGeom prst="rect">
            <a:avLst/>
          </a:prstGeom>
          <a:noFill/>
        </p:spPr>
        <p:txBody>
          <a:bodyPr wrap="square" rtlCol="0" anchor="t">
            <a:spAutoFit/>
          </a:bodyPr>
          <a:p>
            <a:r>
              <a:rPr lang="en-US" sz="2000">
                <a:solidFill>
                  <a:schemeClr val="tx1"/>
                </a:solidFill>
                <a:uFillTx/>
              </a:rPr>
              <a:t>Also,we can the try q=plain'or 1=1--+ in the url and the result confirmed sql injection.</a:t>
            </a:r>
            <a:r>
              <a:rPr lang="en-US"/>
              <a:t> </a:t>
            </a:r>
            <a:endParaRPr lang="en-US"/>
          </a:p>
        </p:txBody>
      </p:sp>
      <p:pic>
        <p:nvPicPr>
          <p:cNvPr id="3" name="Content Placeholder 2" descr="observation-1"/>
          <p:cNvPicPr>
            <a:picLocks noChangeAspect="1"/>
          </p:cNvPicPr>
          <p:nvPr>
            <p:ph sz="half" idx="1"/>
          </p:nvPr>
        </p:nvPicPr>
        <p:blipFill>
          <a:blip r:embed="rId1"/>
          <a:stretch>
            <a:fillRect/>
          </a:stretch>
        </p:blipFill>
        <p:spPr>
          <a:xfrm>
            <a:off x="708025" y="1351280"/>
            <a:ext cx="9822180" cy="883920"/>
          </a:xfrm>
          <a:prstGeom prst="rect">
            <a:avLst/>
          </a:prstGeom>
        </p:spPr>
      </p:pic>
      <p:pic>
        <p:nvPicPr>
          <p:cNvPr id="10" name="Content Placeholder 9" descr="POC"/>
          <p:cNvPicPr>
            <a:picLocks noChangeAspect="1"/>
          </p:cNvPicPr>
          <p:nvPr>
            <p:ph sz="half" idx="2"/>
          </p:nvPr>
        </p:nvPicPr>
        <p:blipFill>
          <a:blip r:embed="rId2"/>
          <a:stretch>
            <a:fillRect/>
          </a:stretch>
        </p:blipFill>
        <p:spPr>
          <a:xfrm>
            <a:off x="708025" y="2769235"/>
            <a:ext cx="9822815" cy="3481070"/>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Business Impact(High):</a:t>
            </a:r>
            <a:endParaRPr lang="en-US" u="sng">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a:xfrm>
            <a:off x="838200" y="1825625"/>
            <a:ext cx="10621010" cy="4351655"/>
          </a:xfrm>
        </p:spPr>
        <p:txBody>
          <a:bodyPr/>
          <a:p>
            <a:pPr marL="0" indent="0">
              <a:buNone/>
            </a:pPr>
            <a:r>
              <a:rPr lang="en-US"/>
              <a:t>Taking the advantage of this vulnerability,if the attacker can get these sensitive data of multiple users,it would be become one step easier for them to login to their accout after getting their username.</a:t>
            </a:r>
            <a:endParaRPr lang="en-US"/>
          </a:p>
          <a:p>
            <a:pPr marL="0" indent="0">
              <a:buNone/>
            </a:pPr>
            <a:r>
              <a:rPr lang="en-US"/>
              <a:t>The revealed data includes(name,username,email,address,phone number,etc.) are sufficient for performing a full fledge social engineering attack on the user.</a:t>
            </a:r>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ln w="22225">
                  <a:solidFill>
                    <a:schemeClr val="accent2"/>
                  </a:solidFill>
                  <a:prstDash val="solid"/>
                </a:ln>
                <a:solidFill>
                  <a:schemeClr val="accent2">
                    <a:lumMod val="40000"/>
                    <a:lumOff val="60000"/>
                  </a:schemeClr>
                </a:solidFill>
                <a:effectLst/>
              </a:rPr>
              <a:t>Recommendation</a:t>
            </a:r>
            <a:r>
              <a:rPr lang="en-US" altLang="en-IN" u="sng" dirty="0" smtClean="0">
                <a:ln w="22225">
                  <a:solidFill>
                    <a:schemeClr val="accent2"/>
                  </a:solidFill>
                  <a:prstDash val="solid"/>
                </a:ln>
                <a:solidFill>
                  <a:schemeClr val="accent2">
                    <a:lumMod val="40000"/>
                    <a:lumOff val="60000"/>
                  </a:schemeClr>
                </a:solidFill>
                <a:effectLst/>
              </a:rPr>
              <a:t>:</a:t>
            </a:r>
            <a:endParaRPr lang="en-US" altLang="en-IN" u="sng" dirty="0" smtClean="0">
              <a:ln w="22225">
                <a:solidFill>
                  <a:schemeClr val="accent2"/>
                </a:solidFill>
                <a:prstDash val="solid"/>
              </a:ln>
              <a:solidFill>
                <a:schemeClr val="accent2">
                  <a:lumMod val="40000"/>
                  <a:lumOff val="60000"/>
                </a:schemeClr>
              </a:solidFill>
              <a:effectLst/>
            </a:endParaRPr>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a:t>
            </a:r>
            <a:endParaRPr lang="en-IN" sz="2400" dirty="0" smtClean="0"/>
          </a:p>
          <a:p>
            <a:pPr lvl="1"/>
            <a:r>
              <a:rPr lang="en-IN" sz="2000" dirty="0" smtClean="0"/>
              <a:t>Implement proper authentication and authorisation checks to make sure that the user has permission to the data he/she is requesting</a:t>
            </a:r>
            <a:endParaRPr lang="en-IN" sz="2000" dirty="0" smtClean="0"/>
          </a:p>
          <a:p>
            <a:pPr lvl="1"/>
            <a:r>
              <a:rPr lang="en-IN" sz="2000" dirty="0" smtClean="0"/>
              <a:t>Use proper </a:t>
            </a:r>
            <a:r>
              <a:rPr lang="en-IN" sz="2000" dirty="0" err="1" smtClean="0"/>
              <a:t>ratelimiting</a:t>
            </a:r>
            <a:r>
              <a:rPr lang="en-IN" sz="2000" dirty="0" smtClean="0"/>
              <a:t> checks on the number of request comes from a single user in a small amount of time</a:t>
            </a:r>
            <a:endParaRPr lang="en-IN" sz="2000" dirty="0" smtClean="0"/>
          </a:p>
          <a:p>
            <a:pPr lvl="1"/>
            <a:r>
              <a:rPr lang="en-IN" sz="2000" dirty="0" smtClean="0"/>
              <a:t>Make sure each user can only see his/her data only.</a:t>
            </a:r>
            <a:endParaRPr lang="en-IN" sz="2000" dirty="0" smtClean="0"/>
          </a:p>
          <a:p>
            <a:pPr lvl="1"/>
            <a:endParaRPr lang="en-IN" sz="2000" dirty="0" smtClean="0"/>
          </a:p>
          <a:p>
            <a:pPr lvl="1"/>
            <a:endParaRPr lang="en-IN" sz="2000" dirty="0" smtClean="0"/>
          </a:p>
          <a:p>
            <a:pPr lvl="1"/>
            <a:endParaRPr lang="en-IN" sz="2000" dirty="0"/>
          </a:p>
        </p:txBody>
      </p:sp>
      <p:sp>
        <p:nvSpPr>
          <p:cNvPr id="4" name="Rectangle 3"/>
          <p:cNvSpPr/>
          <p:nvPr/>
        </p:nvSpPr>
        <p:spPr>
          <a:xfrm>
            <a:off x="838200" y="4960513"/>
            <a:ext cx="11353800" cy="923330"/>
          </a:xfrm>
          <a:prstGeom prst="rect">
            <a:avLst/>
          </a:prstGeom>
        </p:spPr>
        <p:txBody>
          <a:bodyPr wrap="square">
            <a:spAutoFit/>
          </a:bodyPr>
          <a:lstStyle/>
          <a:p>
            <a:r>
              <a:rPr lang="en-IN" i="1" dirty="0" smtClean="0">
                <a:latin typeface="Calibri" panose="020F0502020204030204" charset="0"/>
                <a:ea typeface="Calibri" panose="020F0502020204030204" charset="0"/>
                <a:cs typeface="Calibri" panose="020F0502020204030204" charset="0"/>
              </a:rPr>
              <a:t>https://www.owasp.org/index.php/Insecure_Configuration_Management</a:t>
            </a:r>
            <a:endParaRPr lang="en-IN" i="1" dirty="0" smtClean="0">
              <a:latin typeface="Calibri" panose="020F0502020204030204" charset="0"/>
              <a:ea typeface="Calibri" panose="020F0502020204030204" charset="0"/>
              <a:cs typeface="Calibri" panose="020F0502020204030204" charset="0"/>
            </a:endParaRPr>
          </a:p>
          <a:p>
            <a:r>
              <a:rPr lang="en-IN" i="1" dirty="0" smtClean="0">
                <a:latin typeface="Calibri" panose="020F0502020204030204" charset="0"/>
                <a:ea typeface="Calibri" panose="020F0502020204030204" charset="0"/>
                <a:cs typeface="Calibri" panose="020F0502020204030204" charset="0"/>
              </a:rPr>
              <a:t>https://www.owasp.org/index.php/Top_10_2013-A4-Insecure_Direct_Object_References</a:t>
            </a:r>
            <a:endParaRPr lang="en-IN" i="1" dirty="0" smtClean="0">
              <a:latin typeface="Calibri" panose="020F0502020204030204" charset="0"/>
              <a:ea typeface="Calibri" panose="020F0502020204030204" charset="0"/>
              <a:cs typeface="Calibri" panose="020F0502020204030204" charset="0"/>
            </a:endParaRPr>
          </a:p>
          <a:p>
            <a:endParaRPr lang="en-IN" i="1" dirty="0"/>
          </a:p>
        </p:txBody>
      </p:sp>
      <p:sp>
        <p:nvSpPr>
          <p:cNvPr id="5" name="Title 1"/>
          <p:cNvSpPr txBox="1"/>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u="sng" dirty="0" smtClean="0">
                <a:ln w="22225">
                  <a:solidFill>
                    <a:schemeClr val="accent2"/>
                  </a:solidFill>
                  <a:prstDash val="solid"/>
                </a:ln>
                <a:solidFill>
                  <a:schemeClr val="accent2">
                    <a:lumMod val="40000"/>
                    <a:lumOff val="60000"/>
                  </a:schemeClr>
                </a:solidFill>
                <a:effectLst/>
              </a:rPr>
              <a:t>References:</a:t>
            </a:r>
            <a:endParaRPr lang="en-IN" u="sng" dirty="0" smtClean="0">
              <a:ln w="22225">
                <a:solidFill>
                  <a:schemeClr val="accent2"/>
                </a:solidFill>
                <a:prstDash val="solid"/>
              </a:ln>
              <a:solidFill>
                <a:schemeClr val="accent2">
                  <a:lumMod val="40000"/>
                  <a:lumOff val="60000"/>
                </a:schemeClr>
              </a:solidFill>
              <a:effectLst/>
            </a:endParaRP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a:solidFill>
                  <a:schemeClr val="accent4"/>
                </a:solidFill>
              </a:rPr>
              <a:t>14)</a:t>
            </a:r>
            <a:r>
              <a:rPr lang="en-US" u="sng">
                <a:solidFill>
                  <a:schemeClr val="accent4"/>
                </a:solidFill>
              </a:rPr>
              <a:t>Unrequired details</a:t>
            </a:r>
            <a:r>
              <a:rPr lang="en-US" u="sng">
                <a:solidFill>
                  <a:schemeClr val="accent4"/>
                </a:solidFill>
                <a:effectLst/>
              </a:rPr>
              <a:t> for seller</a:t>
            </a:r>
            <a:r>
              <a:rPr lang="en-US">
                <a:solidFill>
                  <a:schemeClr val="accent4"/>
                </a:solidFill>
              </a:rPr>
              <a:t>:</a:t>
            </a:r>
            <a:endParaRPr lang="en-US">
              <a:solidFill>
                <a:schemeClr val="accent4"/>
              </a:solidFill>
            </a:endParaRPr>
          </a:p>
        </p:txBody>
      </p:sp>
      <p:graphicFrame>
        <p:nvGraphicFramePr>
          <p:cNvPr id="6" name="Content Placeholder 5"/>
          <p:cNvGraphicFramePr>
            <a:graphicFrameLocks noGrp="1"/>
          </p:cNvGraphicFramePr>
          <p:nvPr>
            <p:ph idx="1"/>
          </p:nvPr>
        </p:nvGraphicFramePr>
        <p:xfrm>
          <a:off x="838200" y="1825625"/>
          <a:ext cx="10515600" cy="208280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344930">
                <a:tc>
                  <a:txBody>
                    <a:bodyPr/>
                    <a:p>
                      <a:pPr algn="ctr"/>
                      <a:r>
                        <a:rPr lang="en-US" altLang="en-IN" sz="1600" dirty="0" smtClean="0">
                          <a:solidFill>
                            <a:schemeClr val="tx1"/>
                          </a:solidFill>
                          <a:latin typeface="Calibri" panose="020F0502020204030204" charset="0"/>
                        </a:rPr>
                        <a:t>Unrequired Details for seller</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(Moderate)</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gives the unrequired details about the seller:</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http://35.154.118.58/products/details.php?p_id=2(or any other p_id)</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Observation</a:t>
            </a:r>
            <a:r>
              <a:rPr lang="en-US"/>
              <a:t>:</a:t>
            </a:r>
            <a:endParaRPr lang="en-US"/>
          </a:p>
        </p:txBody>
      </p:sp>
      <p:sp>
        <p:nvSpPr>
          <p:cNvPr id="3" name="Content Placeholder 2"/>
          <p:cNvSpPr>
            <a:spLocks noGrp="1"/>
          </p:cNvSpPr>
          <p:nvPr>
            <p:ph sz="half" idx="1"/>
          </p:nvPr>
        </p:nvSpPr>
        <p:spPr>
          <a:xfrm>
            <a:off x="838200" y="1825625"/>
            <a:ext cx="10311130" cy="961390"/>
          </a:xfrm>
        </p:spPr>
        <p:txBody>
          <a:bodyPr>
            <a:normAutofit lnSpcReduction="20000"/>
          </a:bodyPr>
          <a:p>
            <a:pPr marL="0" indent="0">
              <a:buNone/>
            </a:pPr>
            <a:r>
              <a:rPr lang="en-US"/>
              <a:t>When we click on the “Seller Info” option,we get the details of the seller ,even those which are not required like the pan card number,etc.</a:t>
            </a:r>
            <a:endParaRPr lang="en-US"/>
          </a:p>
        </p:txBody>
      </p:sp>
      <p:pic>
        <p:nvPicPr>
          <p:cNvPr id="5" name="Content Placeholder 4" descr="Capture"/>
          <p:cNvPicPr>
            <a:picLocks noChangeAspect="1"/>
          </p:cNvPicPr>
          <p:nvPr>
            <p:ph sz="half" idx="2"/>
          </p:nvPr>
        </p:nvPicPr>
        <p:blipFill>
          <a:blip r:embed="rId1"/>
          <a:stretch>
            <a:fillRect/>
          </a:stretch>
        </p:blipFill>
        <p:spPr>
          <a:xfrm>
            <a:off x="2354580" y="2787015"/>
            <a:ext cx="7510145" cy="3665855"/>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Business Impact(Moderate):</a:t>
            </a:r>
            <a:endParaRPr lang="en-US" u="sng">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a:xfrm>
            <a:off x="838200" y="1825625"/>
            <a:ext cx="10710545" cy="4351655"/>
          </a:xfrm>
        </p:spPr>
        <p:txBody>
          <a:bodyPr/>
          <a:p>
            <a:pPr marL="0" indent="0">
              <a:buNone/>
            </a:pPr>
            <a:r>
              <a:rPr lang="en-US"/>
              <a:t>There is no direct business impact in this case ,but this amount of information can definitely lead to social engineering attacks on the seller and can indirectly harm the business.</a:t>
            </a:r>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t>Recommendation</a:t>
            </a:r>
            <a:r>
              <a:rPr lang="en-US"/>
              <a:t>:</a:t>
            </a:r>
            <a:endParaRPr lang="en-US"/>
          </a:p>
        </p:txBody>
      </p:sp>
      <p:sp>
        <p:nvSpPr>
          <p:cNvPr id="3" name="Content Placeholder 2"/>
          <p:cNvSpPr>
            <a:spLocks noGrp="1"/>
          </p:cNvSpPr>
          <p:nvPr>
            <p:ph sz="half" idx="1"/>
          </p:nvPr>
        </p:nvSpPr>
        <p:spPr>
          <a:xfrm>
            <a:off x="838200" y="1825625"/>
            <a:ext cx="11195685" cy="4351655"/>
          </a:xfrm>
        </p:spPr>
        <p:txBody>
          <a:bodyPr/>
          <a:p>
            <a:pPr marL="0" indent="0">
              <a:buNone/>
            </a:pPr>
            <a:r>
              <a:rPr lang="en-US"/>
              <a:t>Only name and email is sufficient as far as the query or help is concerned.</a:t>
            </a:r>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a:solidFill>
                  <a:schemeClr val="accent4"/>
                </a:solidFill>
              </a:rPr>
              <a:t>15)</a:t>
            </a:r>
            <a:r>
              <a:rPr lang="en-US" u="sng">
                <a:solidFill>
                  <a:schemeClr val="accent4"/>
                </a:solidFill>
                <a:effectLst/>
              </a:rPr>
              <a:t>Outdated Elements</a:t>
            </a:r>
            <a:r>
              <a:rPr lang="en-US">
                <a:solidFill>
                  <a:schemeClr val="accent4"/>
                </a:solidFill>
              </a:rPr>
              <a:t>:</a:t>
            </a:r>
            <a:endParaRPr lang="en-US">
              <a:solidFill>
                <a:schemeClr val="accent4"/>
              </a:solidFill>
            </a:endParaRPr>
          </a:p>
        </p:txBody>
      </p:sp>
      <p:graphicFrame>
        <p:nvGraphicFramePr>
          <p:cNvPr id="6" name="Content Placeholder 5"/>
          <p:cNvGraphicFramePr>
            <a:graphicFrameLocks noGrp="1"/>
          </p:cNvGraphicFramePr>
          <p:nvPr>
            <p:ph idx="1"/>
          </p:nvPr>
        </p:nvGraphicFramePr>
        <p:xfrm>
          <a:off x="838200" y="1825625"/>
          <a:ext cx="10515600" cy="208280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344930">
                <a:tc>
                  <a:txBody>
                    <a:bodyPr/>
                    <a:p>
                      <a:pPr algn="ctr"/>
                      <a:r>
                        <a:rPr lang="en-US" altLang="en-IN" sz="1600" dirty="0" smtClean="0">
                          <a:solidFill>
                            <a:schemeClr val="tx1"/>
                          </a:solidFill>
                          <a:latin typeface="Calibri" panose="020F0502020204030204" charset="0"/>
                        </a:rPr>
                        <a:t>Outdated Elements</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(Moderate)</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p>
                      <a:r>
                        <a:rPr lang="en-US" sz="1300" dirty="0" smtClean="0">
                          <a:solidFill>
                            <a:schemeClr val="tx1"/>
                          </a:solidFill>
                          <a:latin typeface="Calibri" panose="020F0502020204030204" charset="0"/>
                        </a:rPr>
                        <a:t> </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Elements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WonderCMS</a:t>
                      </a: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Observations:</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sz="half" idx="1"/>
          </p:nvPr>
        </p:nvSpPr>
        <p:spPr>
          <a:xfrm>
            <a:off x="838200" y="1825625"/>
            <a:ext cx="10872470" cy="1213485"/>
          </a:xfrm>
        </p:spPr>
        <p:txBody>
          <a:bodyPr>
            <a:normAutofit lnSpcReduction="10000"/>
          </a:bodyPr>
          <a:p>
            <a:pPr marL="0" indent="0">
              <a:buNone/>
            </a:pPr>
            <a:r>
              <a:rPr lang="en-US"/>
              <a:t>The PHP version installed is not the latest one and has multiple vulnerabilities that can be exploited.Also, wondercms is also outdated and highly vulnerable.</a:t>
            </a:r>
            <a:endParaRPr lang="en-US"/>
          </a:p>
        </p:txBody>
      </p:sp>
      <p:pic>
        <p:nvPicPr>
          <p:cNvPr id="5" name="Content Placeholder 4" descr="php version"/>
          <p:cNvPicPr>
            <a:picLocks noChangeAspect="1"/>
          </p:cNvPicPr>
          <p:nvPr>
            <p:ph sz="half" idx="2"/>
          </p:nvPr>
        </p:nvPicPr>
        <p:blipFill>
          <a:blip r:embed="rId1"/>
          <a:stretch>
            <a:fillRect/>
          </a:stretch>
        </p:blipFill>
        <p:spPr>
          <a:xfrm>
            <a:off x="584835" y="4242435"/>
            <a:ext cx="6334125" cy="1551305"/>
          </a:xfrm>
          <a:prstGeom prst="rect">
            <a:avLst/>
          </a:prstGeom>
        </p:spPr>
      </p:pic>
      <p:pic>
        <p:nvPicPr>
          <p:cNvPr id="6" name="Picture 5" descr="wonder cms version"/>
          <p:cNvPicPr>
            <a:picLocks noChangeAspect="1"/>
          </p:cNvPicPr>
          <p:nvPr/>
        </p:nvPicPr>
        <p:blipFill>
          <a:blip r:embed="rId2"/>
          <a:stretch>
            <a:fillRect/>
          </a:stretch>
        </p:blipFill>
        <p:spPr>
          <a:xfrm>
            <a:off x="7170420" y="3935095"/>
            <a:ext cx="4838700" cy="2496820"/>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Business Impact(High)</a:t>
            </a:r>
            <a:r>
              <a:rPr lang="en-US"/>
              <a:t>:</a:t>
            </a:r>
            <a:endParaRPr lang="en-US"/>
          </a:p>
        </p:txBody>
      </p:sp>
      <p:sp>
        <p:nvSpPr>
          <p:cNvPr id="3" name="Content Placeholder 2"/>
          <p:cNvSpPr>
            <a:spLocks noGrp="1"/>
          </p:cNvSpPr>
          <p:nvPr>
            <p:ph sz="half" idx="1"/>
          </p:nvPr>
        </p:nvSpPr>
        <p:spPr>
          <a:xfrm>
            <a:off x="838200" y="1825625"/>
            <a:ext cx="10636250" cy="1875155"/>
          </a:xfrm>
        </p:spPr>
        <p:txBody>
          <a:bodyPr/>
          <a:p>
            <a:pPr marL="0" indent="0">
              <a:buNone/>
            </a:pPr>
            <a:r>
              <a:rPr lang="en-US"/>
              <a:t>Exploits of every vulnerability detected is regularly made public and hence outdated software can very easily be taken advantage of.If the attacker comes to know about this vulnerability,he may directly use the exploit to take down the entire system,which is a big risk.</a:t>
            </a:r>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Recommendation</a:t>
            </a:r>
            <a:r>
              <a:rPr lang="en-US">
                <a:solidFill>
                  <a:schemeClr val="accent4"/>
                </a:solidFill>
              </a:rPr>
              <a:t>:</a:t>
            </a:r>
            <a:endParaRPr lang="en-US">
              <a:solidFill>
                <a:schemeClr val="accent4"/>
              </a:solidFill>
            </a:endParaRPr>
          </a:p>
        </p:txBody>
      </p:sp>
      <p:sp>
        <p:nvSpPr>
          <p:cNvPr id="3" name="Content Placeholder 2"/>
          <p:cNvSpPr>
            <a:spLocks noGrp="1"/>
          </p:cNvSpPr>
          <p:nvPr>
            <p:ph sz="half" idx="1"/>
          </p:nvPr>
        </p:nvSpPr>
        <p:spPr>
          <a:xfrm>
            <a:off x="838200" y="1412875"/>
            <a:ext cx="10768965" cy="1875790"/>
          </a:xfrm>
        </p:spPr>
        <p:txBody>
          <a:bodyPr/>
          <a:p>
            <a:pPr marL="0" indent="0">
              <a:buNone/>
            </a:pPr>
            <a:r>
              <a:rPr lang="en-US"/>
              <a:t>1) Upgrade to the latest version of Affected Software/theme/plugin/OS which means latest version number</a:t>
            </a:r>
            <a:endParaRPr lang="en-US"/>
          </a:p>
          <a:p>
            <a:pPr marL="0" indent="0">
              <a:buNone/>
            </a:pPr>
            <a:r>
              <a:rPr lang="en-US"/>
              <a:t> 2) If upgrade is not possible for the time being, isolate the server from any other critical data and servers</a:t>
            </a:r>
            <a:endParaRPr lang="en-US"/>
          </a:p>
        </p:txBody>
      </p:sp>
      <p:sp>
        <p:nvSpPr>
          <p:cNvPr id="6" name="Title 1"/>
          <p:cNvSpPr>
            <a:spLocks noGrp="1"/>
          </p:cNvSpPr>
          <p:nvPr/>
        </p:nvSpPr>
        <p:spPr>
          <a:xfrm>
            <a:off x="838200" y="3175635"/>
            <a:ext cx="10515600" cy="1325563"/>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solidFill>
                  <a:schemeClr val="accent4"/>
                </a:solidFill>
                <a:effectLst/>
              </a:rPr>
              <a:t>References</a:t>
            </a:r>
            <a:r>
              <a:rPr lang="en-US">
                <a:solidFill>
                  <a:schemeClr val="accent4"/>
                </a:solidFill>
              </a:rPr>
              <a:t>:</a:t>
            </a:r>
            <a:endParaRPr lang="en-US">
              <a:solidFill>
                <a:schemeClr val="accent4"/>
              </a:solidFill>
            </a:endParaRPr>
          </a:p>
        </p:txBody>
      </p:sp>
      <p:sp>
        <p:nvSpPr>
          <p:cNvPr id="7" name="Text Box 6"/>
          <p:cNvSpPr txBox="1"/>
          <p:nvPr/>
        </p:nvSpPr>
        <p:spPr>
          <a:xfrm>
            <a:off x="957580" y="4452620"/>
            <a:ext cx="10526395" cy="1814830"/>
          </a:xfrm>
          <a:prstGeom prst="rect">
            <a:avLst/>
          </a:prstGeom>
          <a:noFill/>
        </p:spPr>
        <p:txBody>
          <a:bodyPr wrap="square" rtlCol="0">
            <a:spAutoFit/>
          </a:bodyPr>
          <a:p>
            <a:r>
              <a:rPr lang="en-US" sz="2800"/>
              <a:t>1)https://www.cvedetails.com/vulnerability-list/vendor_id-74/product_id-128/version_id-298515/PHP-PHP-5.6.39.html</a:t>
            </a:r>
            <a:endParaRPr lang="en-US" sz="2800"/>
          </a:p>
          <a:p>
            <a:r>
              <a:rPr lang="en-US" sz="2800"/>
              <a:t>2)https://www.owasp.org/index.php/Top_10-2017_A9-Using_Components_with_Known_Vulnerabilities</a:t>
            </a:r>
            <a:endParaRPr 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t>POC using SQL-map</a:t>
            </a:r>
            <a:endParaRPr lang="en-US" sz="3200" b="1"/>
          </a:p>
        </p:txBody>
      </p:sp>
      <p:pic>
        <p:nvPicPr>
          <p:cNvPr id="5" name="Content Placeholder 4" descr="databases-sqlmap"/>
          <p:cNvPicPr>
            <a:picLocks noChangeAspect="1"/>
          </p:cNvPicPr>
          <p:nvPr>
            <p:ph sz="half" idx="1"/>
          </p:nvPr>
        </p:nvPicPr>
        <p:blipFill>
          <a:blip r:embed="rId1"/>
          <a:stretch>
            <a:fillRect/>
          </a:stretch>
        </p:blipFill>
        <p:spPr>
          <a:xfrm>
            <a:off x="838200" y="1523365"/>
            <a:ext cx="4232910" cy="1101725"/>
          </a:xfrm>
          <a:prstGeom prst="rect">
            <a:avLst/>
          </a:prstGeom>
        </p:spPr>
      </p:pic>
      <p:pic>
        <p:nvPicPr>
          <p:cNvPr id="6" name="Content Placeholder 5" descr="database-table-sqlmap"/>
          <p:cNvPicPr>
            <a:picLocks noChangeAspect="1"/>
          </p:cNvPicPr>
          <p:nvPr>
            <p:ph sz="half" idx="2"/>
          </p:nvPr>
        </p:nvPicPr>
        <p:blipFill>
          <a:blip r:embed="rId2"/>
          <a:stretch>
            <a:fillRect/>
          </a:stretch>
        </p:blipFill>
        <p:spPr>
          <a:xfrm>
            <a:off x="5883910" y="1523365"/>
            <a:ext cx="4761865" cy="3745230"/>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fld>
            <a:endParaRPr lang="uk-UA"/>
          </a:p>
        </p:txBody>
      </p:sp>
      <p:sp>
        <p:nvSpPr>
          <p:cNvPr id="3" name="Title 2"/>
          <p:cNvSpPr>
            <a:spLocks noGrp="1"/>
          </p:cNvSpPr>
          <p:nvPr>
            <p:ph type="title"/>
          </p:nvPr>
        </p:nvSpPr>
        <p:spPr>
          <a:xfrm>
            <a:off x="800100" y="488950"/>
            <a:ext cx="10515600" cy="1325563"/>
          </a:xfrm>
        </p:spPr>
        <p:txBody>
          <a:bodyPr>
            <a:normAutofit/>
          </a:bodyPr>
          <a:lstStyle/>
          <a:p>
            <a:r>
              <a:rPr lang="en-US">
                <a:sym typeface="+mn-ea"/>
              </a:rPr>
              <a:t>16)</a:t>
            </a:r>
            <a:r>
              <a:rPr lang="en-US" u="sng">
                <a:gradFill>
                  <a:gsLst>
                    <a:gs pos="21000">
                      <a:srgbClr val="53575C"/>
                    </a:gs>
                    <a:gs pos="88000">
                      <a:srgbClr val="C5C7CA"/>
                    </a:gs>
                  </a:gsLst>
                  <a:lin ang="5400000"/>
                </a:gradFill>
                <a:effectLst/>
                <a:sym typeface="+mn-ea"/>
              </a:rPr>
              <a:t>Improper Server Side Filter</a:t>
            </a:r>
            <a:endParaRPr lang="en-IN" dirty="0" smtClean="0"/>
          </a:p>
        </p:txBody>
      </p:sp>
      <p:graphicFrame>
        <p:nvGraphicFramePr>
          <p:cNvPr id="6" name="Table 5"/>
          <p:cNvGraphicFramePr>
            <a:graphicFrameLocks noGrp="1"/>
          </p:cNvGraphicFramePr>
          <p:nvPr/>
        </p:nvGraphicFramePr>
        <p:xfrm>
          <a:off x="1751173" y="2188740"/>
          <a:ext cx="8109380" cy="2821929"/>
        </p:xfrm>
        <a:graphic>
          <a:graphicData uri="http://schemas.openxmlformats.org/drawingml/2006/table">
            <a:tbl>
              <a:tblPr firstRow="1" bandRow="1">
                <a:tableStyleId>{5C22544A-7EE6-4342-B048-85BDC9FD1C3A}</a:tableStyleId>
              </a:tblPr>
              <a:tblGrid>
                <a:gridCol w="1413562"/>
                <a:gridCol w="6695818"/>
              </a:tblGrid>
              <a:tr h="415290">
                <a:tc>
                  <a:txBody>
                    <a:bodyPr/>
                    <a:lstStyle/>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06639">
                <a:tc>
                  <a:txBody>
                    <a:bodyPr/>
                    <a:lstStyle/>
                    <a:p>
                      <a:pPr algn="ctr"/>
                      <a:r>
                        <a:rPr lang="en-US" altLang="en-IN" sz="1600" dirty="0" smtClean="0">
                          <a:solidFill>
                            <a:schemeClr val="tx1"/>
                          </a:solidFill>
                          <a:latin typeface="Calibri" panose="020F0502020204030204" charset="0"/>
                        </a:rPr>
                        <a:t>Improper Server Side Filter</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(Low)</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a:t>
                      </a:r>
                      <a:r>
                        <a:rPr lang="en-US" sz="1300" baseline="0" dirty="0" err="1" smtClean="0">
                          <a:solidFill>
                            <a:schemeClr val="tx1"/>
                          </a:solidFill>
                          <a:latin typeface="Calibri" panose="020F0502020204030204" charset="0"/>
                        </a:rPr>
                        <a:t>urls</a:t>
                      </a:r>
                      <a:r>
                        <a:rPr lang="en-US" sz="1300" baseline="0" dirty="0" smtClean="0">
                          <a:solidFill>
                            <a:schemeClr val="tx1"/>
                          </a:solidFill>
                          <a:latin typeface="Calibri" panose="020F0502020204030204" charset="0"/>
                        </a:rPr>
                        <a:t> have improper server side filter</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http://13.233.108.21/profile/16/edit/</a:t>
                      </a: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1" dirty="0" smtClean="0">
                          <a:solidFill>
                            <a:schemeClr val="tx1"/>
                          </a:solidFill>
                          <a:latin typeface="Calibri" panose="020F0502020204030204" charset="0"/>
                        </a:rPr>
                        <a:t>Affected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Contact Number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Observation:</a:t>
            </a:r>
            <a:endParaRPr lang="en-US" u="sng">
              <a:ln w="22225">
                <a:solidFill>
                  <a:schemeClr val="accent2"/>
                </a:solidFill>
                <a:prstDash val="solid"/>
              </a:ln>
              <a:solidFill>
                <a:schemeClr val="accent2">
                  <a:lumMod val="40000"/>
                  <a:lumOff val="60000"/>
                </a:schemeClr>
              </a:solidFill>
              <a:effectLst/>
            </a:endParaRPr>
          </a:p>
        </p:txBody>
      </p:sp>
      <p:sp>
        <p:nvSpPr>
          <p:cNvPr id="3" name="Text Placeholder 2"/>
          <p:cNvSpPr>
            <a:spLocks noGrp="1"/>
          </p:cNvSpPr>
          <p:nvPr>
            <p:ph type="body" idx="1"/>
          </p:nvPr>
        </p:nvSpPr>
        <p:spPr>
          <a:xfrm>
            <a:off x="838200" y="1825625"/>
            <a:ext cx="10515600" cy="887095"/>
          </a:xfrm>
        </p:spPr>
        <p:txBody>
          <a:bodyPr>
            <a:normAutofit lnSpcReduction="10000"/>
          </a:bodyPr>
          <a:p>
            <a:pPr marL="0" indent="0">
              <a:buNone/>
            </a:pPr>
            <a:r>
              <a:rPr lang="en-US"/>
              <a:t>After logging in as customer,when we try to edit our phone number to some invalid one ,the error is as shown.</a:t>
            </a:r>
            <a:endParaRPr lang="en-US"/>
          </a:p>
        </p:txBody>
      </p:sp>
      <p:pic>
        <p:nvPicPr>
          <p:cNvPr id="4" name="Picture 3" descr="phone no verification client side"/>
          <p:cNvPicPr>
            <a:picLocks noChangeAspect="1"/>
          </p:cNvPicPr>
          <p:nvPr/>
        </p:nvPicPr>
        <p:blipFill>
          <a:blip r:embed="rId1"/>
          <a:stretch>
            <a:fillRect/>
          </a:stretch>
        </p:blipFill>
        <p:spPr>
          <a:xfrm>
            <a:off x="1548130" y="2921000"/>
            <a:ext cx="8677910" cy="2025015"/>
          </a:xfrm>
          <a:prstGeom prst="rect">
            <a:avLst/>
          </a:prstGeom>
        </p:spPr>
      </p:pic>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Proof Of Concept(PoC):</a:t>
            </a:r>
            <a:endParaRPr lang="en-US" u="sng">
              <a:solidFill>
                <a:schemeClr val="accent4"/>
              </a:solidFill>
              <a:effectLst/>
            </a:endParaRPr>
          </a:p>
        </p:txBody>
      </p:sp>
      <p:sp>
        <p:nvSpPr>
          <p:cNvPr id="3" name="Text Placeholder 2"/>
          <p:cNvSpPr>
            <a:spLocks noGrp="1"/>
          </p:cNvSpPr>
          <p:nvPr>
            <p:ph type="body" idx="1"/>
          </p:nvPr>
        </p:nvSpPr>
        <p:spPr>
          <a:xfrm>
            <a:off x="838200" y="1825625"/>
            <a:ext cx="10515600" cy="1005840"/>
          </a:xfrm>
        </p:spPr>
        <p:txBody>
          <a:bodyPr/>
          <a:p>
            <a:pPr marL="0" indent="0">
              <a:buNone/>
            </a:pPr>
            <a:r>
              <a:rPr lang="en-US"/>
              <a:t>But when we give a valid phone number on the client side,but intercept it through burpsuite and again give invalid number,it gets accepted.</a:t>
            </a:r>
            <a:endParaRPr lang="en-US"/>
          </a:p>
        </p:txBody>
      </p:sp>
      <p:pic>
        <p:nvPicPr>
          <p:cNvPr id="4" name="Picture 3" descr="Contact no. after using burpsuite and hence no proper server side filter"/>
          <p:cNvPicPr>
            <a:picLocks noChangeAspect="1"/>
          </p:cNvPicPr>
          <p:nvPr/>
        </p:nvPicPr>
        <p:blipFill>
          <a:blip r:embed="rId1"/>
          <a:stretch>
            <a:fillRect/>
          </a:stretch>
        </p:blipFill>
        <p:spPr>
          <a:xfrm>
            <a:off x="1533525" y="3009265"/>
            <a:ext cx="7962900" cy="3219450"/>
          </a:xfrm>
          <a:prstGeom prst="rect">
            <a:avLst/>
          </a:prstGeom>
        </p:spPr>
      </p:pic>
      <p:sp>
        <p:nvSpPr>
          <p:cNvPr id="9" name="Rectangle 8"/>
          <p:cNvSpPr/>
          <p:nvPr/>
        </p:nvSpPr>
        <p:spPr>
          <a:xfrm>
            <a:off x="1693545" y="4799330"/>
            <a:ext cx="5177790" cy="3314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u="sng">
                <a:ln w="22225">
                  <a:solidFill>
                    <a:schemeClr val="accent2"/>
                  </a:solidFill>
                  <a:prstDash val="solid"/>
                </a:ln>
                <a:solidFill>
                  <a:schemeClr val="accent2">
                    <a:lumMod val="40000"/>
                    <a:lumOff val="60000"/>
                  </a:schemeClr>
                </a:solidFill>
                <a:effectLst/>
              </a:rPr>
              <a:t>Business Impact(Low):</a:t>
            </a:r>
            <a:endParaRPr lang="en-US" u="sng">
              <a:ln w="22225">
                <a:solidFill>
                  <a:schemeClr val="accent2"/>
                </a:solidFill>
                <a:prstDash val="solid"/>
              </a:ln>
              <a:solidFill>
                <a:schemeClr val="accent2">
                  <a:lumMod val="40000"/>
                  <a:lumOff val="60000"/>
                </a:schemeClr>
              </a:solidFill>
              <a:effectLst/>
            </a:endParaRPr>
          </a:p>
        </p:txBody>
      </p:sp>
      <p:sp>
        <p:nvSpPr>
          <p:cNvPr id="3" name="Text Placeholder 2"/>
          <p:cNvSpPr>
            <a:spLocks noGrp="1"/>
          </p:cNvSpPr>
          <p:nvPr>
            <p:ph type="body" idx="1"/>
          </p:nvPr>
        </p:nvSpPr>
        <p:spPr>
          <a:xfrm>
            <a:off x="838200" y="1501140"/>
            <a:ext cx="10515600" cy="4351338"/>
          </a:xfrm>
        </p:spPr>
        <p:txBody>
          <a:bodyPr/>
          <a:p>
            <a:pPr marL="0" indent="0">
              <a:buNone/>
            </a:pPr>
            <a:r>
              <a:rPr lang="en-US"/>
              <a:t>The data provided by the user ,if incorrect, is not a very big issue but still must be checked for proper validatory information.</a:t>
            </a:r>
            <a:endParaRPr lang="en-US"/>
          </a:p>
        </p:txBody>
      </p:sp>
      <p:sp>
        <p:nvSpPr>
          <p:cNvPr id="5" name="Title 1"/>
          <p:cNvSpPr>
            <a:spLocks noGrp="1"/>
          </p:cNvSpPr>
          <p:nvPr/>
        </p:nvSpPr>
        <p:spPr>
          <a:xfrm>
            <a:off x="838200" y="2541270"/>
            <a:ext cx="10515600" cy="1325563"/>
          </a:xfrm>
          <a:prstGeom prst="rect">
            <a:avLst/>
          </a:prstGeom>
        </p:spPr>
        <p:txBody>
          <a:bodyPr vert="horz" lIns="91440" tIns="45720" rIns="91440" bIns="45720" rtlCol="0" anchor="ctr">
            <a:normAutofit/>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22225">
                  <a:solidFill>
                    <a:schemeClr val="accent2"/>
                  </a:solidFill>
                  <a:prstDash val="solid"/>
                </a:ln>
                <a:solidFill>
                  <a:schemeClr val="accent2">
                    <a:lumMod val="40000"/>
                    <a:lumOff val="60000"/>
                  </a:schemeClr>
                </a:solidFill>
                <a:effectLst/>
              </a:rPr>
              <a:t>Recommendation:</a:t>
            </a:r>
            <a:endParaRPr lang="en-US" u="sng">
              <a:ln w="22225">
                <a:solidFill>
                  <a:schemeClr val="accent2"/>
                </a:solidFill>
                <a:prstDash val="solid"/>
              </a:ln>
              <a:solidFill>
                <a:schemeClr val="accent2">
                  <a:lumMod val="40000"/>
                  <a:lumOff val="60000"/>
                </a:schemeClr>
              </a:solidFill>
              <a:effectLst/>
            </a:endParaRPr>
          </a:p>
        </p:txBody>
      </p:sp>
      <p:sp>
        <p:nvSpPr>
          <p:cNvPr id="7" name="Text Box 6"/>
          <p:cNvSpPr txBox="1"/>
          <p:nvPr/>
        </p:nvSpPr>
        <p:spPr>
          <a:xfrm>
            <a:off x="957580" y="3730625"/>
            <a:ext cx="10584815" cy="2245360"/>
          </a:xfrm>
          <a:prstGeom prst="rect">
            <a:avLst/>
          </a:prstGeom>
          <a:noFill/>
        </p:spPr>
        <p:txBody>
          <a:bodyPr wrap="square" rtlCol="0">
            <a:spAutoFit/>
          </a:bodyPr>
          <a:p>
            <a:r>
              <a:rPr lang="en-US" sz="2800"/>
              <a:t>1) Implement all critical checks on server side code only</a:t>
            </a:r>
            <a:endParaRPr lang="en-US" sz="2800"/>
          </a:p>
          <a:p>
            <a:r>
              <a:rPr lang="en-US" sz="2800"/>
              <a:t>2)Client-side checks must be treated as decoratives only</a:t>
            </a:r>
            <a:endParaRPr lang="en-US" sz="2800"/>
          </a:p>
          <a:p>
            <a:r>
              <a:rPr lang="en-US" sz="2800"/>
              <a:t>3)All business logic must be implemented and checked on the server code. This includes user input, the flow of applications and even the URL/Modules a user is supposed to access or not</a:t>
            </a:r>
            <a:endParaRPr lang="en-US" sz="2800"/>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References:</a:t>
            </a:r>
            <a:endParaRPr lang="en-US" u="sng">
              <a:solidFill>
                <a:schemeClr val="accent4"/>
              </a:solidFill>
              <a:effectLst/>
            </a:endParaRPr>
          </a:p>
        </p:txBody>
      </p:sp>
      <p:sp>
        <p:nvSpPr>
          <p:cNvPr id="3" name="Text Placeholder 2"/>
          <p:cNvSpPr>
            <a:spLocks noGrp="1"/>
          </p:cNvSpPr>
          <p:nvPr>
            <p:ph type="body" idx="1"/>
          </p:nvPr>
        </p:nvSpPr>
        <p:spPr/>
        <p:txBody>
          <a:bodyPr/>
          <a:p>
            <a:pPr marL="0" indent="0">
              <a:buNone/>
            </a:pPr>
            <a:r>
              <a:rPr lang="en-US"/>
              <a:t>1)http://projects.webappsec.org/w/page/13246933/Improper%20Input%20Handling</a:t>
            </a:r>
            <a:endParaRPr lang="en-US"/>
          </a:p>
          <a:p>
            <a:pPr marL="0" indent="0">
              <a:buNone/>
            </a:pPr>
            <a:endParaRPr lang="en-US"/>
          </a:p>
          <a:p>
            <a:pPr marL="0" indent="0">
              <a:buNone/>
            </a:pPr>
            <a:r>
              <a:rPr lang="en-US"/>
              <a:t>2)https://www.owasp.org/index.php/Unvalidated_Input</a:t>
            </a:r>
            <a:endParaRPr lang="en-US"/>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17)</a:t>
            </a:r>
            <a:r>
              <a:rPr lang="en-US" u="sng">
                <a:gradFill>
                  <a:gsLst>
                    <a:gs pos="21000">
                      <a:srgbClr val="53575C"/>
                    </a:gs>
                    <a:gs pos="88000">
                      <a:srgbClr val="C5C7CA"/>
                    </a:gs>
                  </a:gsLst>
                  <a:lin ang="5400000"/>
                </a:gradFill>
                <a:effectLst/>
              </a:rPr>
              <a:t>Default Error Display:</a:t>
            </a:r>
            <a:endParaRPr lang="en-US" u="sng">
              <a:gradFill>
                <a:gsLst>
                  <a:gs pos="21000">
                    <a:srgbClr val="53575C"/>
                  </a:gs>
                  <a:gs pos="88000">
                    <a:srgbClr val="C5C7CA"/>
                  </a:gs>
                </a:gsLst>
                <a:lin ang="5400000"/>
              </a:gradFill>
              <a:effectLst/>
            </a:endParaRPr>
          </a:p>
        </p:txBody>
      </p:sp>
      <p:graphicFrame>
        <p:nvGraphicFramePr>
          <p:cNvPr id="6" name="Content Placeholder 5"/>
          <p:cNvGraphicFramePr>
            <a:graphicFrameLocks noGrp="1"/>
          </p:cNvGraphicFramePr>
          <p:nvPr>
            <p:ph idx="1"/>
          </p:nvPr>
        </p:nvGraphicFramePr>
        <p:xfrm>
          <a:off x="838200" y="1825625"/>
          <a:ext cx="10515600" cy="3682365"/>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03325">
                <a:tc rowSpan="2">
                  <a:txBody>
                    <a:bodyPr/>
                    <a:p>
                      <a:pPr algn="ctr"/>
                      <a:r>
                        <a:rPr lang="en-US" altLang="en-IN" sz="1600" dirty="0" smtClean="0">
                          <a:solidFill>
                            <a:schemeClr val="tx1"/>
                          </a:solidFill>
                          <a:latin typeface="Calibri" panose="020F0502020204030204" charset="0"/>
                        </a:rPr>
                        <a:t>Default Error Display</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(Low)</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a:t>
                      </a:r>
                      <a:r>
                        <a:rPr lang="en-US" sz="1300" baseline="0" dirty="0" err="1" smtClean="0">
                          <a:solidFill>
                            <a:schemeClr val="tx1"/>
                          </a:solidFill>
                          <a:latin typeface="Calibri" panose="020F0502020204030204" charset="0"/>
                        </a:rPr>
                        <a:t>urls</a:t>
                      </a:r>
                      <a:r>
                        <a:rPr lang="en-US" sz="1300" baseline="0" dirty="0" smtClean="0">
                          <a:solidFill>
                            <a:schemeClr val="tx1"/>
                          </a:solidFill>
                          <a:latin typeface="Calibri" panose="020F0502020204030204" charset="0"/>
                        </a:rPr>
                        <a:t> have default error displaying on fuzzing:</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http://35.154.118.58/?includelang=lang/en.php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indent="0">
                        <a:buFont typeface="Arial" panose="020B0604020202020204" pitchFamily="34" charset="0"/>
                        <a:buNone/>
                      </a:pP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indent="0">
                        <a:buFont typeface="Arial" panose="020B0604020202020204" pitchFamily="34" charset="0"/>
                        <a:buNone/>
                      </a:pPr>
                      <a:r>
                        <a:rPr lang="en-US" sz="1300" b="1" i="0" u="none" strike="noStrike" dirty="0" smtClean="0">
                          <a:solidFill>
                            <a:schemeClr val="dk1"/>
                          </a:solidFill>
                          <a:effectLst/>
                          <a:latin typeface="Calibri" panose="020F0502020204030204" charset="0"/>
                          <a:ea typeface="+mn-ea"/>
                          <a:cs typeface="Calibri" panose="020F0502020204030204" charset="0"/>
                          <a:sym typeface="Arial" panose="020B0604020202020204"/>
                        </a:rPr>
                        <a:t>Payload</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en'.php</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203325">
                <a:tc vMerge="1">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pPr indent="0">
                        <a:buFont typeface="Arial" panose="020B0604020202020204" pitchFamily="34" charset="0"/>
                        <a:buNone/>
                      </a:pPr>
                      <a:r>
                        <a:rPr lang="en-US" sz="1300" b="0" dirty="0">
                          <a:solidFill>
                            <a:schemeClr val="tx1"/>
                          </a:solidFill>
                          <a:latin typeface="Calibri" panose="020F0502020204030204" charset="0"/>
                        </a:rPr>
                        <a:t>Affected URL:</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http://35.154.118.58/search/search.php</a:t>
                      </a:r>
                      <a:endParaRPr lang="en-US" sz="1300" b="0" dirty="0">
                        <a:solidFill>
                          <a:schemeClr val="tx1"/>
                        </a:solidFill>
                        <a:latin typeface="Calibri" panose="020F0502020204030204" charset="0"/>
                      </a:endParaRPr>
                    </a:p>
                    <a:p>
                      <a:pPr indent="0">
                        <a:buFont typeface="Arial" panose="020B0604020202020204" pitchFamily="34" charset="0"/>
                        <a:buNone/>
                      </a:pPr>
                      <a:r>
                        <a:rPr lang="en-US" sz="1300" b="0" dirty="0">
                          <a:solidFill>
                            <a:schemeClr val="tx1"/>
                          </a:solidFill>
                          <a:latin typeface="Calibri" panose="020F0502020204030204" charset="0"/>
                        </a:rPr>
                        <a:t>Parameter:</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q(GET)</a:t>
                      </a:r>
                      <a:endParaRPr lang="en-US" sz="1300" b="0" dirty="0">
                        <a:solidFill>
                          <a:schemeClr val="tx1"/>
                        </a:solidFill>
                        <a:latin typeface="Calibri" panose="020F0502020204030204" charset="0"/>
                      </a:endParaRPr>
                    </a:p>
                    <a:p>
                      <a:pPr indent="0">
                        <a:buFont typeface="Arial" panose="020B0604020202020204" pitchFamily="34" charset="0"/>
                        <a:buNone/>
                      </a:pPr>
                      <a:r>
                        <a:rPr lang="en-US" sz="1300" b="0" dirty="0">
                          <a:solidFill>
                            <a:schemeClr val="tx1"/>
                          </a:solidFill>
                          <a:latin typeface="Calibri" panose="020F0502020204030204" charset="0"/>
                        </a:rPr>
                        <a:t>Payload</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q='</a:t>
                      </a:r>
                      <a:endParaRPr lang="en-US" sz="1300" b="0" dirty="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Observation</a:t>
            </a:r>
            <a:r>
              <a:rPr lang="en-US">
                <a:solidFill>
                  <a:schemeClr val="accent4"/>
                </a:solidFill>
              </a:rPr>
              <a:t>:</a:t>
            </a:r>
            <a:endParaRPr lang="en-US">
              <a:solidFill>
                <a:schemeClr val="accent4"/>
              </a:solidFill>
            </a:endParaRPr>
          </a:p>
        </p:txBody>
      </p:sp>
      <p:sp>
        <p:nvSpPr>
          <p:cNvPr id="3" name="Content Placeholder 2"/>
          <p:cNvSpPr>
            <a:spLocks noGrp="1"/>
          </p:cNvSpPr>
          <p:nvPr>
            <p:ph idx="1"/>
          </p:nvPr>
        </p:nvSpPr>
        <p:spPr>
          <a:xfrm>
            <a:off x="838200" y="1825625"/>
            <a:ext cx="10515600" cy="592455"/>
          </a:xfrm>
        </p:spPr>
        <p:txBody>
          <a:bodyPr/>
          <a:p>
            <a:pPr marL="0" indent="0">
              <a:buNone/>
            </a:pPr>
            <a:r>
              <a:rPr lang="en-US"/>
              <a:t>The default error with the path is displayed as:</a:t>
            </a:r>
            <a:endParaRPr lang="en-US"/>
          </a:p>
        </p:txBody>
      </p:sp>
      <p:pic>
        <p:nvPicPr>
          <p:cNvPr id="4" name="Picture 3" descr="language selection"/>
          <p:cNvPicPr>
            <a:picLocks noChangeAspect="1"/>
          </p:cNvPicPr>
          <p:nvPr/>
        </p:nvPicPr>
        <p:blipFill>
          <a:blip r:embed="rId1"/>
          <a:stretch>
            <a:fillRect/>
          </a:stretch>
        </p:blipFill>
        <p:spPr>
          <a:xfrm>
            <a:off x="722630" y="2773045"/>
            <a:ext cx="11385550" cy="2422525"/>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scene3d>
              <a:camera prst="orthographicFront"/>
              <a:lightRig rig="threePt" dir="t"/>
            </a:scene3d>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a:xfrm>
            <a:off x="838200" y="1825625"/>
            <a:ext cx="10516235" cy="4351655"/>
          </a:xfrm>
        </p:spPr>
        <p:txBody>
          <a:bodyPr/>
          <a:p>
            <a:pPr marL="0" indent="0">
              <a:buNone/>
            </a:pPr>
            <a:r>
              <a:rPr lang="en-US"/>
              <a:t>When we give ' in the search option of the home page,we get the error as:</a:t>
            </a:r>
            <a:endParaRPr lang="en-US"/>
          </a:p>
        </p:txBody>
      </p:sp>
      <p:pic>
        <p:nvPicPr>
          <p:cNvPr id="4" name="Content Placeholder 3" descr="Capture"/>
          <p:cNvPicPr>
            <a:picLocks noChangeAspect="1"/>
          </p:cNvPicPr>
          <p:nvPr>
            <p:ph sz="half" idx="2"/>
          </p:nvPr>
        </p:nvPicPr>
        <p:blipFill>
          <a:blip r:embed="rId1"/>
          <a:stretch>
            <a:fillRect/>
          </a:stretch>
        </p:blipFill>
        <p:spPr>
          <a:xfrm>
            <a:off x="673100" y="3695700"/>
            <a:ext cx="10591165" cy="1494790"/>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Business Impact(Moderate)</a:t>
            </a:r>
            <a:r>
              <a:rPr lang="en-US"/>
              <a:t>:</a:t>
            </a:r>
            <a:endParaRPr lang="en-US"/>
          </a:p>
        </p:txBody>
      </p:sp>
      <p:sp>
        <p:nvSpPr>
          <p:cNvPr id="5" name="TextBox 4"/>
          <p:cNvSpPr txBox="1"/>
          <p:nvPr/>
        </p:nvSpPr>
        <p:spPr>
          <a:xfrm>
            <a:off x="838200" y="1691005"/>
            <a:ext cx="10991850" cy="180594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p>
            <a:pPr latinLnBrk="1" hangingPunct="0"/>
            <a:r>
              <a:rPr lang="en-US" sz="2800" dirty="0" smtClean="0">
                <a:latin typeface="Calibri" panose="020F0502020204030204" charset="0"/>
                <a:cs typeface="Calibri" panose="020F0502020204030204" charset="0"/>
              </a:rPr>
              <a:t>Although this vulnerability does not have a direct impact to users or the </a:t>
            </a:r>
            <a:endParaRPr lang="en-US" sz="2800" dirty="0" smtClean="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server, though it can help the attacker in mapping the server architecture </a:t>
            </a:r>
            <a:endParaRPr lang="en-US" sz="2800" dirty="0" smtClean="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and plan further attacks on the server.</a:t>
            </a:r>
            <a:endParaRPr lang="en-US" sz="2800" dirty="0" smtClean="0">
              <a:latin typeface="Calibri" panose="020F0502020204030204" charset="0"/>
              <a:cs typeface="Calibri" panose="020F0502020204030204" charset="0"/>
            </a:endParaRPr>
          </a:p>
          <a:p>
            <a:pPr latinLnBrk="1" hangingPunct="0"/>
            <a:endParaRPr lang="en-US" sz="2800" dirty="0">
              <a:latin typeface="Calibri" panose="020F0502020204030204" charset="0"/>
              <a:cs typeface="Calibri" panose="020F0502020204030204" charset="0"/>
            </a:endParaRPr>
          </a:p>
        </p:txBody>
      </p:sp>
      <p:sp>
        <p:nvSpPr>
          <p:cNvPr id="7" name="Title 1"/>
          <p:cNvSpPr>
            <a:spLocks noGrp="1"/>
          </p:cNvSpPr>
          <p:nvPr/>
        </p:nvSpPr>
        <p:spPr>
          <a:xfrm>
            <a:off x="838200" y="3337560"/>
            <a:ext cx="10515600" cy="1325563"/>
          </a:xfrm>
          <a:prstGeom prst="rect">
            <a:avLst/>
          </a:prstGeom>
        </p:spPr>
        <p:txBody>
          <a:bodyPr vert="horz" lIns="91440" tIns="45720" rIns="91440" bIns="45720" rtlCol="0" anchor="ctr">
            <a:normAutofit/>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Recommendation:</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8" name="Text Box 7"/>
          <p:cNvSpPr txBox="1"/>
          <p:nvPr/>
        </p:nvSpPr>
        <p:spPr>
          <a:xfrm>
            <a:off x="1002030" y="4599940"/>
            <a:ext cx="10614660" cy="1383665"/>
          </a:xfrm>
          <a:prstGeom prst="rect">
            <a:avLst/>
          </a:prstGeom>
          <a:noFill/>
        </p:spPr>
        <p:txBody>
          <a:bodyPr wrap="square" rtlCol="0">
            <a:spAutoFit/>
          </a:bodyPr>
          <a:p>
            <a:r>
              <a:rPr lang="en-US" sz="2800"/>
              <a:t>Do not display the default error messages because it not tells about the server but also sometimes about the location.So,whenever there is an error ,send it to the same page or throw some manually written error.</a:t>
            </a:r>
            <a:endParaRPr lang="en-US" sz="280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References:</a:t>
            </a:r>
            <a:endParaRPr lang="en-US" u="sng">
              <a:solidFill>
                <a:schemeClr val="accent4"/>
              </a:solidFill>
              <a:effectLst/>
            </a:endParaRPr>
          </a:p>
        </p:txBody>
      </p:sp>
      <p:sp>
        <p:nvSpPr>
          <p:cNvPr id="5" name="Text Box 4"/>
          <p:cNvSpPr txBox="1"/>
          <p:nvPr/>
        </p:nvSpPr>
        <p:spPr>
          <a:xfrm>
            <a:off x="1090295" y="1592580"/>
            <a:ext cx="10526395" cy="521970"/>
          </a:xfrm>
          <a:prstGeom prst="rect">
            <a:avLst/>
          </a:prstGeom>
          <a:noFill/>
        </p:spPr>
        <p:txBody>
          <a:bodyPr wrap="square" rtlCol="0">
            <a:spAutoFit/>
          </a:bodyPr>
          <a:p>
            <a:r>
              <a:rPr lang="en-US" sz="2800">
                <a:hlinkClick r:id="rId1" action="ppaction://hlinkfile"/>
              </a:rPr>
              <a:t>https://www.owasp.org/index.php/Improper_Error_Handling</a:t>
            </a:r>
            <a:endParaRPr lang="en-US" sz="28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28186</Words>
  <Application>WPS Presentation</Application>
  <PresentationFormat>Widescreen</PresentationFormat>
  <Paragraphs>1100</Paragraphs>
  <Slides>106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106</vt:i4>
      </vt:variant>
    </vt:vector>
  </HeadingPairs>
  <TitlesOfParts>
    <vt:vector size="117" baseType="lpstr">
      <vt:lpstr>Arial</vt:lpstr>
      <vt:lpstr>SimSun</vt:lpstr>
      <vt:lpstr>Wingdings</vt:lpstr>
      <vt:lpstr>Calibri</vt:lpstr>
      <vt:lpstr>Calibri</vt:lpstr>
      <vt:lpstr>Arial</vt:lpstr>
      <vt:lpstr>Calibri Light</vt:lpstr>
      <vt:lpstr>Microsoft YaHei</vt:lpstr>
      <vt:lpstr>Arial Unicode MS</vt:lpstr>
      <vt:lpstr>Microsoft JhengHei Light</vt:lpstr>
      <vt:lpstr>Office Theme</vt:lpstr>
      <vt:lpstr>Lifestyle Store</vt:lpstr>
      <vt:lpstr>Security Status – Extremely Vulnerable</vt:lpstr>
      <vt:lpstr>Vulnerability Statistics</vt:lpstr>
      <vt:lpstr>Vulnerabilities:</vt:lpstr>
      <vt:lpstr>PowerPoint 演示文稿</vt:lpstr>
      <vt:lpstr>1. SQL Injection</vt:lpstr>
      <vt:lpstr>Observation</vt:lpstr>
      <vt:lpstr>Observation</vt:lpstr>
      <vt:lpstr>PowerPoint 演示文稿</vt:lpstr>
      <vt:lpstr>PoC – Attacker can dump arbitrary data</vt:lpstr>
      <vt:lpstr>Business Impact –  High</vt:lpstr>
      <vt:lpstr>Recommendation</vt:lpstr>
      <vt:lpstr>References</vt:lpstr>
      <vt:lpstr>2.Arbitrary File Upload Vulnerability</vt:lpstr>
      <vt:lpstr>Observation:</vt:lpstr>
      <vt:lpstr>Proof of Concept(PoC):</vt:lpstr>
      <vt:lpstr>Business Impact(High):</vt:lpstr>
      <vt:lpstr>Recommendations:</vt:lpstr>
      <vt:lpstr>References:</vt:lpstr>
      <vt:lpstr>3.Access to admin panel :</vt:lpstr>
      <vt:lpstr>Observation:</vt:lpstr>
      <vt:lpstr>Proof Of Concept(PoC):</vt:lpstr>
      <vt:lpstr>Business Impact(Extremely High):</vt:lpstr>
      <vt:lpstr>Recommendation:</vt:lpstr>
      <vt:lpstr>References:</vt:lpstr>
      <vt:lpstr>4.Account takeover via OTP Bypass</vt:lpstr>
      <vt:lpstr>Observation:</vt:lpstr>
      <vt:lpstr>Observation:</vt:lpstr>
      <vt:lpstr>Observation</vt:lpstr>
      <vt:lpstr>Business Impact:Extremely High</vt:lpstr>
      <vt:lpstr>Recommendation:</vt:lpstr>
      <vt:lpstr>6)Command Execution Vulnerability:</vt:lpstr>
      <vt:lpstr>Observation:</vt:lpstr>
      <vt:lpstr>Proof Of Concept(PoC):</vt:lpstr>
      <vt:lpstr>Business Impact(High):</vt:lpstr>
      <vt:lpstr>Recommendations:</vt:lpstr>
      <vt:lpstr>7)Cross Site Scripting(XSS):</vt:lpstr>
      <vt:lpstr>PowerPoint 演示文稿</vt:lpstr>
      <vt:lpstr>Observation:</vt:lpstr>
      <vt:lpstr>Proof Of Concept(PoC):</vt:lpstr>
      <vt:lpstr>Proof Of Concept(Poc):</vt:lpstr>
      <vt:lpstr>Proof Of Concept(PoC):</vt:lpstr>
      <vt:lpstr>Business Impact – High</vt:lpstr>
      <vt:lpstr>Recommendation</vt:lpstr>
      <vt:lpstr>8)Cross Site Request Forgery(CSRF):</vt:lpstr>
      <vt:lpstr>Observation:</vt:lpstr>
      <vt:lpstr>Observation:</vt:lpstr>
      <vt:lpstr>Proof Of Concept(PoC):</vt:lpstr>
      <vt:lpstr>Proof Of Concept(PoC):</vt:lpstr>
      <vt:lpstr>Business Impact (High):</vt:lpstr>
      <vt:lpstr>Recommendation:</vt:lpstr>
      <vt:lpstr>9)Rate Limiting Flaws:</vt:lpstr>
      <vt:lpstr>PowerPoint 演示文稿</vt:lpstr>
      <vt:lpstr>PowerPoint 演示文稿</vt:lpstr>
      <vt:lpstr>Observation:</vt:lpstr>
      <vt:lpstr>Observation:</vt:lpstr>
      <vt:lpstr>Business Impact(High): </vt:lpstr>
      <vt:lpstr>Recommendation:</vt:lpstr>
      <vt:lpstr>10)Crypto Configuration Flaw</vt:lpstr>
      <vt:lpstr>Observation:</vt:lpstr>
      <vt:lpstr>Recommendation:</vt:lpstr>
      <vt:lpstr>11)Common Passwords:</vt:lpstr>
      <vt:lpstr>Observation:</vt:lpstr>
      <vt:lpstr>Business Impact(High):</vt:lpstr>
      <vt:lpstr>12)Open Redirection:</vt:lpstr>
      <vt:lpstr>Observation:</vt:lpstr>
      <vt:lpstr>Proof Of Concept(PoC):</vt:lpstr>
      <vt:lpstr>Business Impact(High):</vt:lpstr>
      <vt:lpstr>Recommendation:</vt:lpstr>
      <vt:lpstr>References:</vt:lpstr>
      <vt:lpstr>13)Directory Listing</vt:lpstr>
      <vt:lpstr>Observation:</vt:lpstr>
      <vt:lpstr>Observation:</vt:lpstr>
      <vt:lpstr>Business Impact – Moderate</vt:lpstr>
      <vt:lpstr>Recommendation:</vt:lpstr>
      <vt:lpstr>5)Unauthorised access to customer details</vt:lpstr>
      <vt:lpstr>Observation:</vt:lpstr>
      <vt:lpstr>Proof Of Concept(PoC):</vt:lpstr>
      <vt:lpstr>Proof Of Concept(PoC):</vt:lpstr>
      <vt:lpstr>Business Impact(High):</vt:lpstr>
      <vt:lpstr>Recommendation:</vt:lpstr>
      <vt:lpstr>14)Unrequired details for seller:</vt:lpstr>
      <vt:lpstr>Observation:</vt:lpstr>
      <vt:lpstr>Business Impact(Moderate):</vt:lpstr>
      <vt:lpstr>Recommendation:</vt:lpstr>
      <vt:lpstr>15)Outdated Elements:</vt:lpstr>
      <vt:lpstr>Observations:</vt:lpstr>
      <vt:lpstr>Business Impact(High):</vt:lpstr>
      <vt:lpstr>Recommendation:</vt:lpstr>
      <vt:lpstr>16)Improper Server Side Filter</vt:lpstr>
      <vt:lpstr>Observation:</vt:lpstr>
      <vt:lpstr>Proof Of Concept(PoC):</vt:lpstr>
      <vt:lpstr>Business Impact(Low):</vt:lpstr>
      <vt:lpstr>References:</vt:lpstr>
      <vt:lpstr>17)Default Error Display:</vt:lpstr>
      <vt:lpstr>Observation:</vt:lpstr>
      <vt:lpstr>Proof Of Concept(PoC):</vt:lpstr>
      <vt:lpstr>Business Impact(Moderate):</vt:lpstr>
      <vt:lpstr>References:</vt:lpstr>
      <vt:lpstr>18.Default Debug Pages</vt:lpstr>
      <vt:lpstr>Proof Of Concept(PoC):</vt:lpstr>
      <vt:lpstr>Proof Of Concept(PoC):</vt:lpstr>
      <vt:lpstr>Proof Of Concept(PoC):</vt:lpstr>
      <vt:lpstr>Proof Of Concept(PoC):</vt:lpstr>
      <vt:lpstr>Business Impact – Moderate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Lifestyle Store</dc:title>
  <dc:creator/>
  <cp:lastModifiedBy>Datagrokr</cp:lastModifiedBy>
  <cp:revision>76</cp:revision>
  <dcterms:created xsi:type="dcterms:W3CDTF">2019-06-22T14:11:00Z</dcterms:created>
  <dcterms:modified xsi:type="dcterms:W3CDTF">2020-05-22T07:11:35Z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